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7.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8.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9.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0.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1.xml" ContentType="application/vnd.openxmlformats-officedocument.theme+xml"/>
  <Override PartName="/ppt/tags/tag1.xml" ContentType="application/vnd.openxmlformats-officedocument.presentationml.tags+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2.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13.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14.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theme/theme15.xml" ContentType="application/vnd.openxmlformats-officedocument.theme+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16.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17.xml" ContentType="application/vnd.openxmlformats-officedocument.theme+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18.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794" r:id="rId4"/>
    <p:sldMasterId id="2147484831" r:id="rId5"/>
    <p:sldMasterId id="2147484857" r:id="rId6"/>
    <p:sldMasterId id="2147484883" r:id="rId7"/>
    <p:sldMasterId id="2147484908" r:id="rId8"/>
    <p:sldMasterId id="2147485238" r:id="rId9"/>
    <p:sldMasterId id="2147484954" r:id="rId10"/>
    <p:sldMasterId id="2147485266" r:id="rId11"/>
    <p:sldMasterId id="2147485271" r:id="rId12"/>
    <p:sldMasterId id="2147485378" r:id="rId13"/>
    <p:sldMasterId id="2147485417" r:id="rId14"/>
    <p:sldMasterId id="2147485458" r:id="rId15"/>
    <p:sldMasterId id="2147485489" r:id="rId16"/>
    <p:sldMasterId id="2147485517" r:id="rId17"/>
    <p:sldMasterId id="2147485535" r:id="rId18"/>
    <p:sldMasterId id="2147485575" r:id="rId19"/>
    <p:sldMasterId id="2147485601" r:id="rId20"/>
    <p:sldMasterId id="2147485612" r:id="rId21"/>
    <p:sldMasterId id="2147485653" r:id="rId22"/>
  </p:sldMasterIdLst>
  <p:notesMasterIdLst>
    <p:notesMasterId r:id="rId93"/>
  </p:notesMasterIdLst>
  <p:handoutMasterIdLst>
    <p:handoutMasterId r:id="rId94"/>
  </p:handoutMasterIdLst>
  <p:sldIdLst>
    <p:sldId id="2145706015" r:id="rId23"/>
    <p:sldId id="2147469804" r:id="rId24"/>
    <p:sldId id="2147469806" r:id="rId25"/>
    <p:sldId id="2147469795" r:id="rId26"/>
    <p:sldId id="2147469784" r:id="rId27"/>
    <p:sldId id="2076138386" r:id="rId28"/>
    <p:sldId id="2147469796" r:id="rId29"/>
    <p:sldId id="2147469782" r:id="rId30"/>
    <p:sldId id="2147469798" r:id="rId31"/>
    <p:sldId id="10194" r:id="rId32"/>
    <p:sldId id="2076137341" r:id="rId33"/>
    <p:sldId id="10196" r:id="rId34"/>
    <p:sldId id="2076136944" r:id="rId35"/>
    <p:sldId id="2076136934" r:id="rId36"/>
    <p:sldId id="10199" r:id="rId37"/>
    <p:sldId id="2147469799" r:id="rId38"/>
    <p:sldId id="2076138451" r:id="rId39"/>
    <p:sldId id="2076138450" r:id="rId40"/>
    <p:sldId id="2076137605" r:id="rId41"/>
    <p:sldId id="2076137672" r:id="rId42"/>
    <p:sldId id="2147469793" r:id="rId43"/>
    <p:sldId id="369" r:id="rId44"/>
    <p:sldId id="2076137670" r:id="rId45"/>
    <p:sldId id="2147469803" r:id="rId46"/>
    <p:sldId id="2134805238" r:id="rId47"/>
    <p:sldId id="8346" r:id="rId48"/>
    <p:sldId id="2147469786" r:id="rId49"/>
    <p:sldId id="2147469802" r:id="rId50"/>
    <p:sldId id="2147469792" r:id="rId51"/>
    <p:sldId id="2147469801" r:id="rId52"/>
    <p:sldId id="2147469785" r:id="rId53"/>
    <p:sldId id="2147469789" r:id="rId54"/>
    <p:sldId id="294" r:id="rId55"/>
    <p:sldId id="8464" r:id="rId56"/>
    <p:sldId id="8484" r:id="rId57"/>
    <p:sldId id="8485" r:id="rId58"/>
    <p:sldId id="2000" r:id="rId59"/>
    <p:sldId id="8477" r:id="rId60"/>
    <p:sldId id="8493" r:id="rId61"/>
    <p:sldId id="8481" r:id="rId62"/>
    <p:sldId id="8497" r:id="rId63"/>
    <p:sldId id="8471" r:id="rId64"/>
    <p:sldId id="8466" r:id="rId65"/>
    <p:sldId id="8488" r:id="rId66"/>
    <p:sldId id="8487" r:id="rId67"/>
    <p:sldId id="8491" r:id="rId68"/>
    <p:sldId id="8462" r:id="rId69"/>
    <p:sldId id="2147469787" r:id="rId70"/>
    <p:sldId id="2147469790" r:id="rId71"/>
    <p:sldId id="1672" r:id="rId72"/>
    <p:sldId id="2076136743" r:id="rId73"/>
    <p:sldId id="1680" r:id="rId74"/>
    <p:sldId id="2076136717" r:id="rId75"/>
    <p:sldId id="8242" r:id="rId76"/>
    <p:sldId id="2076136742" r:id="rId77"/>
    <p:sldId id="2145705872" r:id="rId78"/>
    <p:sldId id="2147469805" r:id="rId79"/>
    <p:sldId id="2076136741" r:id="rId80"/>
    <p:sldId id="2076136661" r:id="rId81"/>
    <p:sldId id="2076136740" r:id="rId82"/>
    <p:sldId id="2076136692" r:id="rId83"/>
    <p:sldId id="1835" r:id="rId84"/>
    <p:sldId id="1834" r:id="rId85"/>
    <p:sldId id="2147469788" r:id="rId86"/>
    <p:sldId id="567" r:id="rId87"/>
    <p:sldId id="2076138280" r:id="rId88"/>
    <p:sldId id="2076138279" r:id="rId89"/>
    <p:sldId id="2076138281" r:id="rId90"/>
    <p:sldId id="2147469807" r:id="rId91"/>
    <p:sldId id="2147469808" r:id="rId92"/>
  </p:sldIdLst>
  <p:sldSz cx="12192000" cy="6858000"/>
  <p:notesSz cx="6858000" cy="1419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89F31D-F57F-4118-8E54-F3DF034DBAEB}">
          <p14:sldIdLst>
            <p14:sldId id="2145706015"/>
            <p14:sldId id="2147469804"/>
            <p14:sldId id="2147469806"/>
            <p14:sldId id="2147469795"/>
            <p14:sldId id="2147469784"/>
            <p14:sldId id="2076138386"/>
            <p14:sldId id="2147469796"/>
            <p14:sldId id="2147469782"/>
            <p14:sldId id="2147469798"/>
            <p14:sldId id="10194"/>
            <p14:sldId id="2076137341"/>
            <p14:sldId id="10196"/>
            <p14:sldId id="2076136944"/>
            <p14:sldId id="2076136934"/>
            <p14:sldId id="10199"/>
            <p14:sldId id="2147469799"/>
            <p14:sldId id="2076138451"/>
            <p14:sldId id="2076138450"/>
            <p14:sldId id="2076137605"/>
            <p14:sldId id="2076137672"/>
            <p14:sldId id="2147469793"/>
            <p14:sldId id="369"/>
            <p14:sldId id="2076137670"/>
            <p14:sldId id="2147469803"/>
            <p14:sldId id="2134805238"/>
            <p14:sldId id="8346"/>
            <p14:sldId id="2147469786"/>
            <p14:sldId id="2147469802"/>
            <p14:sldId id="2147469792"/>
            <p14:sldId id="2147469801"/>
            <p14:sldId id="2147469785"/>
            <p14:sldId id="2147469789"/>
            <p14:sldId id="294"/>
            <p14:sldId id="8464"/>
            <p14:sldId id="8484"/>
            <p14:sldId id="8485"/>
            <p14:sldId id="2000"/>
            <p14:sldId id="8477"/>
            <p14:sldId id="8493"/>
            <p14:sldId id="8481"/>
            <p14:sldId id="8497"/>
            <p14:sldId id="8471"/>
            <p14:sldId id="8466"/>
            <p14:sldId id="8488"/>
            <p14:sldId id="8487"/>
            <p14:sldId id="8491"/>
            <p14:sldId id="8462"/>
            <p14:sldId id="2147469787"/>
            <p14:sldId id="2147469790"/>
            <p14:sldId id="1672"/>
            <p14:sldId id="2076136743"/>
            <p14:sldId id="1680"/>
            <p14:sldId id="2076136717"/>
            <p14:sldId id="8242"/>
            <p14:sldId id="2076136742"/>
            <p14:sldId id="2145705872"/>
            <p14:sldId id="2147469805"/>
            <p14:sldId id="2076136741"/>
            <p14:sldId id="2076136661"/>
            <p14:sldId id="2076136740"/>
            <p14:sldId id="2076136692"/>
            <p14:sldId id="1835"/>
            <p14:sldId id="1834"/>
            <p14:sldId id="2147469788"/>
            <p14:sldId id="567"/>
            <p14:sldId id="2076138280"/>
          </p14:sldIdLst>
        </p14:section>
        <p14:section name="Backup" id="{8BF2A550-8809-4C9A-A30E-7D9464EE14F1}">
          <p14:sldIdLst>
            <p14:sldId id="2076138279"/>
            <p14:sldId id="2076138281"/>
            <p14:sldId id="2147469807"/>
            <p14:sldId id="2147469808"/>
          </p14:sldIdLst>
        </p14:section>
      </p14:sectionLst>
    </p:ext>
    <p:ext uri="{EFAFB233-063F-42B5-8137-9DF3F51BA10A}">
      <p15:sldGuideLst xmlns:p15="http://schemas.microsoft.com/office/powerpoint/2012/main">
        <p15:guide id="3" orient="horz" pos="1296" userDrawn="1">
          <p15:clr>
            <a:srgbClr val="A4A3A4"/>
          </p15:clr>
        </p15:guide>
        <p15:guide id="4" orient="horz" pos="1008"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or" initials="M"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3" name="Author" initials="A" lastIdx="0" clrIdx="2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3E6A"/>
    <a:srgbClr val="59B4D9"/>
    <a:srgbClr val="50E6FF"/>
    <a:srgbClr val="C1C1C1"/>
    <a:srgbClr val="5FBFEC"/>
    <a:srgbClr val="3999C6"/>
    <a:srgbClr val="C00000"/>
    <a:srgbClr val="FFFFFF"/>
    <a:srgbClr val="0078D7"/>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775FE0-0914-4829-8CD8-08E0C423993C}" v="19" dt="2024-03-26T21:43:07.33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4" autoAdjust="0"/>
    <p:restoredTop sz="72928" autoAdjust="0"/>
  </p:normalViewPr>
  <p:slideViewPr>
    <p:cSldViewPr snapToGrid="0">
      <p:cViewPr varScale="1">
        <p:scale>
          <a:sx n="68" d="100"/>
          <a:sy n="68" d="100"/>
        </p:scale>
        <p:origin x="1353" y="33"/>
      </p:cViewPr>
      <p:guideLst>
        <p:guide orient="horz" pos="1296"/>
        <p:guide orient="horz" pos="1008"/>
        <p:guide pos="3840"/>
      </p:guideLst>
    </p:cSldViewPr>
  </p:slideViewPr>
  <p:notesTextViewPr>
    <p:cViewPr>
      <p:scale>
        <a:sx n="87" d="100"/>
        <a:sy n="87" d="100"/>
      </p:scale>
      <p:origin x="0" y="0"/>
    </p:cViewPr>
  </p:notesTextViewPr>
  <p:sorterViewPr>
    <p:cViewPr>
      <p:scale>
        <a:sx n="150" d="100"/>
        <a:sy n="150" d="100"/>
      </p:scale>
      <p:origin x="0" y="-16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slide" Target="slides/slide67.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slide" Target="slides/slide31.xml"/><Relationship Id="rId58" Type="http://schemas.openxmlformats.org/officeDocument/2006/relationships/slide" Target="slides/slide36.xml"/><Relationship Id="rId74" Type="http://schemas.openxmlformats.org/officeDocument/2006/relationships/slide" Target="slides/slide52.xml"/><Relationship Id="rId79" Type="http://schemas.openxmlformats.org/officeDocument/2006/relationships/slide" Target="slides/slide57.xml"/><Relationship Id="rId5" Type="http://schemas.openxmlformats.org/officeDocument/2006/relationships/slideMaster" Target="slideMasters/slideMaster2.xml"/><Relationship Id="rId90" Type="http://schemas.openxmlformats.org/officeDocument/2006/relationships/slide" Target="slides/slide68.xml"/><Relationship Id="rId95" Type="http://schemas.openxmlformats.org/officeDocument/2006/relationships/commentAuthors" Target="commentAuthors.xml"/><Relationship Id="rId22" Type="http://schemas.openxmlformats.org/officeDocument/2006/relationships/slideMaster" Target="slideMasters/slideMaster19.xml"/><Relationship Id="rId27" Type="http://schemas.openxmlformats.org/officeDocument/2006/relationships/slide" Target="slides/slide5.xml"/><Relationship Id="rId43" Type="http://schemas.openxmlformats.org/officeDocument/2006/relationships/slide" Target="slides/slide21.xml"/><Relationship Id="rId48" Type="http://schemas.openxmlformats.org/officeDocument/2006/relationships/slide" Target="slides/slide26.xml"/><Relationship Id="rId64" Type="http://schemas.openxmlformats.org/officeDocument/2006/relationships/slide" Target="slides/slide42.xml"/><Relationship Id="rId69" Type="http://schemas.openxmlformats.org/officeDocument/2006/relationships/slide" Target="slides/slide47.xml"/><Relationship Id="rId80" Type="http://schemas.openxmlformats.org/officeDocument/2006/relationships/slide" Target="slides/slide58.xml"/><Relationship Id="rId85" Type="http://schemas.openxmlformats.org/officeDocument/2006/relationships/slide" Target="slides/slide6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slide" Target="slides/slide66.xml"/><Relationship Id="rId91" Type="http://schemas.openxmlformats.org/officeDocument/2006/relationships/slide" Target="slides/slide69.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94" Type="http://schemas.openxmlformats.org/officeDocument/2006/relationships/handoutMaster" Target="handoutMasters/handoutMaster1.xml"/><Relationship Id="rId99" Type="http://schemas.openxmlformats.org/officeDocument/2006/relationships/tableStyles" Target="tableStyles.xml"/><Relationship Id="rId10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49.xml"/><Relationship Id="rId92" Type="http://schemas.openxmlformats.org/officeDocument/2006/relationships/slide" Target="slides/slide70.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61" Type="http://schemas.openxmlformats.org/officeDocument/2006/relationships/slide" Target="slides/slide39.xml"/><Relationship Id="rId82" Type="http://schemas.openxmlformats.org/officeDocument/2006/relationships/slide" Target="slides/slide60.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8.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 Id="rId100"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CEE252-FA44-497D-BAA2-34E388A647BA}" type="datetimeFigureOut">
              <a:rPr lang="en-US" smtClean="0"/>
              <a:t>3/26/2024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2E8EBE-913E-456B-B467-40BBD6EBA972}" type="slidenum">
              <a:rPr lang="en-US" smtClean="0"/>
              <a:t>‹#›</a:t>
            </a:fld>
            <a:endParaRPr lang="en-US"/>
          </a:p>
        </p:txBody>
      </p:sp>
    </p:spTree>
    <p:extLst>
      <p:ext uri="{BB962C8B-B14F-4D97-AF65-F5344CB8AC3E}">
        <p14:creationId xmlns:p14="http://schemas.microsoft.com/office/powerpoint/2010/main" val="3502866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77CD8-46D5-44E3-A116-05A04C2B080D}"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314FB-40E1-401E-A72F-D4D7E8FBD28D}" type="slidenum">
              <a:rPr lang="en-US" smtClean="0"/>
              <a:t>‹#›</a:t>
            </a:fld>
            <a:endParaRPr lang="en-US"/>
          </a:p>
        </p:txBody>
      </p:sp>
    </p:spTree>
    <p:extLst>
      <p:ext uri="{BB962C8B-B14F-4D97-AF65-F5344CB8AC3E}">
        <p14:creationId xmlns:p14="http://schemas.microsoft.com/office/powerpoint/2010/main" val="3040782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zure-sql/migration-guides/virtual-machines/sql-server-to-sql-on-azure-vm-individual-databases-guid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gb/data-migration/" TargetMode="External"/><Relationship Id="rId5" Type="http://schemas.openxmlformats.org/officeDocument/2006/relationships/hyperlink" Target="https://docs.microsoft.com/en-us/azure/migrate/how-to-create-azure-sql-assessment" TargetMode="External"/><Relationship Id="rId4" Type="http://schemas.openxmlformats.org/officeDocument/2006/relationships/hyperlink" Target="https://docs.microsoft.com/en-us/azure/azure-sql/migration-guides/managed-instance/sql-server-to-managed-instance-overview"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migrate/how-to-create-azure-sql-assessment"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microsoft.com/en-us/download/details.aspx?id=54090" TargetMode="External"/><Relationship Id="rId4" Type="http://schemas.openxmlformats.org/officeDocument/2006/relationships/hyperlink" Target="https://github.com/Azure/azure-docs-powershell-samples/tree/master/azure-migrate/migrate-at-scale-with-site-recovery"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earn.microsoft.com/de-de/azure/azure-sql/managed-instance/sql-managed-instance-paas-overview?view=azuresql"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learn.microsoft.com/de-de/azure/defender-for-cloud/sql-azure-vulnerability-assessment-overview" TargetMode="External"/><Relationship Id="rId4" Type="http://schemas.openxmlformats.org/officeDocument/2006/relationships/hyperlink" Target="https://learn.microsoft.com/de-de/azure/role-based-access-control/overview"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learn.microsoft.com/de-de/azure/virtual-network/virtual-networks-overview" TargetMode="External"/><Relationship Id="rId7" Type="http://schemas.openxmlformats.org/officeDocument/2006/relationships/hyperlink" Target="https://learn.microsoft.com/de-de/azure/virtual-network/network-security-groups-overview#security-rules"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learn.microsoft.com/de-de/azure/virtual-network/network-security-groups-overview" TargetMode="External"/><Relationship Id="rId5" Type="http://schemas.openxmlformats.org/officeDocument/2006/relationships/hyperlink" Target="https://learn.microsoft.com/de-de/azure/virtual-network/virtual-network-service-endpoints-overview" TargetMode="External"/><Relationship Id="rId4" Type="http://schemas.openxmlformats.org/officeDocument/2006/relationships/hyperlink" Target="https://learn.microsoft.com/de-de/azure/azure-sql/database/firewall-configure?view=azuresql"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de-de/azure/azure-sql/database/firewall-configure?view=azuresql"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learn.microsoft.com/de-de/azure/azure-sql/database/vnet-service-endpoint-rule-overview?view=azuresql" TargetMode="External"/><Relationship Id="rId5" Type="http://schemas.openxmlformats.org/officeDocument/2006/relationships/hyperlink" Target="https://learn.microsoft.com/de-de/azure/virtual-network/network-security-groups-overview" TargetMode="External"/><Relationship Id="rId4" Type="http://schemas.openxmlformats.org/officeDocument/2006/relationships/hyperlink" Target="https://learn.microsoft.com/de-de/azure/virtual-network/virtual-network-service-endpoints-overview"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earn.microsoft.com/de-de/azure/private-link/index" TargetMode="External"/><Relationship Id="rId7" Type="http://schemas.openxmlformats.org/officeDocument/2006/relationships/hyperlink" Target="https://learn.microsoft.com/de-de/azure/private-link/create-private-endpoint-cli"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learn.microsoft.com/de-de/azure/private-link/create-private-endpoint-powershell" TargetMode="External"/><Relationship Id="rId5" Type="http://schemas.openxmlformats.org/officeDocument/2006/relationships/hyperlink" Target="https://learn.microsoft.com/de-de/azure/private-link/create-private-endpoint-portal" TargetMode="External"/><Relationship Id="rId4" Type="http://schemas.openxmlformats.org/officeDocument/2006/relationships/hyperlink" Target="https://learn.microsoft.com/de-de/azure/virtual-network/virtual-networks-overview"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learn.microsoft.com/de-de/azure/azure-sql/managed-instance/connectivity-architecture-overview?view=azuresql&amp;tabs=current#vnet-local-endpoint"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learn.microsoft.com/de-de/azure/azure-sql/database/authentication-mfa-ssms-overview?view=azuresql"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learn.microsoft.com/de-de/azure/azure-sql/managed-instance/winauth-azuread-setup?view=azuresql"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learn.microsoft.com/de-de/azure/azure-sql/database/auditing-overview?view=azuresql" TargetMode="External"/><Relationship Id="rId7" Type="http://schemas.openxmlformats.org/officeDocument/2006/relationships/hyperlink" Target="https://learn.microsoft.com/de-de/azure/azure-sql/managed-instance/auditing-configure?view=azuresql#set-up-auditing-for-your-server-to-azure-storage"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www.microsoft.com/trust-center/compliance/compliance-overview" TargetMode="External"/><Relationship Id="rId5" Type="http://schemas.openxmlformats.org/officeDocument/2006/relationships/hyperlink" Target="https://learn.microsoft.com/de-de/azure/azure-sql/managed-instance/sql-managed-instance-paas-overview?view=azuresql" TargetMode="External"/><Relationship Id="rId4" Type="http://schemas.openxmlformats.org/officeDocument/2006/relationships/hyperlink" Target="https://learn.microsoft.com/de-de/azure/azure-sql/database/security-overview?view=azuresql"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zure.microsoft.com/services/security-center/"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learn.microsoft.com/de-de/azure/azure-sql/database/threat-detection-configure?view=azuresql"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learn.microsoft.com/de-de/azure/azure-sql/database/data-discovery-and-classification-overview?view=azuresq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services/sql-database-edg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aka.ms/hyperscaleblog"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zure-sql/managed-instance/resource-limit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azure/azure-sql/database/resource-limits-vcore-single-databas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services/sql-database-edge/"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aka.ms/hyperscaleblo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5" lvl="1" indent="0">
              <a:buNone/>
            </a:pPr>
            <a:r>
              <a:rPr lang="en-US" b="1" dirty="0"/>
              <a:t>WHY is it called SQL </a:t>
            </a:r>
            <a:r>
              <a:rPr lang="en-US" b="1" dirty="0" err="1"/>
              <a:t>Migrathon</a:t>
            </a:r>
            <a:r>
              <a:rPr lang="en-US" b="1" dirty="0"/>
              <a:t> ?</a:t>
            </a:r>
          </a:p>
          <a:p>
            <a:pPr marL="228595" lvl="1" indent="0">
              <a:buNone/>
            </a:pPr>
            <a:endParaRPr lang="en-US" b="1" dirty="0"/>
          </a:p>
          <a:p>
            <a:pPr marL="228595" lvl="1" indent="0">
              <a:buNone/>
            </a:pPr>
            <a:r>
              <a:rPr lang="en-US" b="1" dirty="0"/>
              <a:t>Hackathon </a:t>
            </a:r>
            <a:r>
              <a:rPr lang="en-US" b="0" dirty="0"/>
              <a:t>Format for DB </a:t>
            </a:r>
            <a:r>
              <a:rPr lang="en-US" b="1" dirty="0"/>
              <a:t>Migration = </a:t>
            </a:r>
            <a:r>
              <a:rPr lang="en-US" b="1" dirty="0" err="1"/>
              <a:t>Migrathon</a:t>
            </a:r>
            <a:endParaRPr lang="en-US" b="1" dirty="0"/>
          </a:p>
          <a:p>
            <a:pPr marL="228595" lvl="1" indent="0">
              <a:buNone/>
            </a:pPr>
            <a:endParaRPr lang="en-US" b="1" dirty="0"/>
          </a:p>
          <a:p>
            <a:pPr marL="228595" lvl="1" indent="0">
              <a:buNone/>
            </a:pPr>
            <a:r>
              <a:rPr lang="en-US" b="1" dirty="0"/>
              <a:t>SQL </a:t>
            </a:r>
            <a:r>
              <a:rPr lang="en-US" b="1" dirty="0" err="1"/>
              <a:t>MIgrathon</a:t>
            </a:r>
            <a:r>
              <a:rPr lang="en-US" b="1" dirty="0"/>
              <a:t> -&gt; Word </a:t>
            </a:r>
            <a:r>
              <a:rPr lang="en-US" b="1" dirty="0" err="1"/>
              <a:t>mit</a:t>
            </a:r>
            <a:r>
              <a:rPr lang="en-US" b="1" dirty="0"/>
              <a:t> </a:t>
            </a:r>
          </a:p>
          <a:p>
            <a:pPr marL="228595" lvl="1" indent="0">
              <a:buNone/>
            </a:pPr>
            <a:endParaRPr lang="en-US" b="1" dirty="0"/>
          </a:p>
          <a:p>
            <a:pPr marL="228595" lvl="1" indent="0">
              <a:buNone/>
            </a:pPr>
            <a:endParaRPr lang="en-US" b="1" dirty="0"/>
          </a:p>
          <a:p>
            <a:pPr marL="228595" lvl="1" indent="0">
              <a:buNone/>
            </a:pPr>
            <a:r>
              <a:rPr lang="en-US" b="1" dirty="0"/>
              <a:t>-&gt;Aim: </a:t>
            </a:r>
            <a:r>
              <a:rPr lang="en-US" b="0" dirty="0"/>
              <a:t>is bringing the Azure SQL closer to you, making the value of Platform services more concrete and understandable for you, for your use cases.</a:t>
            </a:r>
          </a:p>
          <a:p>
            <a:pPr marL="228595" lvl="1" indent="0">
              <a:buNone/>
            </a:pPr>
            <a:endParaRPr lang="en-US" b="0" dirty="0"/>
          </a:p>
          <a:p>
            <a:pPr marL="228595" lvl="1" indent="0">
              <a:buNone/>
            </a:pPr>
            <a:r>
              <a:rPr lang="en-US" b="1" dirty="0"/>
              <a:t>-&gt;1 day is full </a:t>
            </a:r>
            <a:r>
              <a:rPr lang="en-US" b="0" dirty="0"/>
              <a:t>both with </a:t>
            </a:r>
            <a:r>
              <a:rPr lang="en-US" b="1" dirty="0"/>
              <a:t>labs for </a:t>
            </a:r>
            <a:r>
              <a:rPr lang="en-US" b="1" dirty="0" err="1"/>
              <a:t>handson</a:t>
            </a:r>
            <a:r>
              <a:rPr lang="en-US" b="1" dirty="0"/>
              <a:t> experience </a:t>
            </a:r>
            <a:r>
              <a:rPr lang="en-US" b="0" dirty="0"/>
              <a:t>and with </a:t>
            </a:r>
            <a:r>
              <a:rPr lang="en-US" b="1" dirty="0"/>
              <a:t>small </a:t>
            </a:r>
            <a:r>
              <a:rPr lang="en-US" b="1" dirty="0" err="1"/>
              <a:t>theroteical</a:t>
            </a:r>
            <a:r>
              <a:rPr lang="en-US" b="1" dirty="0"/>
              <a:t> presentations and </a:t>
            </a:r>
            <a:r>
              <a:rPr lang="en-US" b="1" dirty="0" err="1"/>
              <a:t>discussuions</a:t>
            </a:r>
            <a:r>
              <a:rPr lang="en-US" b="1" dirty="0"/>
              <a:t>.</a:t>
            </a:r>
          </a:p>
          <a:p>
            <a:pPr marL="228595" lvl="1" indent="0">
              <a:buNone/>
            </a:pPr>
            <a:endParaRPr lang="en-US" b="1" dirty="0"/>
          </a:p>
          <a:p>
            <a:pPr marL="228595" lvl="1" indent="0">
              <a:buNone/>
            </a:pPr>
            <a:r>
              <a:rPr lang="en-US" b="0" dirty="0"/>
              <a:t>-&gt;During the SQL Hack, you will also that we are offering the same </a:t>
            </a:r>
            <a:r>
              <a:rPr lang="en-US" b="0" dirty="0" err="1"/>
              <a:t>SQLServer</a:t>
            </a:r>
            <a:r>
              <a:rPr lang="en-US" b="0" dirty="0"/>
              <a:t> Experience in the cloud, but with full Platform Service Value without sacrificing almost any possibility in SQL Server.</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0698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100000"/>
              </a:lnSpc>
              <a:spcBef>
                <a:spcPts val="0"/>
              </a:spcBef>
              <a:spcAft>
                <a:spcPts val="800"/>
              </a:spcAft>
              <a:buClrTx/>
              <a:buSzTx/>
              <a:buFontTx/>
              <a:buNone/>
              <a:tabLst/>
              <a:defRPr/>
            </a:pPr>
            <a:r>
              <a:rPr lang="en-US" b="0" i="0" dirty="0">
                <a:solidFill>
                  <a:srgbClr val="171717"/>
                </a:solidFill>
                <a:effectLst/>
                <a:latin typeface="Segoe UI" panose="020B0502040204020203" pitchFamily="34" charset="0"/>
              </a:rPr>
              <a:t>FILESTREAM enables SQL Server-based applications to </a:t>
            </a:r>
            <a:r>
              <a:rPr lang="en-US" b="1" i="0" dirty="0">
                <a:solidFill>
                  <a:srgbClr val="171717"/>
                </a:solidFill>
                <a:effectLst/>
                <a:latin typeface="Segoe UI" panose="020B0502040204020203" pitchFamily="34" charset="0"/>
              </a:rPr>
              <a:t>store unstructured data</a:t>
            </a:r>
            <a:r>
              <a:rPr lang="en-US" b="0" i="0" dirty="0">
                <a:solidFill>
                  <a:srgbClr val="171717"/>
                </a:solidFill>
                <a:effectLst/>
                <a:latin typeface="Segoe UI" panose="020B0502040204020203" pitchFamily="34" charset="0"/>
              </a:rPr>
              <a:t>, such as documents and images, </a:t>
            </a:r>
            <a:r>
              <a:rPr lang="en-US" b="1" i="0" dirty="0">
                <a:solidFill>
                  <a:srgbClr val="171717"/>
                </a:solidFill>
                <a:effectLst/>
                <a:latin typeface="Segoe UI" panose="020B0502040204020203" pitchFamily="34" charset="0"/>
              </a:rPr>
              <a:t>on the file system.</a:t>
            </a:r>
          </a:p>
          <a:p>
            <a:pPr marL="0" marR="0" lvl="0" indent="0" algn="l" defTabSz="914048" rtl="0" eaLnBrk="1" fontAlgn="auto" latinLnBrk="0" hangingPunct="1">
              <a:lnSpc>
                <a:spcPct val="100000"/>
              </a:lnSpc>
              <a:spcBef>
                <a:spcPts val="0"/>
              </a:spcBef>
              <a:spcAft>
                <a:spcPts val="800"/>
              </a:spcAft>
              <a:buClrTx/>
              <a:buSzTx/>
              <a:buFontTx/>
              <a:buNone/>
              <a:tabLst/>
              <a:defRPr/>
            </a:pPr>
            <a:r>
              <a:rPr lang="en-US" b="0" i="0" dirty="0">
                <a:solidFill>
                  <a:srgbClr val="171717"/>
                </a:solidFill>
                <a:effectLst/>
                <a:latin typeface="Segoe UI" panose="020B0502040204020203" pitchFamily="34" charset="0"/>
              </a:rPr>
              <a:t>FILETABLE  </a:t>
            </a:r>
            <a:r>
              <a:rPr lang="en-GB" b="0" i="0" dirty="0">
                <a:solidFill>
                  <a:srgbClr val="252525"/>
                </a:solidFill>
                <a:effectLst/>
                <a:latin typeface="Segoe UI" panose="020B0502040204020203" pitchFamily="34" charset="0"/>
              </a:rPr>
              <a:t>can store directory hierarchies in a database. It provides compatibility with Windows applications to the file data stored in SQL Server. </a:t>
            </a:r>
          </a:p>
          <a:p>
            <a:pPr marL="0" marR="0" lvl="0" indent="0" algn="l" defTabSz="914048" rtl="0" eaLnBrk="1" fontAlgn="auto" latinLnBrk="0" hangingPunct="1">
              <a:lnSpc>
                <a:spcPct val="100000"/>
              </a:lnSpc>
              <a:spcBef>
                <a:spcPts val="0"/>
              </a:spcBef>
              <a:spcAft>
                <a:spcPts val="800"/>
              </a:spcAft>
              <a:buClrTx/>
              <a:buSzTx/>
              <a:buFontTx/>
              <a:buNone/>
              <a:tabLst/>
              <a:defRPr/>
            </a:pPr>
            <a:r>
              <a:rPr lang="en-GB" b="0" i="0" dirty="0">
                <a:solidFill>
                  <a:srgbClr val="252525"/>
                </a:solidFill>
                <a:effectLst/>
                <a:latin typeface="Segoe UI" panose="020B0502040204020203" pitchFamily="34" charset="0"/>
              </a:rPr>
              <a:t>So SQL FILETABLE stores the file and directory attributes along with the FILESTREAM data into FILETABLE. </a:t>
            </a:r>
            <a:endParaRPr lang="en-US" sz="1200" kern="0" dirty="0">
              <a:gradFill>
                <a:gsLst>
                  <a:gs pos="1770">
                    <a:srgbClr val="1A1A1A"/>
                  </a:gs>
                  <a:gs pos="16000">
                    <a:srgbClr val="1A1A1A"/>
                  </a:gs>
                </a:gsLst>
                <a:lin ang="0" scaled="0"/>
              </a:gradFill>
              <a:latin typeface="Segoe UI Semibold"/>
              <a:cs typeface="Segoe UI Semibold"/>
            </a:endParaRPr>
          </a:p>
          <a:p>
            <a:pPr marL="0" marR="0" lvl="0" indent="0" algn="l" defTabSz="914048" rtl="0" eaLnBrk="1" fontAlgn="auto" latinLnBrk="0" hangingPunct="1">
              <a:lnSpc>
                <a:spcPct val="100000"/>
              </a:lnSpc>
              <a:spcBef>
                <a:spcPts val="0"/>
              </a:spcBef>
              <a:spcAft>
                <a:spcPts val="800"/>
              </a:spcAft>
              <a:buClrTx/>
              <a:buSzTx/>
              <a:buFontTx/>
              <a:buNone/>
              <a:tabLst/>
              <a:defRPr/>
            </a:pPr>
            <a:endParaRPr lang="en-US" sz="1200" kern="0" dirty="0">
              <a:gradFill>
                <a:gsLst>
                  <a:gs pos="1770">
                    <a:srgbClr val="1A1A1A"/>
                  </a:gs>
                  <a:gs pos="16000">
                    <a:srgbClr val="1A1A1A"/>
                  </a:gs>
                </a:gsLst>
                <a:lin ang="0" scaled="0"/>
              </a:gradFill>
              <a:latin typeface="Segoe UI Semibold"/>
              <a:cs typeface="Segoe UI Semibold"/>
            </a:endParaRPr>
          </a:p>
          <a:p>
            <a:pPr marL="0" marR="0" lvl="0" indent="0" algn="l" defTabSz="914048" rtl="0" eaLnBrk="1" fontAlgn="auto" latinLnBrk="0" hangingPunct="1">
              <a:lnSpc>
                <a:spcPct val="100000"/>
              </a:lnSpc>
              <a:spcBef>
                <a:spcPts val="0"/>
              </a:spcBef>
              <a:spcAft>
                <a:spcPts val="800"/>
              </a:spcAft>
              <a:buClrTx/>
              <a:buSzTx/>
              <a:buFontTx/>
              <a:buNone/>
              <a:tabLst/>
              <a:defRPr/>
            </a:pPr>
            <a:r>
              <a:rPr lang="en-US" sz="1200" kern="0" dirty="0">
                <a:gradFill>
                  <a:gsLst>
                    <a:gs pos="1770">
                      <a:srgbClr val="1A1A1A"/>
                    </a:gs>
                    <a:gs pos="16000">
                      <a:srgbClr val="1A1A1A"/>
                    </a:gs>
                  </a:gsLst>
                  <a:lin ang="0" scaled="0"/>
                </a:gradFill>
                <a:latin typeface="Segoe UI Semibold"/>
                <a:cs typeface="Segoe UI Semibold"/>
              </a:rPr>
              <a:t>Simple Recovery = </a:t>
            </a:r>
            <a:r>
              <a:rPr lang="en-GB" b="0" i="0" dirty="0">
                <a:solidFill>
                  <a:srgbClr val="171717"/>
                </a:solidFill>
                <a:effectLst/>
                <a:latin typeface="Segoe UI" panose="020B0502040204020203" pitchFamily="34" charset="0"/>
              </a:rPr>
              <a:t>No log backups. Only full and differential.</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If Resource Provider enabled:</a:t>
            </a:r>
          </a:p>
          <a:p>
            <a:pPr marL="0" indent="0" defTabSz="914314">
              <a:buFont typeface="Arial" panose="020B0604020202020204" pitchFamily="34" charset="0"/>
              <a:buNone/>
            </a:pPr>
            <a:r>
              <a:rPr lang="en-US" sz="1200" u="sng" dirty="0">
                <a:solidFill>
                  <a:srgbClr val="000000"/>
                </a:solidFill>
                <a:latin typeface="Segoe UI"/>
                <a:cs typeface="Segoe UI Semilight" panose="020B0402040204020203" pitchFamily="34" charset="0"/>
              </a:rPr>
              <a:t>Azure differentiation</a:t>
            </a:r>
          </a:p>
          <a:p>
            <a:r>
              <a:rPr lang="en-US" dirty="0"/>
              <a:t>1.Higher </a:t>
            </a:r>
            <a:r>
              <a:rPr lang="en-US" dirty="0" err="1"/>
              <a:t>Managability</a:t>
            </a:r>
            <a:r>
              <a:rPr lang="en-US" sz="1200" dirty="0">
                <a:solidFill>
                  <a:schemeClr val="tx1"/>
                </a:solidFill>
              </a:rPr>
              <a:t> -&gt;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Manage VMs through Azure SQL in portal.</a:t>
            </a:r>
          </a:p>
          <a:p>
            <a:r>
              <a:rPr lang="en-US" sz="1200" dirty="0">
                <a:solidFill>
                  <a:schemeClr val="tx1"/>
                </a:solidFill>
              </a:rPr>
              <a:t>Unlock Licensing and Edition Flexibility.</a:t>
            </a:r>
          </a:p>
          <a:p>
            <a:pPr lvl="0"/>
            <a:endParaRPr lang="en-US" sz="1200" dirty="0">
              <a:solidFill>
                <a:schemeClr val="tx1"/>
              </a:solidFill>
            </a:endParaRPr>
          </a:p>
          <a:p>
            <a:pPr lvl="0"/>
            <a:r>
              <a:rPr lang="en-US" sz="1200" dirty="0">
                <a:solidFill>
                  <a:schemeClr val="tx1"/>
                </a:solidFill>
              </a:rPr>
              <a:t>2.Several PaaS features although IaaS</a:t>
            </a:r>
          </a:p>
          <a:p>
            <a:pPr lvl="0"/>
            <a:r>
              <a:rPr lang="en-US" sz="1200" dirty="0">
                <a:solidFill>
                  <a:schemeClr val="tx1"/>
                </a:solidFill>
              </a:rPr>
              <a:t>Automated patching for Security Updates in defined maintenance windows</a:t>
            </a:r>
          </a:p>
          <a:p>
            <a:pPr lvl="0"/>
            <a:r>
              <a:rPr lang="en-US" sz="1200" dirty="0">
                <a:solidFill>
                  <a:schemeClr val="tx1"/>
                </a:solidFill>
              </a:rPr>
              <a:t>Automated Backups.</a:t>
            </a: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SQL Server and OS server access</a:t>
            </a:r>
          </a:p>
          <a:p>
            <a:pPr lvl="1"/>
            <a:r>
              <a:rPr lang="en-US" sz="1400" kern="1200" dirty="0">
                <a:solidFill>
                  <a:srgbClr val="000000"/>
                </a:solidFill>
                <a:latin typeface="Segoe UI"/>
                <a:ea typeface="+mn-ea"/>
                <a:cs typeface="+mn-cs"/>
              </a:rPr>
              <a:t>Expansive SQL and OS version support</a:t>
            </a:r>
          </a:p>
          <a:p>
            <a:pPr lvl="1"/>
            <a:r>
              <a:rPr lang="en-US" sz="1400" kern="1200" dirty="0">
                <a:solidFill>
                  <a:srgbClr val="000000"/>
                </a:solidFill>
                <a:latin typeface="Segoe UI"/>
                <a:ea typeface="+mn-ea"/>
                <a:cs typeface="+mn-cs"/>
              </a:rPr>
              <a:t>File stream, DTC, and Simple Recovery model available</a:t>
            </a:r>
          </a:p>
          <a:p>
            <a:pPr lvl="1"/>
            <a:r>
              <a:rPr lang="en-US" sz="1400" kern="1200" dirty="0">
                <a:solidFill>
                  <a:srgbClr val="000000"/>
                </a:solidFill>
                <a:latin typeface="Segoe UI"/>
                <a:ea typeface="+mn-ea"/>
                <a:cs typeface="+mn-cs"/>
              </a:rPr>
              <a:t>Automated patching and backup</a:t>
            </a:r>
            <a:endParaRPr lang="en-US" sz="500" dirty="0">
              <a:solidFill>
                <a:srgbClr val="000000"/>
              </a:solidFill>
            </a:endParaRPr>
          </a:p>
          <a:p>
            <a:pPr lvl="1"/>
            <a:r>
              <a:rPr lang="en-US" sz="1400" b="0" i="0" dirty="0">
                <a:solidFill>
                  <a:srgbClr val="000000"/>
                </a:solidFill>
              </a:rPr>
              <a:t>Free Extended Security Updates for SQL Server 2008/R2*</a:t>
            </a:r>
            <a:endParaRPr lang="en-US" sz="1400" dirty="0">
              <a:solidFill>
                <a:srgbClr val="000000"/>
              </a:solidFill>
            </a:endParaRPr>
          </a:p>
          <a:p>
            <a:pPr lvl="1"/>
            <a:r>
              <a:rPr lang="en-US" sz="1400" b="0" i="0" dirty="0">
                <a:solidFill>
                  <a:srgbClr val="000000"/>
                </a:solidFill>
              </a:rPr>
              <a:t>435 percent overall return on an Azure IaaS investment over five years (Forrester Consulting)</a:t>
            </a:r>
            <a:endParaRPr lang="en-US" sz="1400" dirty="0">
              <a:solidFill>
                <a:srgbClr val="000000"/>
              </a:solidFill>
            </a:endParaRPr>
          </a:p>
          <a:p>
            <a:pPr lvl="1"/>
            <a:r>
              <a:rPr lang="en-US" sz="1400" dirty="0">
                <a:solidFill>
                  <a:srgbClr val="000000"/>
                </a:solidFill>
              </a:rPr>
              <a:t>Up to 3.4x faster and 87% cheaper than AWS EC2**</a:t>
            </a:r>
          </a:p>
          <a:p>
            <a:pPr lvl="1"/>
            <a:r>
              <a:rPr lang="en-US" sz="1400" dirty="0">
                <a:solidFill>
                  <a:srgbClr val="000000"/>
                </a:solidFill>
              </a:rPr>
              <a:t>Azure Key Vault integration</a:t>
            </a:r>
          </a:p>
          <a:p>
            <a:pPr lvl="1"/>
            <a:r>
              <a:rPr lang="en-US" sz="1400" dirty="0">
                <a:solidFill>
                  <a:srgbClr val="000000"/>
                </a:solidFill>
              </a:rPr>
              <a:t>Support for Linux and Windows</a:t>
            </a:r>
          </a:p>
          <a:p>
            <a:pPr lvl="1"/>
            <a:r>
              <a:rPr lang="en-US" sz="1400" dirty="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a:t>
            </a:r>
            <a:r>
              <a:rPr lang="en-US" b="1" dirty="0"/>
              <a:t>99.99% </a:t>
            </a:r>
            <a:r>
              <a:rPr lang="en-US" dirty="0"/>
              <a:t>of the time, </a:t>
            </a:r>
            <a:r>
              <a:rPr lang="en-US" b="1" dirty="0"/>
              <a:t>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a:t>
            </a:r>
            <a:r>
              <a:rPr lang="it-IT" sz="1200" b="0" i="0" u="none" strike="noStrike" kern="1200" dirty="0" err="1">
                <a:solidFill>
                  <a:schemeClr val="tx1"/>
                </a:solidFill>
                <a:effectLst/>
                <a:latin typeface="+mn-lt"/>
                <a:ea typeface="+mn-ea"/>
                <a:cs typeface="+mn-cs"/>
              </a:rPr>
              <a:t>replicas</a:t>
            </a:r>
            <a:r>
              <a:rPr lang="it-IT" sz="1200" b="0" i="0" u="none" strike="noStrike" kern="1200" dirty="0">
                <a:solidFill>
                  <a:schemeClr val="tx1"/>
                </a:solidFill>
                <a:effectLst/>
                <a:latin typeface="+mn-lt"/>
                <a:ea typeface="+mn-ea"/>
                <a:cs typeface="+mn-cs"/>
              </a:rPr>
              <a:t>, 1 </a:t>
            </a:r>
            <a:r>
              <a:rPr lang="it-IT" sz="1200" b="0" i="0" u="none" strike="noStrike" kern="1200" dirty="0" err="1">
                <a:solidFill>
                  <a:schemeClr val="tx1"/>
                </a:solidFill>
                <a:effectLst/>
                <a:latin typeface="+mn-lt"/>
                <a:ea typeface="+mn-ea"/>
                <a:cs typeface="+mn-cs"/>
              </a:rPr>
              <a:t>read</a:t>
            </a:r>
            <a:r>
              <a:rPr lang="it-IT" sz="1200" b="0" i="0" u="none" strike="noStrike" kern="1200" dirty="0">
                <a:solidFill>
                  <a:schemeClr val="tx1"/>
                </a:solidFill>
                <a:effectLst/>
                <a:latin typeface="+mn-lt"/>
                <a:ea typeface="+mn-ea"/>
                <a:cs typeface="+mn-cs"/>
              </a:rPr>
              <a:t>-scale replica, zone-</a:t>
            </a:r>
            <a:r>
              <a:rPr lang="it-IT" sz="1200" b="0" i="0" u="none" strike="noStrike" kern="1200" dirty="0" err="1">
                <a:solidFill>
                  <a:schemeClr val="tx1"/>
                </a:solidFill>
                <a:effectLst/>
                <a:latin typeface="+mn-lt"/>
                <a:ea typeface="+mn-ea"/>
                <a:cs typeface="+mn-cs"/>
              </a:rPr>
              <a:t>redundant</a:t>
            </a:r>
            <a:r>
              <a:rPr lang="it-IT" sz="1200" b="0" i="0" u="none" strike="noStrike" kern="1200" dirty="0">
                <a:solidFill>
                  <a:schemeClr val="tx1"/>
                </a:solidFill>
                <a:effectLst/>
                <a:latin typeface="+mn-lt"/>
                <a:ea typeface="+mn-ea"/>
                <a:cs typeface="+mn-cs"/>
              </a:rPr>
              <a: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a:t>
            </a:r>
            <a:r>
              <a:rPr lang="en-US" b="1" dirty="0"/>
              <a:t>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a:t>
            </a:r>
            <a:r>
              <a:rPr lang="en-US" b="1" dirty="0"/>
              <a:t>creating readable replica</a:t>
            </a:r>
            <a:r>
              <a:rPr lang="en-US" dirty="0"/>
              <a:t>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t>
            </a:r>
            <a:r>
              <a:rPr lang="en-US" b="1" dirty="0"/>
              <a:t>adding more resources </a:t>
            </a:r>
            <a:r>
              <a:rPr lang="en-US" dirty="0"/>
              <a:t>(CPU, memory, storage) without long provisioning.</a:t>
            </a:r>
          </a:p>
          <a:p>
            <a:pPr lvl="0"/>
            <a:r>
              <a:rPr lang="en-US" dirty="0">
                <a:hlinkClick r:id="rId9" tooltip="https://docs.microsoft.com/en-us/azure/sql-database/sql-database-security-index"/>
              </a:rPr>
              <a:t>Advanced security</a:t>
            </a:r>
            <a:r>
              <a:rPr lang="en-US" dirty="0"/>
              <a:t> detects </a:t>
            </a:r>
            <a:r>
              <a:rPr lang="en-US" b="1" dirty="0"/>
              <a:t>threats and vulnerabilities </a:t>
            </a:r>
            <a:r>
              <a:rPr lang="en-US" dirty="0"/>
              <a:t>in your databases and enables you to secure your data.</a:t>
            </a:r>
          </a:p>
          <a:p>
            <a:pPr lvl="0"/>
            <a:r>
              <a:rPr lang="en-US" dirty="0">
                <a:hlinkClick r:id="rId10" tooltip="https://docs.microsoft.com/en-us/azure/sql-database/sql-database-automatic-tuning"/>
              </a:rPr>
              <a:t>Automatic tuning</a:t>
            </a:r>
            <a:r>
              <a:rPr lang="en-US" dirty="0"/>
              <a:t> </a:t>
            </a:r>
            <a:r>
              <a:rPr lang="en-US" b="1" dirty="0"/>
              <a:t>analyzes your workload </a:t>
            </a:r>
            <a:r>
              <a:rPr lang="en-US" dirty="0"/>
              <a:t>and </a:t>
            </a:r>
            <a:r>
              <a:rPr lang="en-US" b="1" dirty="0"/>
              <a:t>provides you the recommendations </a:t>
            </a:r>
            <a:r>
              <a:rPr lang="en-US" dirty="0"/>
              <a:t>that can optimize performance of your applications by </a:t>
            </a:r>
            <a:r>
              <a:rPr lang="en-US" b="1" dirty="0"/>
              <a:t>adding indexes</a:t>
            </a:r>
            <a:r>
              <a:rPr lang="en-US" dirty="0"/>
              <a:t>, </a:t>
            </a:r>
            <a:r>
              <a:rPr lang="en-US" b="1" dirty="0"/>
              <a:t>removing unused indexes</a:t>
            </a:r>
            <a:r>
              <a:rPr lang="en-US" dirty="0"/>
              <a:t>, and </a:t>
            </a:r>
            <a:r>
              <a:rPr lang="en-US" b="1" dirty="0"/>
              <a:t>automatically fixing the query plan issues</a:t>
            </a:r>
            <a:r>
              <a:rPr lang="en-US" dirty="0"/>
              <a:t>.</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a:t>
            </a:r>
            <a:r>
              <a:rPr lang="en-US" b="1" dirty="0"/>
              <a:t>potential issues in your workload </a:t>
            </a:r>
            <a:r>
              <a:rPr lang="en-US" dirty="0"/>
              <a:t>and provides you the r</a:t>
            </a:r>
            <a:r>
              <a:rPr lang="en-US" b="1" dirty="0"/>
              <a:t>ecommendation</a:t>
            </a:r>
            <a:r>
              <a:rPr lang="en-US" dirty="0"/>
              <a:t>s that can help you to fix the problems.</a:t>
            </a:r>
          </a:p>
          <a:p>
            <a:pPr lvl="0"/>
            <a:endParaRPr lang="en-US" dirty="0"/>
          </a:p>
          <a:p>
            <a:pPr lvl="0"/>
            <a:r>
              <a:rPr lang="en-US" dirty="0" err="1"/>
              <a:t>Versionless</a:t>
            </a:r>
            <a:endParaRPr lang="en-US" dirty="0"/>
          </a:p>
          <a:p>
            <a:pPr marL="457200" indent="-457200">
              <a:buFont typeface="Arial" panose="020B0604020202020204" pitchFamily="34" charset="0"/>
              <a:buChar char="•"/>
            </a:pPr>
            <a:r>
              <a:rPr lang="en-US" sz="900" dirty="0"/>
              <a:t>Azure SQL Database and Managed Instance are </a:t>
            </a:r>
            <a:r>
              <a:rPr lang="en-US" sz="900" b="1" i="1" dirty="0" err="1"/>
              <a:t>versionless</a:t>
            </a:r>
            <a:endParaRPr lang="en-US" sz="900" b="1" i="1" dirty="0"/>
          </a:p>
          <a:p>
            <a:pPr marL="457200" indent="-457200">
              <a:buFont typeface="Arial" panose="020B0604020202020204" pitchFamily="34" charset="0"/>
              <a:buChar char="•"/>
            </a:pPr>
            <a:r>
              <a:rPr lang="en-US" sz="900" dirty="0"/>
              <a:t>Our “main branch” powers SQL Server, Azure SQL Database, and Managed Instance.</a:t>
            </a:r>
          </a:p>
          <a:p>
            <a:pPr marL="457200" indent="-457200">
              <a:buFont typeface="Arial" panose="020B0604020202020204" pitchFamily="34" charset="0"/>
              <a:buChar char="•"/>
            </a:pPr>
            <a:r>
              <a:rPr lang="en-US" sz="900" dirty="0"/>
              <a:t>Microsoft consistently updates SQL Server instances</a:t>
            </a:r>
          </a:p>
          <a:p>
            <a:pPr marL="457200" indent="-457200">
              <a:buFont typeface="Arial" panose="020B0604020202020204" pitchFamily="34" charset="0"/>
              <a:buChar char="•"/>
            </a:pPr>
            <a:r>
              <a:rPr lang="en-US" sz="900" dirty="0"/>
              <a:t>@@VERSION does not align with SQL Server versions</a:t>
            </a:r>
          </a:p>
          <a:p>
            <a:pPr marL="457200" indent="-457200">
              <a:buFont typeface="Arial" panose="020B0604020202020204" pitchFamily="34" charset="0"/>
              <a:buChar char="•"/>
            </a:pPr>
            <a:r>
              <a:rPr lang="en-US" sz="900" dirty="0"/>
              <a:t>Fixes and feature updates not controlled by users</a:t>
            </a:r>
          </a:p>
          <a:p>
            <a:pPr marL="457200" indent="-457200">
              <a:buFont typeface="Arial" panose="020B0604020202020204" pitchFamily="34" charset="0"/>
              <a:buChar char="•"/>
            </a:pPr>
            <a:r>
              <a:rPr lang="en-US" sz="900" dirty="0"/>
              <a:t>But…</a:t>
            </a:r>
            <a:r>
              <a:rPr lang="en-US" sz="900" b="1" i="1" dirty="0"/>
              <a:t>worry-free patching for both underlying OS and SQL Server</a:t>
            </a:r>
          </a:p>
          <a:p>
            <a:pPr marL="457200" indent="-457200">
              <a:buFont typeface="Arial" panose="020B0604020202020204" pitchFamily="34" charset="0"/>
              <a:buChar char="•"/>
            </a:pPr>
            <a:r>
              <a:rPr lang="en-US" sz="900" dirty="0"/>
              <a:t>Updates are rolled out in “trains”.</a:t>
            </a:r>
          </a:p>
          <a:p>
            <a:pPr marL="457200" indent="-457200">
              <a:buFont typeface="Arial" panose="020B0604020202020204" pitchFamily="34" charset="0"/>
              <a:buChar char="•"/>
            </a:pPr>
            <a:r>
              <a:rPr lang="en-US" sz="900" dirty="0"/>
              <a:t>New features can be whitelisted to specific customers (aka Private Preview)</a:t>
            </a:r>
          </a:p>
          <a:p>
            <a:pPr marL="457200" indent="-457200">
              <a:buFont typeface="Arial" panose="020B0604020202020204" pitchFamily="34" charset="0"/>
              <a:buChar char="•"/>
            </a:pPr>
            <a:r>
              <a:rPr lang="en-US" sz="900" dirty="0"/>
              <a:t>Public Preview is typically available to all but limited support and discount pricing (if applicable)</a:t>
            </a:r>
          </a:p>
          <a:p>
            <a:pPr marL="457200" indent="-457200">
              <a:buFont typeface="Arial" panose="020B0604020202020204" pitchFamily="34" charset="0"/>
              <a:buChar char="•"/>
            </a:pPr>
            <a:r>
              <a:rPr lang="en-US" sz="900" dirty="0"/>
              <a:t>All fixes in SQL Server eventually show up in Azure but timing may be different from CU</a:t>
            </a:r>
          </a:p>
          <a:p>
            <a:pPr marL="457200" indent="-457200">
              <a:buFont typeface="Arial" panose="020B0604020202020204" pitchFamily="34" charset="0"/>
              <a:buChar char="•"/>
            </a:pPr>
            <a:r>
              <a:rPr lang="en-US" sz="900" dirty="0"/>
              <a:t>Not all fixes in Azure make it into a CU for SQL Server (but typically next major release)</a:t>
            </a:r>
          </a:p>
          <a:p>
            <a:pPr marL="457200" indent="-457200">
              <a:buFont typeface="Arial" panose="020B0604020202020204" pitchFamily="34" charset="0"/>
              <a:buChar char="•"/>
            </a:pPr>
            <a:r>
              <a:rPr lang="en-US" sz="900" dirty="0"/>
              <a:t>Some fixes are specific to Azure</a:t>
            </a:r>
          </a:p>
          <a:p>
            <a:pPr marL="457200" indent="-457200">
              <a:buFont typeface="Arial" panose="020B0604020202020204" pitchFamily="34" charset="0"/>
              <a:buChar char="•"/>
            </a:pPr>
            <a:r>
              <a:rPr lang="en-US" sz="900" dirty="0"/>
              <a:t>Follow these links to see new features, major fixes, and feature updates</a:t>
            </a:r>
          </a:p>
          <a:p>
            <a:pPr lvl="0"/>
            <a:endParaRPr lang="en-US" dirty="0"/>
          </a:p>
          <a:p>
            <a:pPr lvl="0"/>
            <a:endParaRPr lang="en-US" dirty="0"/>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most lift-and-shift migrations to the cloud</a:t>
            </a:r>
          </a:p>
          <a:p>
            <a:pPr defTabSz="914048">
              <a:spcAft>
                <a:spcPts val="800"/>
              </a:spcAft>
              <a:defRPr/>
            </a:pPr>
            <a:endParaRPr lang="en-US" sz="1200" kern="0" dirty="0">
              <a:solidFill>
                <a:srgbClr val="0078D4"/>
              </a:solidFill>
              <a:latin typeface="Segoe UI Semibold"/>
            </a:endParaRPr>
          </a:p>
          <a:p>
            <a:r>
              <a:rPr lang="en-US" sz="882" kern="1200" dirty="0">
                <a:solidFill>
                  <a:schemeClr val="tx1"/>
                </a:solidFill>
                <a:effectLst/>
                <a:latin typeface="Segoe UI Light" pitchFamily="34" charset="0"/>
                <a:ea typeface="+mn-ea"/>
                <a:cs typeface="+mn-cs"/>
              </a:rPr>
              <a:t>It is called an Instance because it is equivalent to a </a:t>
            </a:r>
            <a:r>
              <a:rPr lang="en-US" sz="882" b="1" kern="1200" dirty="0">
                <a:solidFill>
                  <a:schemeClr val="tx1"/>
                </a:solidFill>
                <a:effectLst/>
                <a:latin typeface="Segoe UI Light" pitchFamily="34" charset="0"/>
                <a:ea typeface="+mn-ea"/>
                <a:cs typeface="+mn-cs"/>
              </a:rPr>
              <a:t>Database Engine Instance</a:t>
            </a:r>
            <a:r>
              <a:rPr lang="en-US" sz="882" kern="1200" dirty="0">
                <a:solidFill>
                  <a:schemeClr val="tx1"/>
                </a:solidFill>
                <a:effectLst/>
                <a:latin typeface="Segoe UI Light" pitchFamily="34" charset="0"/>
                <a:ea typeface="+mn-ea"/>
                <a:cs typeface="+mn-cs"/>
              </a:rPr>
              <a:t> of SQL Server which we define actually in our docs at </a:t>
            </a:r>
            <a:r>
              <a:rPr lang="en-US" sz="882" u="sng" kern="1200" dirty="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dirty="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dirty="0">
                <a:solidFill>
                  <a:schemeClr val="tx1"/>
                </a:solidFill>
                <a:effectLst/>
                <a:latin typeface="Segoe UI Light" pitchFamily="34" charset="0"/>
                <a:ea typeface="+mn-ea"/>
                <a:cs typeface="+mn-cs"/>
                <a:hlinkClick r:id="rId4"/>
              </a:rPr>
              <a:t>SSAS</a:t>
            </a:r>
            <a:r>
              <a:rPr lang="en-US" sz="882" kern="1200" dirty="0">
                <a:solidFill>
                  <a:schemeClr val="tx1"/>
                </a:solidFill>
                <a:effectLst/>
                <a:latin typeface="Segoe UI Light" pitchFamily="34" charset="0"/>
                <a:ea typeface="+mn-ea"/>
                <a:cs typeface="+mn-cs"/>
              </a:rPr>
              <a:t>.</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dirty="0">
              <a:solidFill>
                <a:srgbClr val="0078D4"/>
              </a:solidFill>
              <a:latin typeface="Segoe UI Semibold"/>
            </a:endParaRPr>
          </a:p>
          <a:p>
            <a:pPr defTabSz="914048">
              <a:spcAft>
                <a:spcPts val="800"/>
              </a:spcAft>
              <a:defRPr/>
            </a:pPr>
            <a:r>
              <a:rPr lang="en-US" sz="1200" kern="0" dirty="0">
                <a:solidFill>
                  <a:srgbClr val="0078D4"/>
                </a:solidFill>
                <a:latin typeface="Segoe UI Semibold"/>
              </a:rPr>
              <a:t>(CLR </a:t>
            </a:r>
            <a:r>
              <a:rPr lang="en-US" sz="1200" b="0" i="0" kern="0" dirty="0">
                <a:solidFill>
                  <a:srgbClr val="0078D4"/>
                </a:solidFill>
                <a:effectLst/>
                <a:latin typeface="Segoe UI Semibold"/>
              </a:rPr>
              <a:t> </a:t>
            </a:r>
            <a:r>
              <a:rPr lang="en-GB" b="0" i="0" dirty="0">
                <a:solidFill>
                  <a:srgbClr val="202124"/>
                </a:solidFill>
                <a:effectLst/>
                <a:latin typeface="arial" panose="020B0604020202020204" pitchFamily="34" charset="0"/>
              </a:rPr>
              <a:t>Is </a:t>
            </a:r>
            <a:r>
              <a:rPr lang="en-GB" b="1" i="0" dirty="0">
                <a:solidFill>
                  <a:srgbClr val="202124"/>
                </a:solidFill>
                <a:effectLst/>
                <a:latin typeface="arial" panose="020B0604020202020204" pitchFamily="34" charset="0"/>
              </a:rPr>
              <a:t>technology for hosting of the Microsoft .</a:t>
            </a:r>
            <a:r>
              <a:rPr lang="en-GB" b="0" i="0" dirty="0">
                <a:solidFill>
                  <a:srgbClr val="202124"/>
                </a:solidFill>
                <a:effectLst/>
                <a:latin typeface="arial" panose="020B0604020202020204" pitchFamily="34" charset="0"/>
              </a:rPr>
              <a:t> </a:t>
            </a:r>
            <a:r>
              <a:rPr lang="en-GB" b="1" i="0" dirty="0">
                <a:solidFill>
                  <a:srgbClr val="202124"/>
                </a:solidFill>
                <a:effectLst/>
                <a:latin typeface="arial" panose="020B0604020202020204" pitchFamily="34" charset="0"/>
              </a:rPr>
              <a:t>NET common language runtime engine within SQL Server</a:t>
            </a:r>
            <a:r>
              <a:rPr lang="en-GB" b="0" i="0" dirty="0">
                <a:solidFill>
                  <a:srgbClr val="202124"/>
                </a:solidFill>
                <a:effectLst/>
                <a:latin typeface="arial" panose="020B0604020202020204" pitchFamily="34" charset="0"/>
              </a:rPr>
              <a:t>. The SQLCLR allows managed code to be hosted by, and run in, the Microsoft SQL Server environment.)</a:t>
            </a:r>
            <a:endParaRPr lang="en-US" sz="1200" kern="0" dirty="0">
              <a:solidFill>
                <a:srgbClr val="0078D4"/>
              </a:solidFill>
              <a:latin typeface="Segoe UI Semibold"/>
            </a:endParaRPr>
          </a:p>
          <a:p>
            <a:pPr defTabSz="914048">
              <a:spcAft>
                <a:spcPts val="800"/>
              </a:spcAft>
              <a:defRPr/>
            </a:pPr>
            <a:endParaRPr lang="en-US" sz="1200" kern="0" dirty="0">
              <a:solidFill>
                <a:srgbClr val="0078D4"/>
              </a:solidFill>
              <a:latin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instance or Instance pool</a:t>
            </a:r>
          </a:p>
          <a:p>
            <a:pPr lvl="1"/>
            <a:r>
              <a:rPr lang="en-US" sz="1400" kern="1200" dirty="0">
                <a:solidFill>
                  <a:srgbClr val="000000"/>
                </a:solidFill>
                <a:latin typeface="Segoe UI"/>
                <a:ea typeface="+mn-ea"/>
                <a:cs typeface="+mn-cs"/>
              </a:rPr>
              <a:t>SQL Server surface area (vast majority)</a:t>
            </a:r>
          </a:p>
          <a:p>
            <a:pPr lvl="1"/>
            <a:r>
              <a:rPr lang="en-US" sz="1400" kern="1200" dirty="0">
                <a:solidFill>
                  <a:srgbClr val="000000"/>
                </a:solidFill>
                <a:latin typeface="Segoe UI"/>
                <a:ea typeface="+mn-ea"/>
                <a:cs typeface="+mn-cs"/>
              </a:rPr>
              <a:t>Native virtual network support</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Enable your on-premise identities on cloud instances, through integration with Azure Active Directory and AD Connect</a:t>
            </a:r>
          </a:p>
          <a:p>
            <a:pPr lvl="1"/>
            <a:r>
              <a:rPr lang="en-US" sz="1200" dirty="0">
                <a:solidFill>
                  <a:srgbClr val="000000"/>
                </a:solidFill>
                <a:latin typeface="Segoe UI "/>
                <a:cs typeface="Segoe UI Semilight" panose="020B0402040204020203" pitchFamily="34" charset="0"/>
              </a:rPr>
              <a:t>Near zero downtime migration using log-shipping</a:t>
            </a:r>
          </a:p>
          <a:p>
            <a:pPr lvl="1"/>
            <a:r>
              <a:rPr lang="en-US" sz="1200" dirty="0">
                <a:solidFill>
                  <a:srgbClr val="000000"/>
                </a:solidFill>
                <a:latin typeface="Segoe UI "/>
                <a:cs typeface="Segoe UI Semilight" panose="020B0402040204020203" pitchFamily="34" charset="0"/>
              </a:rPr>
              <a:t>Fully managed business continuity with failover groups</a:t>
            </a:r>
          </a:p>
          <a:p>
            <a:pPr lvl="1"/>
            <a:r>
              <a:rPr lang="en-US" sz="1200" dirty="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dirty="0">
                <a:solidFill>
                  <a:srgbClr val="000000"/>
                </a:solidFill>
                <a:latin typeface="Segoe UI "/>
                <a:cs typeface="Segoe UI Semilight" panose="020B0402040204020203" pitchFamily="34" charset="0"/>
              </a:rPr>
              <a:t>Combine the best of SQL Server with the benefits of a managed service</a:t>
            </a: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r>
              <a:rPr lang="en-US" sz="1200" dirty="0">
                <a:solidFill>
                  <a:srgbClr val="000000"/>
                </a:solidFill>
                <a:latin typeface="Segoe UI"/>
              </a:rPr>
              <a:t>You get two levels of </a:t>
            </a:r>
            <a:r>
              <a:rPr lang="en-US" sz="1200" kern="1200" dirty="0">
                <a:solidFill>
                  <a:schemeClr val="tx1"/>
                </a:solidFill>
                <a:effectLst/>
                <a:latin typeface="Segoe UI Light" pitchFamily="34" charset="0"/>
                <a:ea typeface="+mn-ea"/>
                <a:cs typeface="+mn-cs"/>
              </a:rPr>
              <a:t>isolation:</a:t>
            </a:r>
          </a:p>
          <a:p>
            <a:pPr lvl="0"/>
            <a:r>
              <a:rPr lang="en-US" sz="1200" kern="1200" dirty="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5" lvl="1" indent="0">
              <a:buNone/>
            </a:pPr>
            <a:endParaRPr lang="en-US" b="1" dirty="0"/>
          </a:p>
          <a:p>
            <a:pPr marL="228595" lvl="1" indent="0">
              <a:buNone/>
            </a:pPr>
            <a:r>
              <a:rPr lang="en-US" b="1" dirty="0"/>
              <a:t>Lab Format</a:t>
            </a:r>
          </a:p>
          <a:p>
            <a:pPr lvl="2"/>
            <a:r>
              <a:rPr lang="en-US" sz="1500" dirty="0"/>
              <a:t>PDF’s for </a:t>
            </a:r>
            <a:r>
              <a:rPr lang="en-US" sz="1500" b="1" dirty="0"/>
              <a:t>Walkthrough</a:t>
            </a:r>
          </a:p>
          <a:p>
            <a:pPr lvl="2"/>
            <a:r>
              <a:rPr lang="en-US" sz="1500" b="1" dirty="0"/>
              <a:t>Everybody works alone on the Labs </a:t>
            </a:r>
            <a:r>
              <a:rPr lang="en-US" sz="1500" dirty="0"/>
              <a:t>by following the instructions</a:t>
            </a:r>
          </a:p>
          <a:p>
            <a:pPr lvl="2"/>
            <a:r>
              <a:rPr lang="en-US" sz="1500" b="1" dirty="0"/>
              <a:t>Call remains open </a:t>
            </a:r>
            <a:r>
              <a:rPr lang="en-US" sz="1500" dirty="0"/>
              <a:t>and for questions and challenges you come back, also after each lab for the discussion and </a:t>
            </a:r>
            <a:r>
              <a:rPr lang="en-US" sz="1500" dirty="0" err="1"/>
              <a:t>QnA</a:t>
            </a:r>
            <a:r>
              <a:rPr lang="en-US" sz="15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Lab1:</a:t>
            </a:r>
            <a:r>
              <a:rPr lang="en-GB" sz="1200" b="1" kern="1200" dirty="0">
                <a:solidFill>
                  <a:schemeClr val="tx1">
                    <a:lumMod val="65000"/>
                    <a:lumOff val="35000"/>
                  </a:schemeClr>
                </a:solidFill>
                <a:effectLst/>
              </a:rPr>
              <a:t> </a:t>
            </a:r>
            <a:r>
              <a:rPr lang="en-GB" sz="1200" kern="1200" dirty="0">
                <a:solidFill>
                  <a:schemeClr val="tx1">
                    <a:lumMod val="65000"/>
                    <a:lumOff val="35000"/>
                  </a:schemeClr>
                </a:solidFill>
                <a:effectLst/>
              </a:rPr>
              <a:t>Assessing &amp; Migrating SQL Server Databases to Azure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rPr>
              <a:t>Scenarios: The Databases need to be migrated from SQL Server 2008r2 to latest versions of SQL Server. </a:t>
            </a:r>
            <a:br>
              <a:rPr lang="en-GB" sz="1200" kern="1200" dirty="0">
                <a:solidFill>
                  <a:schemeClr val="tx1">
                    <a:lumMod val="65000"/>
                    <a:lumOff val="35000"/>
                  </a:schemeClr>
                </a:solidFill>
                <a:effectLst/>
              </a:rPr>
            </a:br>
            <a:r>
              <a:rPr lang="en-GB" sz="1200" kern="1200" dirty="0">
                <a:solidFill>
                  <a:schemeClr val="tx1">
                    <a:lumMod val="65000"/>
                    <a:lumOff val="35000"/>
                  </a:schemeClr>
                </a:solidFill>
                <a:effectLst/>
              </a:rPr>
              <a:t>--- requirements: minimize patching and maintenance for the future but maintain full functionality.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Lab2: </a:t>
            </a:r>
            <a:r>
              <a:rPr lang="en-GB" sz="1200" kern="1200" dirty="0">
                <a:solidFill>
                  <a:schemeClr val="tx1">
                    <a:lumMod val="65000"/>
                    <a:lumOff val="35000"/>
                  </a:schemeClr>
                </a:solidFill>
                <a:effectLst/>
              </a:rPr>
              <a:t>Administering &amp; Monitoring Azure SQL Managed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In this Lab you will explore how you can monitor and diagnose performance issues with Azure SQL Database Managed Instance using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SQL Server Management Studio, DMVs (Dynamic Management Views) and Azure Portal tools.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Lab3</a:t>
            </a:r>
            <a:r>
              <a:rPr lang="en-GB" sz="1200" u="sng" kern="1200" dirty="0">
                <a:solidFill>
                  <a:schemeClr val="tx1">
                    <a:lumMod val="65000"/>
                    <a:lumOff val="35000"/>
                  </a:schemeClr>
                </a:solidFill>
                <a:effectLst/>
              </a:rPr>
              <a:t>: </a:t>
            </a:r>
            <a:r>
              <a:rPr lang="en-GB" sz="1200" kern="1200" dirty="0">
                <a:solidFill>
                  <a:schemeClr val="tx1">
                    <a:lumMod val="65000"/>
                    <a:lumOff val="35000"/>
                  </a:schemeClr>
                </a:solidFill>
                <a:effectLst/>
                <a:latin typeface="+mn-lt"/>
                <a:ea typeface="+mn-ea"/>
                <a:cs typeface="+mn-cs"/>
              </a:rPr>
              <a:t>Securing your Azure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This hands-on lab will introduces you to the layered security model available when running databases in Azure.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So this lab will focus on the Threat Protection, Information Protection and Customer Data layers of the security model and how these are implement in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Azure SQL Managed Instance through: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Review and configuring auditing within Azure SQL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Using Data Discovery &amp; Classification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Azure Defender for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Vulnerability Assessment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Advanced Threat Protection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Information protection &amp; encryption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Dynamic Data Masking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Always Encrypted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3/26/2024 10:42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modern cloud applications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database or elastic pool</a:t>
            </a:r>
          </a:p>
          <a:p>
            <a:pPr lvl="1"/>
            <a:r>
              <a:rPr lang="en-US" sz="1400" kern="1200" dirty="0">
                <a:solidFill>
                  <a:srgbClr val="000000"/>
                </a:solidFill>
                <a:latin typeface="Segoe UI"/>
                <a:ea typeface="+mn-ea"/>
                <a:cs typeface="+mn-cs"/>
              </a:rPr>
              <a:t>Hyperscale storage (100TB+)</a:t>
            </a:r>
          </a:p>
          <a:p>
            <a:pPr lvl="1"/>
            <a:r>
              <a:rPr lang="en-US" sz="1400" kern="1200" dirty="0">
                <a:solidFill>
                  <a:srgbClr val="000000"/>
                </a:solidFill>
                <a:latin typeface="Segoe UI"/>
                <a:ea typeface="+mn-ea"/>
                <a:cs typeface="+mn-cs"/>
              </a:rPr>
              <a:t>Serverless compute</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Private link</a:t>
            </a:r>
          </a:p>
          <a:p>
            <a:pPr lvl="1"/>
            <a:r>
              <a:rPr lang="en-US" sz="1400" kern="1200" dirty="0">
                <a:solidFill>
                  <a:srgbClr val="000000"/>
                </a:solidFill>
                <a:latin typeface="Segoe UI"/>
                <a:ea typeface="+mn-ea"/>
                <a:cs typeface="+mn-cs"/>
              </a:rPr>
              <a:t>High availability with AZ isolation</a:t>
            </a:r>
          </a:p>
          <a:p>
            <a:pPr lvl="1"/>
            <a:r>
              <a:rPr lang="en-US" sz="1400" kern="1200" dirty="0">
                <a:solidFill>
                  <a:srgbClr val="000000"/>
                </a:solidFill>
                <a:latin typeface="Segoe UI"/>
                <a:ea typeface="+mn-ea"/>
                <a:cs typeface="+mn-cs"/>
              </a:rPr>
              <a:t>Business continuity at scale</a:t>
            </a:r>
          </a:p>
          <a:p>
            <a:pPr lvl="1"/>
            <a:r>
              <a:rPr lang="en-US" sz="1400" kern="1200" dirty="0">
                <a:solidFill>
                  <a:srgbClr val="000000"/>
                </a:solidFill>
                <a:latin typeface="Segoe UI"/>
                <a:ea typeface="+mn-ea"/>
                <a:cs typeface="+mn-cs"/>
              </a:rPr>
              <a:t>Intelligent database</a:t>
            </a:r>
          </a:p>
          <a:p>
            <a:pPr lvl="1"/>
            <a:r>
              <a:rPr lang="en-US" sz="1400" kern="1200" dirty="0">
                <a:solidFill>
                  <a:srgbClr val="000000"/>
                </a:solidFill>
                <a:latin typeface="Segoe UI"/>
                <a:ea typeface="+mn-ea"/>
                <a:cs typeface="+mn-cs"/>
              </a:rPr>
              <a:t>Industry highest availability SLA of 99.995%</a:t>
            </a:r>
          </a:p>
          <a:p>
            <a:pPr lvl="1"/>
            <a:r>
              <a:rPr lang="en-US" sz="1400" kern="1200" dirty="0">
                <a:solidFill>
                  <a:srgbClr val="000000"/>
                </a:solidFill>
                <a:latin typeface="Segoe UI"/>
                <a:ea typeface="+mn-ea"/>
                <a:cs typeface="+mn-cs"/>
              </a:rPr>
              <a:t>Industry only business continuity SLA with 5 second RPO and 30 second RTO</a:t>
            </a:r>
          </a:p>
          <a:p>
            <a:pPr lvl="1"/>
            <a:r>
              <a:rPr lang="en-US" sz="1400" kern="1200" dirty="0">
                <a:solidFill>
                  <a:srgbClr val="000000"/>
                </a:solidFill>
                <a:latin typeface="Segoe UI"/>
                <a:ea typeface="+mn-ea"/>
                <a:cs typeface="+mn-cs"/>
              </a:rPr>
              <a:t>Price-performance leader for mission-critical workloads while costing up to 86 percent less than AWS RDS (</a:t>
            </a:r>
            <a:r>
              <a:rPr lang="en-US" sz="1400" kern="1200" dirty="0" err="1">
                <a:solidFill>
                  <a:srgbClr val="000000"/>
                </a:solidFill>
                <a:latin typeface="Segoe UI"/>
                <a:ea typeface="+mn-ea"/>
                <a:cs typeface="+mn-cs"/>
              </a:rPr>
              <a:t>GigaOm</a:t>
            </a:r>
            <a:r>
              <a:rPr lang="en-US" sz="1400" kern="1200" dirty="0">
                <a:solidFill>
                  <a:srgbClr val="000000"/>
                </a:solidFill>
                <a:latin typeface="Segoe UI"/>
                <a:ea typeface="+mn-ea"/>
                <a:cs typeface="+mn-cs"/>
              </a:rPr>
              <a:t>)</a:t>
            </a:r>
          </a:p>
          <a:p>
            <a:pPr lvl="1"/>
            <a:endParaRPr lang="en-US" sz="1400" kern="1200" dirty="0">
              <a:solidFill>
                <a:srgbClr val="000000"/>
              </a:solidFill>
              <a:latin typeface="Segoe UI"/>
              <a:ea typeface="+mn-ea"/>
              <a:cs typeface="+mn-cs"/>
            </a:endParaRP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dirty="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dirty="0">
                <a:solidFill>
                  <a:srgbClr val="000000"/>
                </a:solidFill>
                <a:latin typeface="Segoe UI"/>
              </a:rPr>
              <a:t>New intelligent applications. Using Azure Machine Learning Services to make sales and customers predictions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t>GENERAL</a:t>
            </a:r>
            <a:r>
              <a:rPr lang="en-US" sz="1800" u="sng" dirty="0"/>
              <a:t> </a:t>
            </a:r>
            <a:r>
              <a:rPr lang="en-US" sz="1800" b="1" u="sng" dirty="0"/>
              <a:t>PURPOSE </a:t>
            </a: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t>Best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Apps with </a:t>
            </a:r>
            <a:r>
              <a:rPr lang="en-US" sz="1800" b="1" dirty="0"/>
              <a:t>typical availability and common IO latency requirement</a:t>
            </a:r>
            <a:r>
              <a:rPr lang="en-US" sz="1800" dirty="0"/>
              <a:t>s</a:t>
            </a:r>
          </a:p>
          <a:p>
            <a:r>
              <a:rPr lang="en-US" sz="1800" dirty="0"/>
              <a:t>Storage and compute </a:t>
            </a:r>
            <a:r>
              <a:rPr lang="en-US" sz="1800" b="1" dirty="0"/>
              <a:t>not collocated</a:t>
            </a:r>
            <a:r>
              <a:rPr lang="en-US" sz="1800" dirty="0"/>
              <a:t>. </a:t>
            </a:r>
          </a:p>
          <a:p>
            <a:r>
              <a:rPr lang="en-US" sz="1800" b="1" dirty="0"/>
              <a:t>Fast remote</a:t>
            </a:r>
            <a:r>
              <a:rPr lang="en-US" sz="1800" dirty="0"/>
              <a:t> Storage(Azure Premium) / </a:t>
            </a:r>
            <a:r>
              <a:rPr lang="en-US" sz="1800" b="1" dirty="0"/>
              <a:t>Up to 8 TB</a:t>
            </a:r>
            <a:endParaRPr lang="en-US" sz="1800" b="1" i="0" u="sng" strike="noStrike" kern="1200" dirty="0">
              <a:solidFill>
                <a:schemeClr val="tx1"/>
              </a:solidFill>
              <a:effectLst/>
              <a:latin typeface="+mn-lt"/>
              <a:ea typeface="+mn-ea"/>
              <a:cs typeface="+mn-cs"/>
            </a:endParaRPr>
          </a:p>
          <a:p>
            <a:pPr rtl="0" eaLnBrk="1" fontAlgn="auto" latinLnBrk="0" hangingPunct="1"/>
            <a:endParaRPr lang="en-US" sz="1800" b="1" i="0" u="sng" strike="noStrike" kern="1200" dirty="0">
              <a:solidFill>
                <a:schemeClr val="tx1"/>
              </a:solidFill>
              <a:effectLst/>
              <a:latin typeface="+mn-lt"/>
              <a:ea typeface="+mn-ea"/>
              <a:cs typeface="+mn-cs"/>
            </a:endParaRPr>
          </a:p>
          <a:p>
            <a:pPr rtl="0" eaLnBrk="1" fontAlgn="auto" latinLnBrk="0" hangingPunct="1"/>
            <a:r>
              <a:rPr lang="en-US" sz="1800" b="1" i="0" u="sng" strike="noStrike" kern="1200" dirty="0">
                <a:solidFill>
                  <a:schemeClr val="tx1"/>
                </a:solidFill>
                <a:effectLst/>
                <a:latin typeface="+mn-lt"/>
                <a:ea typeface="+mn-ea"/>
                <a:cs typeface="+mn-cs"/>
              </a:rPr>
              <a:t>HA / Recovery Time Objective</a:t>
            </a:r>
            <a:endParaRPr lang="de-DE" sz="1800" b="0" i="0" u="sng" strike="noStrike" kern="1200" dirty="0">
              <a:solidFill>
                <a:schemeClr val="tx1"/>
              </a:solidFill>
              <a:effectLst/>
              <a:latin typeface="+mn-lt"/>
              <a:ea typeface="+mn-ea"/>
              <a:cs typeface="+mn-cs"/>
            </a:endParaRPr>
          </a:p>
          <a:p>
            <a:pPr rtl="0" eaLnBrk="1" fontAlgn="t" latinLnBrk="0" hangingPunct="1"/>
            <a:r>
              <a:rPr lang="en-US" sz="1800" b="1" i="0" u="none" strike="noStrike" kern="1200" dirty="0">
                <a:solidFill>
                  <a:schemeClr val="tx1"/>
                </a:solidFill>
                <a:effectLst/>
                <a:latin typeface="+mn-lt"/>
                <a:ea typeface="+mn-ea"/>
                <a:cs typeface="+mn-cs"/>
              </a:rPr>
              <a:t>General:</a:t>
            </a:r>
            <a:r>
              <a:rPr lang="en-US" sz="1800" b="0" i="0" u="none" strike="noStrike" kern="1200" dirty="0">
                <a:solidFill>
                  <a:schemeClr val="tx1"/>
                </a:solidFill>
                <a:effectLst/>
                <a:latin typeface="+mn-lt"/>
                <a:ea typeface="+mn-ea"/>
                <a:cs typeface="+mn-cs"/>
              </a:rPr>
              <a:t> Remote storage based / Good</a:t>
            </a:r>
            <a:endParaRPr lang="de-DE" sz="1800" b="0" i="0" u="none" strike="noStrike" kern="1200" dirty="0">
              <a:solidFill>
                <a:schemeClr val="tx1"/>
              </a:solidFill>
              <a:effectLst/>
              <a:latin typeface="+mn-lt"/>
              <a:ea typeface="+mn-ea"/>
              <a:cs typeface="+mn-cs"/>
            </a:endParaRPr>
          </a:p>
          <a:p>
            <a:pPr marL="0" indent="0">
              <a:buFont typeface="+mj-lt"/>
              <a:buNone/>
            </a:pPr>
            <a:endParaRPr lang="en-US" sz="1800" kern="1200" dirty="0">
              <a:solidFill>
                <a:schemeClr val="tx1"/>
              </a:solidFill>
              <a:effectLst/>
              <a:latin typeface="+mn-lt"/>
              <a:ea typeface="+mn-ea"/>
              <a:cs typeface="+mn-cs"/>
            </a:endParaRPr>
          </a:p>
          <a:p>
            <a:pPr marL="0" indent="0">
              <a:buFont typeface="+mj-lt"/>
              <a:buNone/>
            </a:pPr>
            <a:endParaRPr lang="en-US" sz="1800" kern="1200" dirty="0">
              <a:solidFill>
                <a:schemeClr val="tx1"/>
              </a:solidFill>
              <a:effectLst/>
              <a:latin typeface="+mn-lt"/>
              <a:ea typeface="+mn-ea"/>
              <a:cs typeface="+mn-cs"/>
            </a:endParaRPr>
          </a:p>
          <a:p>
            <a:pPr marL="0" indent="0">
              <a:buFont typeface="+mj-lt"/>
              <a:buNone/>
            </a:pPr>
            <a:r>
              <a:rPr lang="en-US" sz="1800" b="1" u="sng" dirty="0">
                <a:effectLst/>
                <a:latin typeface="Segoe UI" panose="020B0502040204020203" pitchFamily="34" charset="0"/>
                <a:cs typeface="Segoe UI" panose="020B0502040204020203" pitchFamily="34" charset="0"/>
              </a:rPr>
              <a:t>BUSINESS CRITICAL:</a:t>
            </a:r>
            <a:endParaRPr lang="en-US" sz="1800" kern="1200" dirty="0">
              <a:solidFill>
                <a:schemeClr val="tx1"/>
              </a:solidFill>
              <a:effectLst/>
              <a:latin typeface="+mn-lt"/>
              <a:ea typeface="+mn-ea"/>
              <a:cs typeface="+mn-cs"/>
            </a:endParaRPr>
          </a:p>
          <a:p>
            <a:r>
              <a:rPr lang="en-US" sz="1800" b="1" u="sng" dirty="0">
                <a:effectLst/>
                <a:latin typeface="Segoe UI" panose="020B0502040204020203" pitchFamily="34" charset="0"/>
                <a:cs typeface="Segoe UI" panose="020B0502040204020203" pitchFamily="34" charset="0"/>
              </a:rPr>
              <a:t>Best For:</a:t>
            </a:r>
          </a:p>
          <a:p>
            <a:r>
              <a:rPr lang="en-US" sz="1800" dirty="0"/>
              <a:t>Apps with </a:t>
            </a:r>
            <a:r>
              <a:rPr lang="en-US" sz="1800" b="1" dirty="0"/>
              <a:t>highest availability and lowest IO latency requirements</a:t>
            </a:r>
            <a:endParaRPr lang="en-US" sz="1800" b="1" dirty="0">
              <a:effectLst/>
              <a:latin typeface="Segoe UI" panose="020B0502040204020203" pitchFamily="34" charset="0"/>
              <a:cs typeface="Segoe UI" panose="020B0502040204020203" pitchFamily="34" charset="0"/>
            </a:endParaRPr>
          </a:p>
          <a:p>
            <a:r>
              <a:rPr lang="en-US" sz="1800" b="1" dirty="0"/>
              <a:t>Collocated Storage and compute </a:t>
            </a:r>
          </a:p>
          <a:p>
            <a:r>
              <a:rPr lang="en-US" sz="1800" b="1" dirty="0"/>
              <a:t>Super-fast local SSD </a:t>
            </a:r>
            <a:r>
              <a:rPr lang="en-US" sz="1800" dirty="0"/>
              <a:t>/ Up to 8 TB</a:t>
            </a:r>
          </a:p>
          <a:p>
            <a:endParaRPr lang="en-US" sz="1800" b="1" dirty="0">
              <a:effectLst/>
              <a:latin typeface="Segoe UI" panose="020B0502040204020203" pitchFamily="34" charset="0"/>
              <a:cs typeface="Segoe UI" panose="020B0502040204020203" pitchFamily="34" charset="0"/>
            </a:endParaRPr>
          </a:p>
          <a:p>
            <a:endParaRPr lang="en-US" sz="1800" b="1" dirty="0">
              <a:effectLst/>
              <a:latin typeface="Segoe UI" panose="020B0502040204020203" pitchFamily="34" charset="0"/>
              <a:cs typeface="Segoe UI" panose="020B0502040204020203" pitchFamily="34" charset="0"/>
            </a:endParaRPr>
          </a:p>
          <a:p>
            <a:pPr rtl="0" eaLnBrk="1" fontAlgn="auto" latinLnBrk="0" hangingPunct="1"/>
            <a:r>
              <a:rPr lang="en-US" sz="2800" b="1" i="0" u="sng" strike="noStrike" kern="1200" dirty="0">
                <a:solidFill>
                  <a:schemeClr val="tx1"/>
                </a:solidFill>
                <a:effectLst/>
                <a:latin typeface="+mn-lt"/>
                <a:ea typeface="+mn-ea"/>
                <a:cs typeface="+mn-cs"/>
              </a:rPr>
              <a:t>HA / Recovery Time Objective</a:t>
            </a:r>
            <a:endParaRPr lang="de-DE" sz="2800" b="0" i="0" u="sng" strike="noStrike" kern="1200" dirty="0">
              <a:solidFill>
                <a:schemeClr val="tx1"/>
              </a:solidFill>
              <a:effectLst/>
              <a:latin typeface="+mn-lt"/>
              <a:ea typeface="+mn-ea"/>
              <a:cs typeface="+mn-cs"/>
            </a:endParaRPr>
          </a:p>
          <a:p>
            <a:pPr rtl="0" eaLnBrk="1" fontAlgn="t" latinLnBrk="0" hangingPunct="1"/>
            <a:r>
              <a:rPr lang="en-US" sz="2800" b="1" dirty="0">
                <a:effectLst/>
                <a:latin typeface="Segoe UI" panose="020B0502040204020203" pitchFamily="34" charset="0"/>
                <a:cs typeface="Segoe UI" panose="020B0502040204020203" pitchFamily="34" charset="0"/>
              </a:rPr>
              <a:t>Business Critical: </a:t>
            </a:r>
            <a:r>
              <a:rPr lang="en-US" sz="2800" b="0" i="0" u="none" strike="noStrike" kern="1200" dirty="0">
                <a:solidFill>
                  <a:schemeClr val="tx1"/>
                </a:solidFill>
                <a:effectLst/>
                <a:latin typeface="+mn-lt"/>
                <a:ea typeface="+mn-ea"/>
                <a:cs typeface="+mn-cs"/>
              </a:rPr>
              <a:t>Always On AG based / Better</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1" u="sng" dirty="0"/>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1" u="sng" dirty="0"/>
          </a:p>
          <a:p>
            <a:pPr marL="0" marR="0" lvl="0" indent="0" algn="l" defTabSz="914400" rtl="0" eaLnBrk="1" fontAlgn="t" latinLnBrk="0" hangingPunct="1">
              <a:lnSpc>
                <a:spcPct val="100000"/>
              </a:lnSpc>
              <a:spcBef>
                <a:spcPts val="0"/>
              </a:spcBef>
              <a:spcAft>
                <a:spcPts val="0"/>
              </a:spcAft>
              <a:buClrTx/>
              <a:buSzTx/>
              <a:buFontTx/>
              <a:buNone/>
              <a:tabLst/>
              <a:defRPr/>
            </a:pPr>
            <a:r>
              <a:rPr lang="en-US" sz="1800" b="1" u="sng" dirty="0"/>
              <a:t>HYPERSCALE </a:t>
            </a:r>
            <a:r>
              <a:rPr lang="en-US" sz="1800" dirty="0"/>
              <a:t>is a new, highly scalable service tier that adapts </a:t>
            </a:r>
            <a:r>
              <a:rPr lang="en-US" sz="1800" b="1" dirty="0"/>
              <a:t>on-demand to your workload's needs</a:t>
            </a:r>
            <a:r>
              <a:rPr lang="en-US" sz="1800" dirty="0"/>
              <a:t>, </a:t>
            </a:r>
            <a:r>
              <a:rPr lang="en-US" sz="1800" b="1" dirty="0"/>
              <a:t>auto-scaling up </a:t>
            </a:r>
            <a:r>
              <a:rPr lang="en-US" sz="1800" dirty="0"/>
              <a:t>to 100TB per database. </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t>You grow here without performance degradation for VLDB’s</a:t>
            </a:r>
          </a:p>
          <a:p>
            <a:endParaRPr lang="en-US" dirty="0"/>
          </a:p>
          <a:p>
            <a:endParaRPr lang="en-US" dirty="0"/>
          </a:p>
          <a:p>
            <a:r>
              <a:rPr lang="en-US" dirty="0"/>
              <a:t>Hyperscale is a new, highly scalable service tier that adapts on-demand to your workload's needs, auto-scaling up </a:t>
            </a:r>
            <a:br>
              <a:rPr lang="en-US" dirty="0"/>
            </a:br>
            <a:r>
              <a:rPr lang="en-US" dirty="0"/>
              <a:t>to 100TB per database. </a:t>
            </a:r>
          </a:p>
          <a:p>
            <a:pPr lvl="1"/>
            <a:br>
              <a:rPr lang="en-US" dirty="0"/>
            </a:br>
            <a:r>
              <a:rPr lang="en-US" dirty="0"/>
              <a:t>Storage dynamically adapts to your workloads’ needs, </a:t>
            </a:r>
            <a:r>
              <a:rPr lang="en-US" b="1" dirty="0"/>
              <a:t>auto-scaling up to 100TB</a:t>
            </a:r>
            <a:r>
              <a:rPr lang="en-US" dirty="0"/>
              <a:t>.</a:t>
            </a:r>
            <a:br>
              <a:rPr lang="en-US" dirty="0"/>
            </a:br>
            <a:endParaRPr lang="en-US" dirty="0"/>
          </a:p>
          <a:p>
            <a:pPr lvl="1"/>
            <a:r>
              <a:rPr lang="en-US" b="1" dirty="0"/>
              <a:t>Provision one or more additional compute nodes </a:t>
            </a:r>
            <a:r>
              <a:rPr lang="en-US" dirty="0"/>
              <a:t>that can serve your read-only workload and use them as a hot-standby, in case of failover.</a:t>
            </a:r>
          </a:p>
          <a:p>
            <a:pPr lvl="1"/>
            <a:br>
              <a:rPr lang="en-US" dirty="0"/>
            </a:br>
            <a:r>
              <a:rPr lang="en-US" b="1" dirty="0"/>
              <a:t>Perform operations in constant time</a:t>
            </a:r>
            <a:r>
              <a:rPr lang="en-US" dirty="0"/>
              <a:t>, regardless of the size of the data operation.</a:t>
            </a:r>
          </a:p>
          <a:p>
            <a:pPr lvl="1"/>
            <a:br>
              <a:rPr lang="en-US" b="1" dirty="0"/>
            </a:br>
            <a:r>
              <a:rPr lang="en-US" b="1" dirty="0"/>
              <a:t>Compute and storage resources scale rapidly and independently</a:t>
            </a:r>
            <a:r>
              <a:rPr lang="en-US" dirty="0"/>
              <a:t> without sacrificing performance. </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3/26/2024 10:42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755844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967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328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89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52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785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931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142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63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de-DE" sz="1200" dirty="0">
                <a:effectLst/>
                <a:latin typeface="Calibri" panose="020F0502020204030204" pitchFamily="34" charset="0"/>
                <a:hlinkClick r:id="rId3"/>
              </a:rPr>
              <a:t>SQL Server </a:t>
            </a:r>
            <a:r>
              <a:rPr lang="de-DE" sz="1200" dirty="0" err="1">
                <a:effectLst/>
                <a:latin typeface="Calibri" panose="020F0502020204030204" pitchFamily="34" charset="0"/>
                <a:hlinkClick r:id="rId3"/>
              </a:rPr>
              <a:t>to</a:t>
            </a:r>
            <a:r>
              <a:rPr lang="de-DE" sz="1200" dirty="0">
                <a:effectLst/>
                <a:latin typeface="Calibri" panose="020F0502020204030204" pitchFamily="34" charset="0"/>
                <a:hlinkClick r:id="rId3"/>
              </a:rPr>
              <a:t> SQL Server on Azure Virtual Machines: Migration </a:t>
            </a:r>
            <a:r>
              <a:rPr lang="de-DE" sz="1200" dirty="0" err="1">
                <a:effectLst/>
                <a:latin typeface="Calibri" panose="020F0502020204030204" pitchFamily="34" charset="0"/>
                <a:hlinkClick r:id="rId3"/>
              </a:rPr>
              <a:t>guide</a:t>
            </a:r>
            <a:r>
              <a:rPr lang="de-DE" sz="1200" dirty="0">
                <a:effectLst/>
                <a:latin typeface="Calibri" panose="020F0502020204030204" pitchFamily="34" charset="0"/>
                <a:hlinkClick r:id="rId3"/>
              </a:rPr>
              <a:t> - SQL Server on Azure VMs | Microsoft </a:t>
            </a:r>
            <a:r>
              <a:rPr lang="de-DE" sz="1200" dirty="0" err="1">
                <a:effectLst/>
                <a:latin typeface="Calibri" panose="020F0502020204030204" pitchFamily="34" charset="0"/>
                <a:hlinkClick r:id="rId3"/>
              </a:rPr>
              <a:t>Docs</a:t>
            </a:r>
            <a:endParaRPr lang="de-DE" sz="1200" dirty="0">
              <a:effectLst/>
              <a:latin typeface="Calibri" panose="020F0502020204030204" pitchFamily="34" charset="0"/>
            </a:endParaRPr>
          </a:p>
          <a:p>
            <a:pPr marL="0" marR="0">
              <a:spcBef>
                <a:spcPts val="0"/>
              </a:spcBef>
              <a:spcAft>
                <a:spcPts val="0"/>
              </a:spcAft>
            </a:pPr>
            <a:r>
              <a:rPr lang="de-DE" sz="1200" dirty="0">
                <a:effectLst/>
                <a:latin typeface="Calibri" panose="020F0502020204030204" pitchFamily="34" charset="0"/>
                <a:hlinkClick r:id="rId4"/>
              </a:rPr>
              <a:t>SQL Server </a:t>
            </a:r>
            <a:r>
              <a:rPr lang="de-DE" sz="1200" dirty="0" err="1">
                <a:effectLst/>
                <a:latin typeface="Calibri" panose="020F0502020204030204" pitchFamily="34" charset="0"/>
                <a:hlinkClick r:id="rId4"/>
              </a:rPr>
              <a:t>to</a:t>
            </a:r>
            <a:r>
              <a:rPr lang="de-DE" sz="1200" dirty="0">
                <a:effectLst/>
                <a:latin typeface="Calibri" panose="020F0502020204030204" pitchFamily="34" charset="0"/>
                <a:hlinkClick r:id="rId4"/>
              </a:rPr>
              <a:t> SQL </a:t>
            </a:r>
            <a:r>
              <a:rPr lang="de-DE" sz="1200" dirty="0" err="1">
                <a:effectLst/>
                <a:latin typeface="Calibri" panose="020F0502020204030204" pitchFamily="34" charset="0"/>
                <a:hlinkClick r:id="rId4"/>
              </a:rPr>
              <a:t>Managed</a:t>
            </a:r>
            <a:r>
              <a:rPr lang="de-DE" sz="1200" dirty="0">
                <a:effectLst/>
                <a:latin typeface="Calibri" panose="020F0502020204030204" pitchFamily="34" charset="0"/>
                <a:hlinkClick r:id="rId4"/>
              </a:rPr>
              <a:t> Instance: Migration </a:t>
            </a:r>
            <a:r>
              <a:rPr lang="de-DE" sz="1200" dirty="0" err="1">
                <a:effectLst/>
                <a:latin typeface="Calibri" panose="020F0502020204030204" pitchFamily="34" charset="0"/>
                <a:hlinkClick r:id="rId4"/>
              </a:rPr>
              <a:t>overview</a:t>
            </a:r>
            <a:r>
              <a:rPr lang="de-DE" sz="1200" dirty="0">
                <a:effectLst/>
                <a:latin typeface="Calibri" panose="020F0502020204030204" pitchFamily="34" charset="0"/>
                <a:hlinkClick r:id="rId4"/>
              </a:rPr>
              <a:t> - Azure SQL | Microsoft </a:t>
            </a:r>
            <a:r>
              <a:rPr lang="de-DE" sz="1200" dirty="0" err="1">
                <a:effectLst/>
                <a:latin typeface="Calibri" panose="020F0502020204030204" pitchFamily="34" charset="0"/>
                <a:hlinkClick r:id="rId4"/>
              </a:rPr>
              <a:t>Docs</a:t>
            </a:r>
            <a:endParaRPr lang="de-DE"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 </a:t>
            </a:r>
          </a:p>
          <a:p>
            <a:pPr marL="0" marR="0">
              <a:spcBef>
                <a:spcPts val="0"/>
              </a:spcBef>
              <a:spcAft>
                <a:spcPts val="0"/>
              </a:spcAft>
            </a:pPr>
            <a:r>
              <a:rPr lang="en-GB" sz="1200" dirty="0" err="1">
                <a:effectLst/>
                <a:latin typeface="Calibri" panose="020F0502020204030204" pitchFamily="34" charset="0"/>
              </a:rPr>
              <a:t>PreDeployment</a:t>
            </a:r>
            <a:r>
              <a:rPr lang="en-GB" sz="1200" dirty="0">
                <a:effectLst/>
                <a:latin typeface="Calibri" panose="020F0502020204030204" pitchFamily="34" charset="0"/>
              </a:rPr>
              <a:t> planning</a:t>
            </a:r>
          </a:p>
          <a:p>
            <a:pPr marL="0" marR="0">
              <a:spcBef>
                <a:spcPts val="0"/>
              </a:spcBef>
              <a:spcAft>
                <a:spcPts val="0"/>
              </a:spcAft>
            </a:pPr>
            <a:r>
              <a:rPr lang="en-GB" sz="1200" dirty="0">
                <a:effectLst/>
                <a:latin typeface="Calibri" panose="020F0502020204030204" pitchFamily="34" charset="0"/>
              </a:rPr>
              <a:t>New or Existing (Migration)?</a:t>
            </a:r>
          </a:p>
          <a:p>
            <a:pPr marL="0" marR="0">
              <a:spcBef>
                <a:spcPts val="0"/>
              </a:spcBef>
              <a:spcAft>
                <a:spcPts val="0"/>
              </a:spcAft>
            </a:pPr>
            <a:r>
              <a:rPr lang="en-GB" sz="1200" dirty="0">
                <a:effectLst/>
                <a:latin typeface="Calibri" panose="020F0502020204030204" pitchFamily="34" charset="0"/>
              </a:rPr>
              <a:t> </a:t>
            </a:r>
          </a:p>
          <a:p>
            <a:pPr marL="0" marR="0">
              <a:spcBef>
                <a:spcPts val="0"/>
              </a:spcBef>
              <a:spcAft>
                <a:spcPts val="0"/>
              </a:spcAft>
            </a:pPr>
            <a:r>
              <a:rPr lang="en-GB" sz="1200" b="1" dirty="0">
                <a:effectLst/>
                <a:latin typeface="Calibri" panose="020F0502020204030204" pitchFamily="34" charset="0"/>
              </a:rPr>
              <a:t>Before </a:t>
            </a:r>
            <a:r>
              <a:rPr lang="en-GB" sz="1200" b="1" dirty="0" err="1">
                <a:effectLst/>
                <a:latin typeface="Calibri" panose="020F0502020204030204" pitchFamily="34" charset="0"/>
              </a:rPr>
              <a:t>migraiton</a:t>
            </a:r>
            <a:r>
              <a:rPr lang="en-GB" sz="1200" dirty="0">
                <a:effectLst/>
                <a:latin typeface="Calibri" panose="020F0502020204030204" pitchFamily="34" charset="0"/>
              </a:rPr>
              <a:t> / </a:t>
            </a:r>
            <a:r>
              <a:rPr lang="en-GB" sz="1200" b="1" dirty="0">
                <a:effectLst/>
                <a:latin typeface="Calibri" panose="020F0502020204030204" pitchFamily="34" charset="0"/>
              </a:rPr>
              <a:t>during </a:t>
            </a:r>
            <a:r>
              <a:rPr lang="en-GB" sz="1200" b="1" dirty="0" err="1">
                <a:effectLst/>
                <a:latin typeface="Calibri" panose="020F0502020204030204" pitchFamily="34" charset="0"/>
              </a:rPr>
              <a:t>mogration</a:t>
            </a:r>
            <a:r>
              <a:rPr lang="en-GB" sz="1200" dirty="0">
                <a:effectLst/>
                <a:latin typeface="Calibri" panose="020F0502020204030204" pitchFamily="34" charset="0"/>
              </a:rPr>
              <a:t> / </a:t>
            </a:r>
            <a:r>
              <a:rPr lang="en-GB" sz="1200" b="1" dirty="0">
                <a:effectLst/>
                <a:latin typeface="Calibri" panose="020F0502020204030204" pitchFamily="34" charset="0"/>
              </a:rPr>
              <a:t>after migration</a:t>
            </a:r>
            <a:endParaRPr lang="en-GB"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rPr>
              <a:t>Pre –</a:t>
            </a:r>
            <a:r>
              <a:rPr lang="en-GB" sz="1200" dirty="0" err="1">
                <a:effectLst/>
                <a:latin typeface="Calibri" panose="020F0502020204030204" pitchFamily="34" charset="0"/>
              </a:rPr>
              <a:t>mig</a:t>
            </a:r>
            <a:r>
              <a:rPr lang="en-GB" sz="1200" dirty="0">
                <a:effectLst/>
                <a:latin typeface="Calibri" panose="020F0502020204030204" pitchFamily="34" charset="0"/>
              </a:rPr>
              <a:t> -&gt;  </a:t>
            </a:r>
            <a:r>
              <a:rPr lang="en-GB" sz="1200" b="1" dirty="0">
                <a:effectLst/>
                <a:latin typeface="Calibri" panose="020F0502020204030204" pitchFamily="34" charset="0"/>
              </a:rPr>
              <a:t>DISCOVER </a:t>
            </a:r>
            <a:r>
              <a:rPr lang="en-GB" sz="1200" dirty="0">
                <a:effectLst/>
                <a:latin typeface="Calibri" panose="020F0502020204030204" pitchFamily="34" charset="0"/>
              </a:rPr>
              <a:t>and </a:t>
            </a:r>
            <a:r>
              <a:rPr lang="en-GB" sz="1200" dirty="0" err="1">
                <a:effectLst/>
                <a:latin typeface="Calibri" panose="020F0502020204030204" pitchFamily="34" charset="0"/>
              </a:rPr>
              <a:t>asess</a:t>
            </a:r>
            <a:r>
              <a:rPr lang="en-GB" sz="1200" dirty="0">
                <a:effectLst/>
                <a:latin typeface="Calibri" panose="020F0502020204030204" pitchFamily="34" charset="0"/>
              </a:rPr>
              <a:t> all servers, databases and also applications to know :</a:t>
            </a:r>
          </a:p>
          <a:p>
            <a:pPr rtl="0" fontAlgn="ctr">
              <a:spcBef>
                <a:spcPts val="0"/>
              </a:spcBef>
              <a:spcAft>
                <a:spcPts val="0"/>
              </a:spcAft>
              <a:buFont typeface="Arial" panose="020B0604020202020204" pitchFamily="34" charset="0"/>
              <a:buChar char="•"/>
            </a:pPr>
            <a:r>
              <a:rPr lang="en-GB" sz="1200" b="1" dirty="0">
                <a:effectLst/>
                <a:latin typeface="Calibri" panose="020F0502020204030204" pitchFamily="34" charset="0"/>
              </a:rPr>
              <a:t>what</a:t>
            </a:r>
            <a:r>
              <a:rPr lang="en-GB" sz="1200" dirty="0">
                <a:effectLst/>
                <a:latin typeface="Calibri" panose="020F0502020204030204" pitchFamily="34" charset="0"/>
              </a:rPr>
              <a:t> is going to move </a:t>
            </a:r>
          </a:p>
          <a:p>
            <a:pPr rtl="0" fontAlgn="ctr">
              <a:spcBef>
                <a:spcPts val="0"/>
              </a:spcBef>
              <a:spcAft>
                <a:spcPts val="0"/>
              </a:spcAft>
              <a:buFont typeface="Arial" panose="020B0604020202020204" pitchFamily="34" charset="0"/>
              <a:buChar char="•"/>
            </a:pPr>
            <a:r>
              <a:rPr lang="en-GB" sz="1200" b="1" dirty="0">
                <a:effectLst/>
                <a:latin typeface="Calibri" panose="020F0502020204030204" pitchFamily="34" charset="0"/>
              </a:rPr>
              <a:t>where</a:t>
            </a:r>
            <a:r>
              <a:rPr lang="en-GB" sz="1200" dirty="0">
                <a:effectLst/>
                <a:latin typeface="Calibri" panose="020F0502020204030204" pitchFamily="34" charset="0"/>
              </a:rPr>
              <a:t> is it going to move </a:t>
            </a:r>
          </a:p>
          <a:p>
            <a:pPr marL="285750" lvl="0" indent="-285750" defTabSz="914314">
              <a:spcAft>
                <a:spcPts val="784"/>
              </a:spcAft>
              <a:buFont typeface="Arial" panose="020B0604020202020204" pitchFamily="34" charset="0"/>
              <a:buChar char="•"/>
              <a:defRPr/>
            </a:pPr>
            <a:r>
              <a:rPr lang="en-US" sz="1200" dirty="0">
                <a:solidFill>
                  <a:srgbClr val="0078D7"/>
                </a:solidFill>
                <a:latin typeface="Segoe UI Light" panose="020B0502040204020203" pitchFamily="34" charset="0"/>
                <a:cs typeface="Segoe UI Light" panose="020B0502040204020203" pitchFamily="34" charset="0"/>
              </a:rPr>
              <a:t>The </a:t>
            </a:r>
            <a:r>
              <a:rPr lang="en-US" sz="1200" b="1" dirty="0">
                <a:solidFill>
                  <a:srgbClr val="0078D7"/>
                </a:solidFill>
                <a:latin typeface="Segoe UI Light" panose="020B0502040204020203" pitchFamily="34" charset="0"/>
                <a:cs typeface="Segoe UI Light" panose="020B0502040204020203" pitchFamily="34" charset="0"/>
              </a:rPr>
              <a:t>inventory of data estate</a:t>
            </a:r>
            <a:r>
              <a:rPr lang="en-US" sz="1200" dirty="0">
                <a:solidFill>
                  <a:srgbClr val="0078D7"/>
                </a:solidFill>
                <a:latin typeface="Segoe UI Light" panose="020B0502040204020203" pitchFamily="34" charset="0"/>
                <a:cs typeface="Segoe UI Light" panose="020B0502040204020203" pitchFamily="34" charset="0"/>
              </a:rPr>
              <a:t>  (Maps Toolkit or AMA)</a:t>
            </a:r>
          </a:p>
          <a:p>
            <a:pPr marL="285750" lvl="0" indent="-285750" defTabSz="914314">
              <a:spcAft>
                <a:spcPts val="784"/>
              </a:spcAft>
              <a:buFont typeface="Arial" panose="020B0604020202020204" pitchFamily="34" charset="0"/>
              <a:buChar char="•"/>
              <a:defRPr/>
            </a:pPr>
            <a:r>
              <a:rPr lang="en-US" sz="1200" b="0" dirty="0">
                <a:solidFill>
                  <a:srgbClr val="0078D7"/>
                </a:solidFill>
                <a:latin typeface="Segoe UI Light" panose="020B0502040204020203" pitchFamily="34" charset="0"/>
                <a:cs typeface="Segoe UI Light" panose="020B0502040204020203" pitchFamily="34" charset="0"/>
              </a:rPr>
              <a:t>Application - database </a:t>
            </a:r>
            <a:r>
              <a:rPr lang="en-US" sz="1200" b="1" dirty="0">
                <a:solidFill>
                  <a:srgbClr val="0078D7"/>
                </a:solidFill>
                <a:latin typeface="Segoe UI Light" panose="020B0502040204020203" pitchFamily="34" charset="0"/>
                <a:cs typeface="Segoe UI Light" panose="020B0502040204020203" pitchFamily="34" charset="0"/>
              </a:rPr>
              <a:t>dependencies</a:t>
            </a:r>
          </a:p>
          <a:p>
            <a:pPr marL="285750" marR="0" lvl="0" indent="-285750" algn="l" defTabSz="914314" rtl="0" eaLnBrk="1" fontAlgn="auto" latinLnBrk="0" hangingPunct="1">
              <a:lnSpc>
                <a:spcPct val="100000"/>
              </a:lnSpc>
              <a:spcBef>
                <a:spcPts val="0"/>
              </a:spcBef>
              <a:spcAft>
                <a:spcPts val="784"/>
              </a:spcAft>
              <a:buClrTx/>
              <a:buSzTx/>
              <a:buFont typeface="Arial" panose="020B0604020202020204" pitchFamily="34" charset="0"/>
              <a:buChar char="•"/>
              <a:tabLst/>
              <a:defRPr/>
            </a:pPr>
            <a:r>
              <a:rPr lang="en-US" sz="1200" dirty="0">
                <a:solidFill>
                  <a:srgbClr val="0078D7"/>
                </a:solidFill>
                <a:latin typeface="Segoe UI Light" panose="020B0502040204020203" pitchFamily="34" charset="0"/>
                <a:cs typeface="Segoe UI Light" panose="020B0502040204020203" pitchFamily="34" charset="0"/>
              </a:rPr>
              <a:t>What databases move </a:t>
            </a:r>
            <a:r>
              <a:rPr lang="en-US" sz="1200" b="1" dirty="0">
                <a:solidFill>
                  <a:srgbClr val="0078D7"/>
                </a:solidFill>
                <a:latin typeface="Segoe UI Light" panose="020B0502040204020203" pitchFamily="34" charset="0"/>
                <a:cs typeface="Segoe UI Light" panose="020B0502040204020203" pitchFamily="34" charset="0"/>
              </a:rPr>
              <a:t>together / </a:t>
            </a:r>
            <a:r>
              <a:rPr lang="en-GB" sz="1200" b="1" dirty="0">
                <a:solidFill>
                  <a:srgbClr val="0078D7"/>
                </a:solidFill>
                <a:latin typeface="Segoe UI Light" panose="020B0502040204020203" pitchFamily="34" charset="0"/>
                <a:cs typeface="Segoe UI Light" panose="020B0502040204020203" pitchFamily="34" charset="0"/>
              </a:rPr>
              <a:t>priority</a:t>
            </a:r>
            <a:endParaRPr lang="en-GB" sz="1200" b="1" dirty="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GB" sz="1200" dirty="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GB"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1200" b="1" dirty="0">
                <a:effectLst/>
                <a:latin typeface="Calibri" panose="020F0502020204030204" pitchFamily="34" charset="0"/>
              </a:rPr>
              <a:t>ASSESS</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      </a:t>
            </a:r>
            <a:r>
              <a:rPr lang="en-GB" sz="1200" b="1" dirty="0">
                <a:effectLst/>
                <a:latin typeface="Calibri" panose="020F0502020204030204" pitchFamily="34" charset="0"/>
              </a:rPr>
              <a:t>Which deployment </a:t>
            </a:r>
            <a:r>
              <a:rPr lang="en-GB" sz="1200" dirty="0">
                <a:effectLst/>
                <a:latin typeface="Calibri" panose="020F0502020204030204" pitchFamily="34" charset="0"/>
              </a:rPr>
              <a:t>option (</a:t>
            </a:r>
            <a:r>
              <a:rPr lang="en-GB" sz="1200" dirty="0" err="1">
                <a:effectLst/>
                <a:latin typeface="Calibri" panose="020F0502020204030204" pitchFamily="34" charset="0"/>
              </a:rPr>
              <a:t>VM,PaaS</a:t>
            </a:r>
            <a:r>
              <a:rPr lang="en-GB" sz="1200" dirty="0">
                <a:effectLst/>
                <a:latin typeface="Calibri" panose="020F0502020204030204" pitchFamily="34" charset="0"/>
              </a:rPr>
              <a:t> -MI)    </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      Do I  have to do Lift and Shift or can I modernize</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200" dirty="0">
                <a:effectLst/>
                <a:latin typeface="Calibri" panose="020F0502020204030204" pitchFamily="34" charset="0"/>
              </a:rPr>
              <a:t>      </a:t>
            </a:r>
            <a:r>
              <a:rPr lang="en-GB" sz="1200" b="1" dirty="0">
                <a:effectLst/>
                <a:latin typeface="Calibri" panose="020F0502020204030204" pitchFamily="34" charset="0"/>
              </a:rPr>
              <a:t>Size &amp; Tier </a:t>
            </a:r>
            <a:r>
              <a:rPr lang="en-GB" sz="1200" dirty="0">
                <a:effectLst/>
                <a:latin typeface="Calibri" panose="020F0502020204030204" pitchFamily="34" charset="0"/>
              </a:rPr>
              <a:t>of the DB Service -&gt; </a:t>
            </a:r>
            <a:r>
              <a:rPr lang="en-US" sz="1200" dirty="0">
                <a:gradFill>
                  <a:gsLst>
                    <a:gs pos="2917">
                      <a:srgbClr val="002050"/>
                    </a:gs>
                    <a:gs pos="30000">
                      <a:srgbClr val="002050"/>
                    </a:gs>
                  </a:gsLst>
                  <a:lin ang="5400000" scaled="0"/>
                </a:gradFill>
                <a:latin typeface="Segoe UI" panose="020B0502040204020203" pitchFamily="34" charset="0"/>
                <a:ea typeface="Segoe UI" panose="020B0502040204020203" pitchFamily="34" charset="0"/>
                <a:cs typeface="Segoe UI" panose="020B0502040204020203" pitchFamily="34" charset="0"/>
              </a:rPr>
              <a:t>Intelligent workload right-sizing and costing </a:t>
            </a:r>
            <a:endParaRPr lang="en-GB" sz="1200" dirty="0">
              <a:effectLst/>
              <a:latin typeface="Calibri" panose="020F0502020204030204" pitchFamily="34" charset="0"/>
            </a:endParaRPr>
          </a:p>
          <a:p>
            <a:pPr marL="285750" lvl="0" indent="-285750" defTabSz="914314">
              <a:spcAft>
                <a:spcPts val="784"/>
              </a:spcAft>
              <a:buFont typeface="Arial" panose="020B0604020202020204" pitchFamily="34" charset="0"/>
              <a:buChar char="•"/>
              <a:defRPr/>
            </a:pPr>
            <a:r>
              <a:rPr lang="en-US" sz="1000" dirty="0">
                <a:solidFill>
                  <a:srgbClr val="0078D7"/>
                </a:solidFill>
                <a:latin typeface="Segoe UI Light" panose="020B0502040204020203" pitchFamily="34" charset="0"/>
                <a:cs typeface="Segoe UI Light" panose="020B0502040204020203" pitchFamily="34" charset="0"/>
              </a:rPr>
              <a:t>The migration </a:t>
            </a:r>
            <a:r>
              <a:rPr lang="en-US" sz="1000" b="1" dirty="0">
                <a:solidFill>
                  <a:srgbClr val="0078D7"/>
                </a:solidFill>
                <a:latin typeface="Segoe UI Light" panose="020B0502040204020203" pitchFamily="34" charset="0"/>
                <a:cs typeface="Segoe UI Light" panose="020B0502040204020203" pitchFamily="34" charset="0"/>
              </a:rPr>
              <a:t>blockers</a:t>
            </a:r>
          </a:p>
          <a:p>
            <a:pPr marL="285750" lvl="0" indent="-285750" defTabSz="914314">
              <a:spcAft>
                <a:spcPts val="784"/>
              </a:spcAft>
              <a:buFont typeface="Arial" panose="020B0604020202020204" pitchFamily="34" charset="0"/>
              <a:buChar char="•"/>
              <a:defRPr/>
            </a:pPr>
            <a:r>
              <a:rPr lang="en-US" sz="1000" b="1" dirty="0">
                <a:solidFill>
                  <a:srgbClr val="0078D7"/>
                </a:solidFill>
                <a:latin typeface="Segoe UI Light" panose="020B0502040204020203" pitchFamily="34" charset="0"/>
                <a:cs typeface="Segoe UI Light" panose="020B0502040204020203" pitchFamily="34" charset="0"/>
              </a:rPr>
              <a:t>Breaking changes</a:t>
            </a:r>
          </a:p>
          <a:p>
            <a:pPr marL="285750" lvl="0" indent="-285750" defTabSz="914314">
              <a:spcAft>
                <a:spcPts val="784"/>
              </a:spcAft>
              <a:buFont typeface="Arial" panose="020B0604020202020204" pitchFamily="34" charset="0"/>
              <a:buChar char="•"/>
              <a:defRPr/>
            </a:pPr>
            <a:r>
              <a:rPr lang="en-US" sz="1000" b="1" dirty="0">
                <a:solidFill>
                  <a:srgbClr val="0078D7"/>
                </a:solidFill>
                <a:latin typeface="Segoe UI Light" panose="020B0502040204020203" pitchFamily="34" charset="0"/>
                <a:cs typeface="Segoe UI Light" panose="020B0502040204020203" pitchFamily="34" charset="0"/>
              </a:rPr>
              <a:t>Features to leverage</a:t>
            </a:r>
          </a:p>
          <a:p>
            <a:pPr marL="285750" lvl="0" indent="-285750" defTabSz="914314">
              <a:spcAft>
                <a:spcPts val="784"/>
              </a:spcAft>
              <a:buFont typeface="Arial" panose="020B0604020202020204" pitchFamily="34" charset="0"/>
              <a:buChar char="•"/>
              <a:defRPr/>
            </a:pPr>
            <a:r>
              <a:rPr lang="en-US" sz="1000" b="1" dirty="0">
                <a:solidFill>
                  <a:srgbClr val="0078D7"/>
                </a:solidFill>
                <a:latin typeface="Segoe UI Light" panose="020B0502040204020203" pitchFamily="34" charset="0"/>
                <a:cs typeface="Segoe UI Light" panose="020B0502040204020203" pitchFamily="34" charset="0"/>
              </a:rPr>
              <a:t>Effort</a:t>
            </a:r>
            <a:r>
              <a:rPr lang="en-US" sz="1000" dirty="0">
                <a:solidFill>
                  <a:srgbClr val="0078D7"/>
                </a:solidFill>
                <a:latin typeface="Segoe UI Light" panose="020B0502040204020203" pitchFamily="34" charset="0"/>
                <a:cs typeface="Segoe UI Light" panose="020B0502040204020203" pitchFamily="34" charset="0"/>
              </a:rPr>
              <a:t> involved to fix issues</a:t>
            </a:r>
            <a:endParaRPr lang="en-US" sz="1000" kern="1200" dirty="0">
              <a:solidFill>
                <a:schemeClr val="tx1"/>
              </a:solidFill>
              <a:effectLst/>
              <a:latin typeface="+mn-lt"/>
              <a:cs typeface="Calibri"/>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000" dirty="0">
                <a:gradFill>
                  <a:gsLst>
                    <a:gs pos="2917">
                      <a:srgbClr val="002050"/>
                    </a:gs>
                    <a:gs pos="30000">
                      <a:srgbClr val="002050"/>
                    </a:gs>
                  </a:gsLst>
                  <a:lin ang="5400000" scaled="0"/>
                </a:gradFill>
                <a:latin typeface="Segoe UI" panose="020B0502040204020203" pitchFamily="34" charset="0"/>
                <a:ea typeface="Segoe UI" panose="020B0502040204020203" pitchFamily="34" charset="0"/>
                <a:cs typeface="Segoe UI" panose="020B0502040204020203" pitchFamily="34" charset="0"/>
              </a:rPr>
              <a:t>   Workload configuration analyses and recommendations</a:t>
            </a:r>
          </a:p>
          <a:p>
            <a:endParaRPr lang="en-US" sz="1000" kern="1200" dirty="0">
              <a:solidFill>
                <a:schemeClr val="tx1"/>
              </a:solidFill>
              <a:effectLst/>
              <a:latin typeface="+mn-lt"/>
              <a:cs typeface="Calibri"/>
            </a:endParaRPr>
          </a:p>
          <a:p>
            <a:endParaRPr lang="en-US" sz="1000" kern="1200" dirty="0">
              <a:solidFill>
                <a:schemeClr val="tx1"/>
              </a:solidFill>
              <a:effectLst/>
              <a:latin typeface="+mn-lt"/>
              <a:cs typeface="Calibri"/>
            </a:endParaRPr>
          </a:p>
          <a:p>
            <a:r>
              <a:rPr lang="en-US" sz="1000" kern="1200" dirty="0">
                <a:solidFill>
                  <a:schemeClr val="tx1"/>
                </a:solidFill>
                <a:effectLst/>
                <a:latin typeface="+mn-lt"/>
                <a:cs typeface="Calibri"/>
              </a:rPr>
              <a:t>Example:</a:t>
            </a:r>
          </a:p>
          <a:p>
            <a:pPr marL="0" marR="0">
              <a:spcBef>
                <a:spcPts val="0"/>
              </a:spcBef>
              <a:spcAft>
                <a:spcPts val="0"/>
              </a:spcAft>
            </a:pPr>
            <a:r>
              <a:rPr lang="en-GB" sz="1000" b="1" dirty="0">
                <a:effectLst/>
                <a:latin typeface="Calibri" panose="020F0502020204030204" pitchFamily="34" charset="0"/>
              </a:rPr>
              <a:t>Azure Migrate is the Hub </a:t>
            </a:r>
            <a:r>
              <a:rPr lang="en-GB" sz="1000" dirty="0">
                <a:effectLst/>
                <a:latin typeface="Calibri" panose="020F0502020204030204" pitchFamily="34" charset="0"/>
              </a:rPr>
              <a:t>for discovery and assessment.</a:t>
            </a:r>
          </a:p>
          <a:p>
            <a:pPr marL="0" marR="0">
              <a:spcBef>
                <a:spcPts val="0"/>
              </a:spcBef>
              <a:spcAft>
                <a:spcPts val="0"/>
              </a:spcAft>
            </a:pPr>
            <a:r>
              <a:rPr lang="de-DE" sz="1000" dirty="0" err="1">
                <a:effectLst/>
                <a:latin typeface="Calibri" panose="020F0502020204030204" pitchFamily="34" charset="0"/>
              </a:rPr>
              <a:t>If</a:t>
            </a:r>
            <a:r>
              <a:rPr lang="de-DE" sz="1000" dirty="0">
                <a:effectLst/>
                <a:latin typeface="Calibri" panose="020F0502020204030204" pitchFamily="34" charset="0"/>
              </a:rPr>
              <a:t> </a:t>
            </a:r>
            <a:r>
              <a:rPr lang="de-DE" sz="1000" dirty="0" err="1">
                <a:effectLst/>
                <a:latin typeface="Calibri" panose="020F0502020204030204" pitchFamily="34" charset="0"/>
              </a:rPr>
              <a:t>you</a:t>
            </a:r>
            <a:r>
              <a:rPr lang="de-DE" sz="1000" dirty="0">
                <a:effectLst/>
                <a:latin typeface="Calibri" panose="020F0502020204030204" pitchFamily="34" charset="0"/>
              </a:rPr>
              <a:t> </a:t>
            </a:r>
            <a:r>
              <a:rPr lang="de-DE" sz="1000" dirty="0" err="1">
                <a:effectLst/>
                <a:latin typeface="Calibri" panose="020F0502020204030204" pitchFamily="34" charset="0"/>
              </a:rPr>
              <a:t>are</a:t>
            </a:r>
            <a:r>
              <a:rPr lang="de-DE" sz="1000" dirty="0">
                <a:effectLst/>
                <a:latin typeface="Calibri" panose="020F0502020204030204" pitchFamily="34" charset="0"/>
              </a:rPr>
              <a:t> </a:t>
            </a:r>
            <a:r>
              <a:rPr lang="de-DE" sz="1000" dirty="0" err="1">
                <a:effectLst/>
                <a:latin typeface="Calibri" panose="020F0502020204030204" pitchFamily="34" charset="0"/>
              </a:rPr>
              <a:t>assessing</a:t>
            </a:r>
            <a:r>
              <a:rPr lang="de-DE" sz="1000" dirty="0">
                <a:effectLst/>
                <a:latin typeface="Calibri" panose="020F0502020204030204" pitchFamily="34" charset="0"/>
              </a:rPr>
              <a:t> </a:t>
            </a:r>
            <a:r>
              <a:rPr lang="de-DE" sz="1000" dirty="0" err="1">
                <a:effectLst/>
                <a:latin typeface="Calibri" panose="020F0502020204030204" pitchFamily="34" charset="0"/>
              </a:rPr>
              <a:t>the</a:t>
            </a:r>
            <a:r>
              <a:rPr lang="de-DE" sz="1000" dirty="0">
                <a:effectLst/>
                <a:latin typeface="Calibri" panose="020F0502020204030204" pitchFamily="34" charset="0"/>
              </a:rPr>
              <a:t> </a:t>
            </a:r>
            <a:r>
              <a:rPr lang="de-DE" sz="1000" dirty="0" err="1">
                <a:effectLst/>
                <a:latin typeface="Calibri" panose="020F0502020204030204" pitchFamily="34" charset="0"/>
              </a:rPr>
              <a:t>entire</a:t>
            </a:r>
            <a:r>
              <a:rPr lang="de-DE" sz="1000" dirty="0">
                <a:effectLst/>
                <a:latin typeface="Calibri" panose="020F0502020204030204" pitchFamily="34" charset="0"/>
              </a:rPr>
              <a:t> SQL Server </a:t>
            </a:r>
            <a:r>
              <a:rPr lang="de-DE" sz="1000" dirty="0" err="1">
                <a:effectLst/>
                <a:latin typeface="Calibri" panose="020F0502020204030204" pitchFamily="34" charset="0"/>
              </a:rPr>
              <a:t>data</a:t>
            </a:r>
            <a:r>
              <a:rPr lang="de-DE" sz="1000" dirty="0">
                <a:effectLst/>
                <a:latin typeface="Calibri" panose="020F0502020204030204" pitchFamily="34" charset="0"/>
              </a:rPr>
              <a:t> </a:t>
            </a:r>
            <a:r>
              <a:rPr lang="de-DE" sz="1000" dirty="0" err="1">
                <a:effectLst/>
                <a:latin typeface="Calibri" panose="020F0502020204030204" pitchFamily="34" charset="0"/>
              </a:rPr>
              <a:t>estate</a:t>
            </a:r>
            <a:r>
              <a:rPr lang="de-DE" sz="1000" dirty="0">
                <a:effectLst/>
                <a:latin typeface="Calibri" panose="020F0502020204030204" pitchFamily="34" charset="0"/>
              </a:rPr>
              <a:t> at </a:t>
            </a:r>
            <a:r>
              <a:rPr lang="de-DE" sz="1000" dirty="0" err="1">
                <a:effectLst/>
                <a:latin typeface="Calibri" panose="020F0502020204030204" pitchFamily="34" charset="0"/>
              </a:rPr>
              <a:t>scale</a:t>
            </a:r>
            <a:r>
              <a:rPr lang="de-DE" sz="1000" dirty="0">
                <a:effectLst/>
                <a:latin typeface="Calibri" panose="020F0502020204030204" pitchFamily="34" charset="0"/>
              </a:rPr>
              <a:t> on </a:t>
            </a:r>
            <a:r>
              <a:rPr lang="de-DE" sz="1000" dirty="0" err="1">
                <a:effectLst/>
                <a:latin typeface="Calibri" panose="020F0502020204030204" pitchFamily="34" charset="0"/>
              </a:rPr>
              <a:t>VMWare</a:t>
            </a:r>
            <a:r>
              <a:rPr lang="de-DE" sz="1000" dirty="0">
                <a:effectLst/>
                <a:latin typeface="Calibri" panose="020F0502020204030204" pitchFamily="34" charset="0"/>
              </a:rPr>
              <a:t>, </a:t>
            </a:r>
            <a:r>
              <a:rPr lang="de-DE" sz="1000" dirty="0" err="1">
                <a:effectLst/>
                <a:latin typeface="Calibri" panose="020F0502020204030204" pitchFamily="34" charset="0"/>
              </a:rPr>
              <a:t>HyperV</a:t>
            </a:r>
            <a:r>
              <a:rPr lang="de-DE" sz="1000" dirty="0">
                <a:effectLst/>
                <a:latin typeface="Calibri" panose="020F0502020204030204" pitchFamily="34" charset="0"/>
              </a:rPr>
              <a:t> </a:t>
            </a:r>
            <a:r>
              <a:rPr lang="de-DE" sz="1000" dirty="0" err="1">
                <a:effectLst/>
                <a:latin typeface="Calibri" panose="020F0502020204030204" pitchFamily="34" charset="0"/>
              </a:rPr>
              <a:t>or</a:t>
            </a:r>
            <a:r>
              <a:rPr lang="de-DE" sz="1000" dirty="0">
                <a:effectLst/>
                <a:latin typeface="Calibri" panose="020F0502020204030204" pitchFamily="34" charset="0"/>
              </a:rPr>
              <a:t> </a:t>
            </a:r>
            <a:r>
              <a:rPr lang="de-DE" sz="1000" dirty="0" err="1">
                <a:effectLst/>
                <a:latin typeface="Calibri" panose="020F0502020204030204" pitchFamily="34" charset="0"/>
              </a:rPr>
              <a:t>pyhiscal</a:t>
            </a:r>
            <a:r>
              <a:rPr lang="de-DE" sz="1000" dirty="0">
                <a:effectLst/>
                <a:latin typeface="Calibri" panose="020F0502020204030204" pitchFamily="34" charset="0"/>
              </a:rPr>
              <a:t> </a:t>
            </a:r>
            <a:r>
              <a:rPr lang="de-DE" sz="1000" dirty="0" err="1">
                <a:effectLst/>
                <a:latin typeface="Calibri" panose="020F0502020204030204" pitchFamily="34" charset="0"/>
              </a:rPr>
              <a:t>environment</a:t>
            </a:r>
            <a:r>
              <a:rPr lang="de-DE" sz="1000" dirty="0">
                <a:effectLst/>
                <a:latin typeface="Calibri" panose="020F0502020204030204" pitchFamily="34" charset="0"/>
              </a:rPr>
              <a:t>, </a:t>
            </a:r>
            <a:r>
              <a:rPr lang="de-DE" sz="1000" dirty="0" err="1">
                <a:effectLst/>
                <a:latin typeface="Calibri" panose="020F0502020204030204" pitchFamily="34" charset="0"/>
              </a:rPr>
              <a:t>use</a:t>
            </a:r>
            <a:r>
              <a:rPr lang="de-DE" sz="1000" dirty="0">
                <a:effectLst/>
                <a:latin typeface="Calibri" panose="020F0502020204030204" pitchFamily="34" charset="0"/>
              </a:rPr>
              <a:t> </a:t>
            </a:r>
            <a:r>
              <a:rPr lang="de-DE" sz="1000" dirty="0">
                <a:effectLst/>
                <a:latin typeface="Segoe UI" panose="020B0502040204020203" pitchFamily="34" charset="0"/>
                <a:hlinkClick r:id="rId5"/>
              </a:rPr>
              <a:t>Azure </a:t>
            </a:r>
            <a:r>
              <a:rPr lang="de-DE" sz="1000" dirty="0" err="1">
                <a:effectLst/>
                <a:latin typeface="Segoe UI" panose="020B0502040204020203" pitchFamily="34" charset="0"/>
                <a:hlinkClick r:id="rId5"/>
              </a:rPr>
              <a:t>Migrate</a:t>
            </a:r>
            <a:r>
              <a:rPr lang="de-DE" sz="1000" dirty="0">
                <a:effectLst/>
                <a:latin typeface="Calibri" panose="020F0502020204030204" pitchFamily="34" charset="0"/>
              </a:rPr>
              <a:t> </a:t>
            </a:r>
            <a:r>
              <a:rPr lang="de-DE" sz="1000" dirty="0" err="1">
                <a:effectLst/>
                <a:latin typeface="Calibri" panose="020F0502020204030204" pitchFamily="34" charset="0"/>
              </a:rPr>
              <a:t>to</a:t>
            </a:r>
            <a:r>
              <a:rPr lang="de-DE" sz="1000" dirty="0">
                <a:effectLst/>
                <a:latin typeface="Calibri" panose="020F0502020204030204" pitchFamily="34" charset="0"/>
              </a:rPr>
              <a:t> </a:t>
            </a:r>
            <a:r>
              <a:rPr lang="de-DE" sz="1000" dirty="0" err="1">
                <a:effectLst/>
                <a:latin typeface="Calibri" panose="020F0502020204030204" pitchFamily="34" charset="0"/>
              </a:rPr>
              <a:t>get</a:t>
            </a:r>
            <a:r>
              <a:rPr lang="de-DE" sz="1000" dirty="0">
                <a:effectLst/>
                <a:latin typeface="Calibri" panose="020F0502020204030204" pitchFamily="34" charset="0"/>
              </a:rPr>
              <a:t> Azure SQL </a:t>
            </a:r>
            <a:r>
              <a:rPr lang="de-DE" sz="1000" dirty="0" err="1">
                <a:effectLst/>
                <a:latin typeface="Calibri" panose="020F0502020204030204" pitchFamily="34" charset="0"/>
              </a:rPr>
              <a:t>deployment</a:t>
            </a:r>
            <a:r>
              <a:rPr lang="de-DE" sz="1000" dirty="0">
                <a:effectLst/>
                <a:latin typeface="Calibri" panose="020F0502020204030204" pitchFamily="34" charset="0"/>
              </a:rPr>
              <a:t> </a:t>
            </a:r>
            <a:r>
              <a:rPr lang="de-DE" sz="1000" dirty="0" err="1">
                <a:effectLst/>
                <a:latin typeface="Calibri" panose="020F0502020204030204" pitchFamily="34" charset="0"/>
              </a:rPr>
              <a:t>recommendations</a:t>
            </a:r>
            <a:r>
              <a:rPr lang="de-DE" sz="1000" dirty="0">
                <a:effectLst/>
                <a:latin typeface="Calibri" panose="020F0502020204030204" pitchFamily="34" charset="0"/>
              </a:rPr>
              <a:t> on </a:t>
            </a:r>
            <a:r>
              <a:rPr lang="de-DE" sz="1000" dirty="0" err="1">
                <a:effectLst/>
                <a:latin typeface="Calibri" panose="020F0502020204030204" pitchFamily="34" charset="0"/>
              </a:rPr>
              <a:t>portal</a:t>
            </a:r>
            <a:r>
              <a:rPr lang="de-DE" sz="1000" dirty="0">
                <a:effectLst/>
                <a:latin typeface="Calibri" panose="020F0502020204030204" pitchFamily="34" charset="0"/>
              </a:rPr>
              <a:t>.</a:t>
            </a:r>
            <a:endParaRPr lang="en-GB" sz="1000" dirty="0">
              <a:effectLst/>
              <a:latin typeface="Calibri" panose="020F0502020204030204" pitchFamily="34" charset="0"/>
            </a:endParaRPr>
          </a:p>
          <a:p>
            <a:pPr marL="0" marR="0">
              <a:spcBef>
                <a:spcPts val="0"/>
              </a:spcBef>
              <a:spcAft>
                <a:spcPts val="0"/>
              </a:spcAft>
            </a:pPr>
            <a:r>
              <a:rPr lang="en-GB" sz="1000" dirty="0">
                <a:effectLst/>
                <a:latin typeface="Calibri" panose="020F0502020204030204" pitchFamily="34" charset="0"/>
              </a:rPr>
              <a:t>Needs an appliance </a:t>
            </a:r>
            <a:r>
              <a:rPr lang="en-GB" sz="1000" dirty="0" err="1">
                <a:effectLst/>
                <a:latin typeface="Calibri" panose="020F0502020204030204" pitchFamily="34" charset="0"/>
              </a:rPr>
              <a:t>ro</a:t>
            </a:r>
            <a:r>
              <a:rPr lang="en-GB" sz="1000" dirty="0">
                <a:effectLst/>
                <a:latin typeface="Calibri" panose="020F0502020204030204" pitchFamily="34" charset="0"/>
              </a:rPr>
              <a:t> collect data (Azure Migrate Appliance)-&gt; for lot of SQL servers, lots of instances</a:t>
            </a:r>
          </a:p>
          <a:p>
            <a:pPr marL="0" marR="0">
              <a:spcBef>
                <a:spcPts val="0"/>
              </a:spcBef>
              <a:spcAft>
                <a:spcPts val="0"/>
              </a:spcAft>
            </a:pPr>
            <a:r>
              <a:rPr lang="de-DE" sz="1000" dirty="0" err="1">
                <a:effectLst/>
                <a:latin typeface="Calibri" panose="020F0502020204030204" pitchFamily="34" charset="0"/>
              </a:rPr>
              <a:t>You</a:t>
            </a:r>
            <a:r>
              <a:rPr lang="de-DE" sz="1000" dirty="0">
                <a:effectLst/>
                <a:latin typeface="Calibri" panose="020F0502020204030204" pitchFamily="34" charset="0"/>
              </a:rPr>
              <a:t> </a:t>
            </a:r>
            <a:r>
              <a:rPr lang="de-DE" sz="1000" dirty="0" err="1">
                <a:effectLst/>
                <a:latin typeface="Calibri" panose="020F0502020204030204" pitchFamily="34" charset="0"/>
              </a:rPr>
              <a:t>run</a:t>
            </a:r>
            <a:r>
              <a:rPr lang="de-DE" sz="1000" dirty="0">
                <a:effectLst/>
                <a:latin typeface="Calibri" panose="020F0502020204030204" pitchFamily="34" charset="0"/>
              </a:rPr>
              <a:t> </a:t>
            </a:r>
            <a:r>
              <a:rPr lang="de-DE" sz="1000" dirty="0" err="1">
                <a:effectLst/>
                <a:latin typeface="Calibri" panose="020F0502020204030204" pitchFamily="34" charset="0"/>
              </a:rPr>
              <a:t>this</a:t>
            </a:r>
            <a:r>
              <a:rPr lang="de-DE" sz="1000" dirty="0">
                <a:effectLst/>
                <a:latin typeface="Calibri" panose="020F0502020204030204" pitchFamily="34" charset="0"/>
              </a:rPr>
              <a:t> on a light-</a:t>
            </a:r>
            <a:r>
              <a:rPr lang="de-DE" sz="1000" dirty="0" err="1">
                <a:effectLst/>
                <a:latin typeface="Calibri" panose="020F0502020204030204" pitchFamily="34" charset="0"/>
              </a:rPr>
              <a:t>weight</a:t>
            </a:r>
            <a:r>
              <a:rPr lang="de-DE" sz="1000" dirty="0">
                <a:effectLst/>
                <a:latin typeface="Calibri" panose="020F0502020204030204" pitchFamily="34" charset="0"/>
              </a:rPr>
              <a:t> </a:t>
            </a:r>
            <a:r>
              <a:rPr lang="de-DE" sz="1000" dirty="0" err="1">
                <a:effectLst/>
                <a:latin typeface="Calibri" panose="020F0502020204030204" pitchFamily="34" charset="0"/>
              </a:rPr>
              <a:t>secure</a:t>
            </a:r>
            <a:r>
              <a:rPr lang="de-DE" sz="1000" dirty="0">
                <a:effectLst/>
                <a:latin typeface="Calibri" panose="020F0502020204030204" pitchFamily="34" charset="0"/>
              </a:rPr>
              <a:t> </a:t>
            </a:r>
            <a:r>
              <a:rPr lang="de-DE" sz="1000" dirty="0" err="1">
                <a:effectLst/>
                <a:latin typeface="Calibri" panose="020F0502020204030204" pitchFamily="34" charset="0"/>
              </a:rPr>
              <a:t>agent</a:t>
            </a:r>
            <a:r>
              <a:rPr lang="de-DE" sz="1000" dirty="0">
                <a:effectLst/>
                <a:latin typeface="Calibri" panose="020F0502020204030204" pitchFamily="34" charset="0"/>
              </a:rPr>
              <a:t>. This </a:t>
            </a:r>
            <a:r>
              <a:rPr lang="de-DE" sz="1000" dirty="0" err="1">
                <a:effectLst/>
                <a:latin typeface="Calibri" panose="020F0502020204030204" pitchFamily="34" charset="0"/>
              </a:rPr>
              <a:t>discoveras</a:t>
            </a:r>
            <a:r>
              <a:rPr lang="de-DE" sz="1000" dirty="0">
                <a:effectLst/>
                <a:latin typeface="Calibri" panose="020F0502020204030204" pitchFamily="34" charset="0"/>
              </a:rPr>
              <a:t> all </a:t>
            </a:r>
            <a:r>
              <a:rPr lang="de-DE" sz="1000" dirty="0" err="1">
                <a:effectLst/>
                <a:latin typeface="Calibri" panose="020F0502020204030204" pitchFamily="34" charset="0"/>
              </a:rPr>
              <a:t>of</a:t>
            </a:r>
            <a:r>
              <a:rPr lang="de-DE" sz="1000" dirty="0">
                <a:effectLst/>
                <a:latin typeface="Calibri" panose="020F0502020204030204" pitchFamily="34" charset="0"/>
              </a:rPr>
              <a:t> </a:t>
            </a:r>
            <a:r>
              <a:rPr lang="de-DE" sz="1000" dirty="0" err="1">
                <a:effectLst/>
                <a:latin typeface="Calibri" panose="020F0502020204030204" pitchFamily="34" charset="0"/>
              </a:rPr>
              <a:t>your</a:t>
            </a:r>
            <a:r>
              <a:rPr lang="de-DE" sz="1000" dirty="0">
                <a:effectLst/>
                <a:latin typeface="Calibri" panose="020F0502020204030204" pitchFamily="34" charset="0"/>
              </a:rPr>
              <a:t> </a:t>
            </a:r>
            <a:r>
              <a:rPr lang="de-DE" sz="1000" dirty="0" err="1">
                <a:effectLst/>
                <a:latin typeface="Calibri" panose="020F0502020204030204" pitchFamily="34" charset="0"/>
              </a:rPr>
              <a:t>assets</a:t>
            </a:r>
            <a:r>
              <a:rPr lang="de-DE" sz="1000" dirty="0">
                <a:effectLst/>
                <a:latin typeface="Calibri" panose="020F0502020204030204" pitchFamily="34" charset="0"/>
              </a:rPr>
              <a:t>, </a:t>
            </a:r>
          </a:p>
          <a:p>
            <a:pPr marL="0" marR="0">
              <a:spcBef>
                <a:spcPts val="0"/>
              </a:spcBef>
              <a:spcAft>
                <a:spcPts val="0"/>
              </a:spcAft>
            </a:pPr>
            <a:r>
              <a:rPr lang="de-DE" sz="1000" dirty="0">
                <a:effectLst/>
                <a:latin typeface="Calibri" panose="020F0502020204030204" pitchFamily="34" charset="0"/>
              </a:rPr>
              <a:t>Not </a:t>
            </a:r>
            <a:r>
              <a:rPr lang="de-DE" sz="1000" dirty="0" err="1">
                <a:effectLst/>
                <a:latin typeface="Calibri" panose="020F0502020204030204" pitchFamily="34" charset="0"/>
              </a:rPr>
              <a:t>only</a:t>
            </a:r>
            <a:r>
              <a:rPr lang="de-DE" sz="1000" dirty="0">
                <a:effectLst/>
                <a:latin typeface="Calibri" panose="020F0502020204030204" pitchFamily="34" charset="0"/>
              </a:rPr>
              <a:t> </a:t>
            </a:r>
            <a:r>
              <a:rPr lang="de-DE" sz="1000" dirty="0" err="1">
                <a:effectLst/>
                <a:latin typeface="Calibri" panose="020F0502020204030204" pitchFamily="34" charset="0"/>
              </a:rPr>
              <a:t>tell</a:t>
            </a:r>
            <a:r>
              <a:rPr lang="de-DE" sz="1000" dirty="0">
                <a:effectLst/>
                <a:latin typeface="Calibri" panose="020F0502020204030204" pitchFamily="34" charset="0"/>
              </a:rPr>
              <a:t> </a:t>
            </a:r>
            <a:r>
              <a:rPr lang="de-DE" sz="1000" dirty="0" err="1">
                <a:effectLst/>
                <a:latin typeface="Calibri" panose="020F0502020204030204" pitchFamily="34" charset="0"/>
              </a:rPr>
              <a:t>what</a:t>
            </a:r>
            <a:r>
              <a:rPr lang="de-DE" sz="1000" dirty="0">
                <a:effectLst/>
                <a:latin typeface="Calibri" panose="020F0502020204030204" pitchFamily="34" charset="0"/>
              </a:rPr>
              <a:t> </a:t>
            </a:r>
            <a:r>
              <a:rPr lang="de-DE" sz="1000" dirty="0" err="1">
                <a:effectLst/>
                <a:latin typeface="Calibri" panose="020F0502020204030204" pitchFamily="34" charset="0"/>
              </a:rPr>
              <a:t>you</a:t>
            </a:r>
            <a:r>
              <a:rPr lang="de-DE" sz="1000" dirty="0">
                <a:effectLst/>
                <a:latin typeface="Calibri" panose="020F0502020204030204" pitchFamily="34" charset="0"/>
              </a:rPr>
              <a:t> </a:t>
            </a:r>
            <a:r>
              <a:rPr lang="de-DE" sz="1000" dirty="0" err="1">
                <a:effectLst/>
                <a:latin typeface="Calibri" panose="020F0502020204030204" pitchFamily="34" charset="0"/>
              </a:rPr>
              <a:t>have</a:t>
            </a:r>
            <a:r>
              <a:rPr lang="de-DE" sz="1000" dirty="0">
                <a:effectLst/>
                <a:latin typeface="Calibri" panose="020F0502020204030204" pitchFamily="34" charset="0"/>
              </a:rPr>
              <a:t> </a:t>
            </a:r>
            <a:r>
              <a:rPr lang="de-DE" sz="1000" dirty="0" err="1">
                <a:effectLst/>
                <a:latin typeface="Calibri" panose="020F0502020204030204" pitchFamily="34" charset="0"/>
              </a:rPr>
              <a:t>oin</a:t>
            </a:r>
            <a:r>
              <a:rPr lang="de-DE" sz="1000" dirty="0">
                <a:effectLst/>
                <a:latin typeface="Calibri" panose="020F0502020204030204" pitchFamily="34" charset="0"/>
              </a:rPr>
              <a:t> </a:t>
            </a:r>
            <a:r>
              <a:rPr lang="de-DE" sz="1000" dirty="0" err="1">
                <a:effectLst/>
                <a:latin typeface="Calibri" panose="020F0502020204030204" pitchFamily="34" charset="0"/>
              </a:rPr>
              <a:t>your</a:t>
            </a:r>
            <a:r>
              <a:rPr lang="de-DE" sz="1000" dirty="0">
                <a:effectLst/>
                <a:latin typeface="Calibri" panose="020F0502020204030204" pitchFamily="34" charset="0"/>
              </a:rPr>
              <a:t> </a:t>
            </a:r>
            <a:r>
              <a:rPr lang="de-DE" sz="1000" dirty="0" err="1">
                <a:effectLst/>
                <a:latin typeface="Calibri" panose="020F0502020204030204" pitchFamily="34" charset="0"/>
              </a:rPr>
              <a:t>environment</a:t>
            </a:r>
            <a:r>
              <a:rPr lang="de-DE" sz="1000" dirty="0">
                <a:effectLst/>
                <a:latin typeface="Calibri" panose="020F0502020204030204" pitchFamily="34" charset="0"/>
              </a:rPr>
              <a:t>  - but </a:t>
            </a:r>
            <a:r>
              <a:rPr lang="de-DE" sz="1000" dirty="0" err="1">
                <a:effectLst/>
                <a:latin typeface="Calibri" panose="020F0502020204030204" pitchFamily="34" charset="0"/>
              </a:rPr>
              <a:t>it</a:t>
            </a:r>
            <a:r>
              <a:rPr lang="de-DE" sz="1000" dirty="0">
                <a:effectLst/>
                <a:latin typeface="Calibri" panose="020F0502020204030204" pitchFamily="34" charset="0"/>
              </a:rPr>
              <a:t> </a:t>
            </a:r>
            <a:r>
              <a:rPr lang="de-DE" sz="1000" dirty="0" err="1">
                <a:effectLst/>
                <a:latin typeface="Calibri" panose="020F0502020204030204" pitchFamily="34" charset="0"/>
              </a:rPr>
              <a:t>gives</a:t>
            </a:r>
            <a:r>
              <a:rPr lang="de-DE" sz="1000" dirty="0">
                <a:effectLst/>
                <a:latin typeface="Calibri" panose="020F0502020204030204" pitchFamily="34" charset="0"/>
              </a:rPr>
              <a:t> </a:t>
            </a:r>
            <a:r>
              <a:rPr lang="de-DE" sz="1000" dirty="0" err="1">
                <a:effectLst/>
                <a:latin typeface="Calibri" panose="020F0502020204030204" pitchFamily="34" charset="0"/>
              </a:rPr>
              <a:t>you</a:t>
            </a:r>
            <a:r>
              <a:rPr lang="de-DE" sz="1000" dirty="0">
                <a:effectLst/>
                <a:latin typeface="Calibri" panose="020F0502020204030204" pitchFamily="34" charset="0"/>
              </a:rPr>
              <a:t> </a:t>
            </a:r>
            <a:r>
              <a:rPr lang="de-DE" sz="1000" dirty="0" err="1">
                <a:effectLst/>
                <a:latin typeface="Calibri" panose="020F0502020204030204" pitchFamily="34" charset="0"/>
              </a:rPr>
              <a:t>recommendations</a:t>
            </a:r>
            <a:r>
              <a:rPr lang="de-DE" sz="1000" dirty="0">
                <a:effectLst/>
                <a:latin typeface="Calibri" panose="020F0502020204030204" pitchFamily="34" charset="0"/>
              </a:rPr>
              <a:t> &gt; Service </a:t>
            </a:r>
            <a:r>
              <a:rPr lang="de-DE" sz="1000" dirty="0" err="1">
                <a:effectLst/>
                <a:latin typeface="Calibri" panose="020F0502020204030204" pitchFamily="34" charset="0"/>
              </a:rPr>
              <a:t>tier</a:t>
            </a:r>
            <a:r>
              <a:rPr lang="de-DE" sz="1000" dirty="0">
                <a:effectLst/>
                <a:latin typeface="Calibri" panose="020F0502020204030204" pitchFamily="34" charset="0"/>
              </a:rPr>
              <a:t> </a:t>
            </a:r>
            <a:r>
              <a:rPr lang="de-DE" sz="1000" dirty="0" err="1">
                <a:effectLst/>
                <a:latin typeface="Calibri" panose="020F0502020204030204" pitchFamily="34" charset="0"/>
              </a:rPr>
              <a:t>to</a:t>
            </a:r>
            <a:r>
              <a:rPr lang="de-DE" sz="1000" dirty="0">
                <a:effectLst/>
                <a:latin typeface="Calibri" panose="020F0502020204030204" pitchFamily="34" charset="0"/>
              </a:rPr>
              <a:t> pick, </a:t>
            </a:r>
            <a:r>
              <a:rPr lang="de-DE" sz="1000" dirty="0" err="1">
                <a:effectLst/>
                <a:latin typeface="Calibri" panose="020F0502020204030204" pitchFamily="34" charset="0"/>
              </a:rPr>
              <a:t>target</a:t>
            </a:r>
            <a:r>
              <a:rPr lang="de-DE" sz="1000" dirty="0">
                <a:effectLst/>
                <a:latin typeface="Calibri" panose="020F0502020204030204" pitchFamily="34" charset="0"/>
              </a:rPr>
              <a:t> </a:t>
            </a:r>
            <a:r>
              <a:rPr lang="de-DE" sz="1000" dirty="0" err="1">
                <a:effectLst/>
                <a:latin typeface="Calibri" panose="020F0502020204030204" pitchFamily="34" charset="0"/>
              </a:rPr>
              <a:t>size</a:t>
            </a:r>
            <a:r>
              <a:rPr lang="de-DE" sz="1000" dirty="0">
                <a:effectLst/>
                <a:latin typeface="Calibri" panose="020F0502020204030204" pitchFamily="34" charset="0"/>
              </a:rPr>
              <a:t>, </a:t>
            </a:r>
            <a:r>
              <a:rPr lang="de-DE" sz="1000" dirty="0" err="1">
                <a:effectLst/>
                <a:latin typeface="Calibri" panose="020F0502020204030204" pitchFamily="34" charset="0"/>
              </a:rPr>
              <a:t>what</a:t>
            </a:r>
            <a:r>
              <a:rPr lang="de-DE" sz="1000" dirty="0">
                <a:effectLst/>
                <a:latin typeface="Calibri" panose="020F0502020204030204" pitchFamily="34" charset="0"/>
              </a:rPr>
              <a:t> </a:t>
            </a:r>
            <a:r>
              <a:rPr lang="de-DE" sz="1000" dirty="0" err="1">
                <a:effectLst/>
                <a:latin typeface="Calibri" panose="020F0502020204030204" pitchFamily="34" charset="0"/>
              </a:rPr>
              <a:t>is</a:t>
            </a:r>
            <a:r>
              <a:rPr lang="de-DE" sz="1000" dirty="0">
                <a:effectLst/>
                <a:latin typeface="Calibri" panose="020F0502020204030204" pitchFamily="34" charset="0"/>
              </a:rPr>
              <a:t> </a:t>
            </a:r>
            <a:r>
              <a:rPr lang="de-DE" sz="1000" dirty="0" err="1">
                <a:effectLst/>
                <a:latin typeface="Calibri" panose="020F0502020204030204" pitchFamily="34" charset="0"/>
              </a:rPr>
              <a:t>the</a:t>
            </a:r>
            <a:r>
              <a:rPr lang="de-DE" sz="1000" dirty="0">
                <a:effectLst/>
                <a:latin typeface="Calibri" panose="020F0502020204030204" pitchFamily="34" charset="0"/>
              </a:rPr>
              <a:t> </a:t>
            </a:r>
            <a:r>
              <a:rPr lang="de-DE" sz="1000" dirty="0" err="1">
                <a:effectLst/>
                <a:latin typeface="Calibri" panose="020F0502020204030204" pitchFamily="34" charset="0"/>
              </a:rPr>
              <a:t>best</a:t>
            </a:r>
            <a:r>
              <a:rPr lang="de-DE" sz="1000" dirty="0">
                <a:effectLst/>
                <a:latin typeface="Calibri" panose="020F0502020204030204" pitchFamily="34" charset="0"/>
              </a:rPr>
              <a:t> </a:t>
            </a:r>
            <a:r>
              <a:rPr lang="de-DE" sz="1000" dirty="0" err="1">
                <a:effectLst/>
                <a:latin typeface="Calibri" panose="020F0502020204030204" pitchFamily="34" charset="0"/>
              </a:rPr>
              <a:t>option</a:t>
            </a:r>
            <a:r>
              <a:rPr lang="de-DE" sz="1000" dirty="0">
                <a:effectLst/>
                <a:latin typeface="Calibri" panose="020F0502020204030204" pitchFamily="34" charset="0"/>
              </a:rPr>
              <a:t> ? </a:t>
            </a:r>
            <a:r>
              <a:rPr lang="de-DE" sz="1000" dirty="0" err="1">
                <a:effectLst/>
                <a:latin typeface="Calibri" panose="020F0502020204030204" pitchFamily="34" charset="0"/>
              </a:rPr>
              <a:t>Cost</a:t>
            </a:r>
            <a:r>
              <a:rPr lang="de-DE" sz="1000" dirty="0">
                <a:effectLst/>
                <a:latin typeface="Calibri" panose="020F0502020204030204" pitchFamily="34" charset="0"/>
              </a:rPr>
              <a:t> </a:t>
            </a:r>
            <a:r>
              <a:rPr lang="de-DE" sz="1000" dirty="0" err="1">
                <a:effectLst/>
                <a:latin typeface="Calibri" panose="020F0502020204030204" pitchFamily="34" charset="0"/>
              </a:rPr>
              <a:t>estimate</a:t>
            </a:r>
            <a:r>
              <a:rPr lang="de-DE" sz="1000" dirty="0">
                <a:effectLst/>
                <a:latin typeface="Calibri" panose="020F0502020204030204" pitchFamily="34" charset="0"/>
              </a:rPr>
              <a:t> ? </a:t>
            </a:r>
          </a:p>
          <a:p>
            <a:pPr marL="0" marR="0">
              <a:spcBef>
                <a:spcPts val="0"/>
              </a:spcBef>
              <a:spcAft>
                <a:spcPts val="0"/>
              </a:spcAft>
            </a:pPr>
            <a:endParaRPr lang="en-US" sz="1000" kern="1200" dirty="0">
              <a:solidFill>
                <a:schemeClr val="tx1"/>
              </a:solidFill>
              <a:effectLst/>
              <a:latin typeface="+mn-lt"/>
              <a:cs typeface="Calibri"/>
            </a:endParaRPr>
          </a:p>
          <a:p>
            <a:endParaRPr lang="en-US" sz="1000" kern="1200" dirty="0">
              <a:solidFill>
                <a:schemeClr val="tx1"/>
              </a:solidFill>
              <a:effectLst/>
              <a:latin typeface="+mn-lt"/>
              <a:cs typeface="Calibri"/>
            </a:endParaRPr>
          </a:p>
          <a:p>
            <a:pPr marL="0" marR="0">
              <a:spcBef>
                <a:spcPts val="0"/>
              </a:spcBef>
              <a:spcAft>
                <a:spcPts val="0"/>
              </a:spcAft>
            </a:pPr>
            <a:r>
              <a:rPr lang="en-GB" sz="1200" b="1" dirty="0">
                <a:effectLst/>
                <a:latin typeface="Calibri" panose="020F0502020204030204" pitchFamily="34" charset="0"/>
              </a:rPr>
              <a:t>Convert</a:t>
            </a:r>
            <a:r>
              <a:rPr lang="en-GB" sz="1200" dirty="0">
                <a:effectLst/>
                <a:latin typeface="Calibri" panose="020F0502020204030204" pitchFamily="34" charset="0"/>
              </a:rPr>
              <a:t> is more for Oracle etc.</a:t>
            </a: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endParaRPr lang="en-GB" sz="1200" b="1" u="sng" dirty="0">
              <a:effectLst/>
              <a:latin typeface="Calibri" panose="020F0502020204030204" pitchFamily="34" charset="0"/>
            </a:endParaRPr>
          </a:p>
          <a:p>
            <a:pPr marL="0" marR="0">
              <a:spcBef>
                <a:spcPts val="0"/>
              </a:spcBef>
              <a:spcAft>
                <a:spcPts val="0"/>
              </a:spcAft>
            </a:pPr>
            <a:r>
              <a:rPr lang="en-GB" sz="1200" b="1" u="sng" dirty="0">
                <a:effectLst/>
                <a:latin typeface="Calibri" panose="020F0502020204030204" pitchFamily="34" charset="0"/>
              </a:rPr>
              <a:t>Once you figure out : Do the migration</a:t>
            </a:r>
          </a:p>
          <a:p>
            <a:endParaRPr lang="en-US" sz="1000" kern="1200" dirty="0">
              <a:solidFill>
                <a:schemeClr val="tx1"/>
              </a:solidFill>
              <a:effectLst/>
              <a:latin typeface="+mn-lt"/>
              <a:cs typeface="Calibri"/>
            </a:endParaRPr>
          </a:p>
          <a:p>
            <a:endParaRPr lang="en-US" sz="1000" kern="1200" dirty="0">
              <a:solidFill>
                <a:schemeClr val="tx1"/>
              </a:solidFill>
              <a:effectLst/>
              <a:latin typeface="+mn-lt"/>
              <a:cs typeface="Calibri"/>
            </a:endParaRPr>
          </a:p>
          <a:p>
            <a:pPr marL="0" marR="0">
              <a:spcBef>
                <a:spcPts val="0"/>
              </a:spcBef>
              <a:spcAft>
                <a:spcPts val="0"/>
              </a:spcAft>
            </a:pPr>
            <a:r>
              <a:rPr lang="en-GB" sz="1200" dirty="0">
                <a:effectLst/>
                <a:latin typeface="Calibri" panose="020F0502020204030204" pitchFamily="34" charset="0"/>
              </a:rPr>
              <a:t>Offline &lt;&gt; Online </a:t>
            </a:r>
          </a:p>
          <a:p>
            <a:pPr marL="0" marR="0">
              <a:spcBef>
                <a:spcPts val="0"/>
              </a:spcBef>
              <a:spcAft>
                <a:spcPts val="0"/>
              </a:spcAft>
            </a:pPr>
            <a:r>
              <a:rPr lang="en-GB" sz="1200" dirty="0">
                <a:effectLst/>
                <a:latin typeface="Calibri" panose="020F0502020204030204" pitchFamily="34" charset="0"/>
              </a:rPr>
              <a:t>Migrate and synch data.</a:t>
            </a:r>
          </a:p>
          <a:p>
            <a:pPr marL="0" marR="0">
              <a:spcBef>
                <a:spcPts val="0"/>
              </a:spcBef>
              <a:spcAft>
                <a:spcPts val="0"/>
              </a:spcAft>
            </a:pPr>
            <a:r>
              <a:rPr lang="en-GB" sz="1200" dirty="0">
                <a:effectLst/>
                <a:latin typeface="Calibri" panose="020F0502020204030204" pitchFamily="34" charset="0"/>
              </a:rPr>
              <a:t>Where you are ready to switch. Then cut over and carry on in the cloud</a:t>
            </a:r>
          </a:p>
          <a:p>
            <a:pPr marL="0" marR="0">
              <a:spcBef>
                <a:spcPts val="0"/>
              </a:spcBef>
              <a:spcAft>
                <a:spcPts val="0"/>
              </a:spcAft>
            </a:pPr>
            <a:r>
              <a:rPr lang="en-GB" sz="1200" dirty="0">
                <a:effectLst/>
                <a:latin typeface="Calibri" panose="020F0502020204030204" pitchFamily="34" charset="0"/>
              </a:rPr>
              <a:t> </a:t>
            </a:r>
          </a:p>
          <a:p>
            <a:pPr marL="0" marR="0">
              <a:spcBef>
                <a:spcPts val="0"/>
              </a:spcBef>
              <a:spcAft>
                <a:spcPts val="0"/>
              </a:spcAft>
            </a:pPr>
            <a:r>
              <a:rPr lang="en-GB" sz="1200" dirty="0">
                <a:effectLst/>
                <a:latin typeface="Calibri" panose="020F0502020204030204" pitchFamily="34" charset="0"/>
              </a:rPr>
              <a:t>Make sure, everything works.</a:t>
            </a:r>
          </a:p>
          <a:p>
            <a:pPr marL="0" marR="0">
              <a:spcBef>
                <a:spcPts val="0"/>
              </a:spcBef>
              <a:spcAft>
                <a:spcPts val="0"/>
              </a:spcAft>
            </a:pPr>
            <a:r>
              <a:rPr lang="en-GB" sz="1200" dirty="0">
                <a:effectLst/>
                <a:latin typeface="Calibri" panose="020F0502020204030204" pitchFamily="34" charset="0"/>
              </a:rPr>
              <a:t>Optimize - not only performance but also for size and price</a:t>
            </a:r>
            <a:endParaRPr lang="en-US" sz="1000" kern="1200" dirty="0">
              <a:solidFill>
                <a:schemeClr val="tx1"/>
              </a:solidFill>
              <a:effectLst/>
              <a:latin typeface="+mn-lt"/>
              <a:cs typeface="Calibri"/>
            </a:endParaRP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 </a:t>
            </a:r>
          </a:p>
          <a:p>
            <a:pPr marL="0" marR="0">
              <a:spcBef>
                <a:spcPts val="0"/>
              </a:spcBef>
              <a:spcAft>
                <a:spcPts val="0"/>
              </a:spcAft>
            </a:pPr>
            <a:r>
              <a:rPr lang="en-GB" sz="1200" dirty="0">
                <a:effectLst/>
                <a:latin typeface="Calibri" panose="020F0502020204030204" pitchFamily="34" charset="0"/>
              </a:rPr>
              <a:t>Custom guide </a:t>
            </a:r>
          </a:p>
          <a:p>
            <a:pPr marL="0" marR="0">
              <a:spcBef>
                <a:spcPts val="0"/>
              </a:spcBef>
              <a:spcAft>
                <a:spcPts val="0"/>
              </a:spcAft>
            </a:pPr>
            <a:r>
              <a:rPr lang="de-DE" sz="1200" dirty="0">
                <a:effectLst/>
                <a:latin typeface="Calibri" panose="020F0502020204030204" pitchFamily="34" charset="0"/>
                <a:hlinkClick r:id="rId6"/>
              </a:rPr>
              <a:t>Azure Database Migration Guides | Microsoft </a:t>
            </a:r>
            <a:r>
              <a:rPr lang="de-DE" sz="1200" dirty="0" err="1">
                <a:effectLst/>
                <a:latin typeface="Calibri" panose="020F0502020204030204" pitchFamily="34" charset="0"/>
                <a:hlinkClick r:id="rId6"/>
              </a:rPr>
              <a:t>Docs</a:t>
            </a:r>
            <a:endParaRPr lang="de-DE" sz="1200" dirty="0">
              <a:effectLst/>
              <a:latin typeface="Calibri" panose="020F0502020204030204" pitchFamily="34" charset="0"/>
            </a:endParaRPr>
          </a:p>
          <a:p>
            <a:endParaRPr lang="en-US" sz="1000" kern="1200" dirty="0">
              <a:solidFill>
                <a:schemeClr val="tx1"/>
              </a:solidFill>
              <a:effectLst/>
              <a:latin typeface="+mn-lt"/>
              <a:cs typeface="Calibr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3/26/2024 10:42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58294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Migrate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Primary Azure service for orchestrating migration from on-premises to Azure. </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It Discovers and create an Inventory of all applications, databases, and VMs.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Assess dependencies between machines.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Suitable for large scale migrations to Azure if SQL Server VM (IaaS)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Can scale migration workloads of up to 35000 VMs.</a:t>
            </a:r>
            <a:r>
              <a:rPr lang="en-US" sz="12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a:spcBef>
                <a:spcPts val="0"/>
              </a:spcBef>
              <a:spcAft>
                <a:spcPts val="0"/>
              </a:spcAft>
            </a:pPr>
            <a:r>
              <a:rPr lang="en-GB" sz="1200" b="1" dirty="0">
                <a:effectLst/>
                <a:latin typeface="Calibri" panose="020F0502020204030204" pitchFamily="34" charset="0"/>
              </a:rPr>
              <a:t>Azure Migrate is the Hub </a:t>
            </a:r>
            <a:r>
              <a:rPr lang="en-GB" sz="1200" dirty="0">
                <a:effectLst/>
                <a:latin typeface="Calibri" panose="020F0502020204030204" pitchFamily="34" charset="0"/>
              </a:rPr>
              <a:t>for discovery and assessment.</a:t>
            </a:r>
          </a:p>
          <a:p>
            <a:pPr marL="0" marR="0">
              <a:spcBef>
                <a:spcPts val="0"/>
              </a:spcBef>
              <a:spcAft>
                <a:spcPts val="0"/>
              </a:spcAft>
            </a:pPr>
            <a:r>
              <a:rPr lang="de-DE" sz="1200" dirty="0" err="1">
                <a:effectLst/>
                <a:latin typeface="Calibri" panose="020F0502020204030204" pitchFamily="34" charset="0"/>
              </a:rPr>
              <a:t>If</a:t>
            </a:r>
            <a:r>
              <a:rPr lang="de-DE" sz="1200" dirty="0">
                <a:effectLst/>
                <a:latin typeface="Calibri" panose="020F0502020204030204" pitchFamily="34" charset="0"/>
              </a:rPr>
              <a:t> </a:t>
            </a:r>
            <a:r>
              <a:rPr lang="de-DE" sz="1200" dirty="0" err="1">
                <a:effectLst/>
                <a:latin typeface="Calibri" panose="020F0502020204030204" pitchFamily="34" charset="0"/>
              </a:rPr>
              <a:t>you</a:t>
            </a:r>
            <a:r>
              <a:rPr lang="de-DE" sz="1200" dirty="0">
                <a:effectLst/>
                <a:latin typeface="Calibri" panose="020F0502020204030204" pitchFamily="34" charset="0"/>
              </a:rPr>
              <a:t> </a:t>
            </a:r>
            <a:r>
              <a:rPr lang="de-DE" sz="1200" dirty="0" err="1">
                <a:effectLst/>
                <a:latin typeface="Calibri" panose="020F0502020204030204" pitchFamily="34" charset="0"/>
              </a:rPr>
              <a:t>are</a:t>
            </a:r>
            <a:r>
              <a:rPr lang="de-DE" sz="1200" dirty="0">
                <a:effectLst/>
                <a:latin typeface="Calibri" panose="020F0502020204030204" pitchFamily="34" charset="0"/>
              </a:rPr>
              <a:t> </a:t>
            </a:r>
            <a:r>
              <a:rPr lang="de-DE" sz="1200" dirty="0" err="1">
                <a:effectLst/>
                <a:latin typeface="Calibri" panose="020F0502020204030204" pitchFamily="34" charset="0"/>
              </a:rPr>
              <a:t>assessing</a:t>
            </a:r>
            <a:r>
              <a:rPr lang="de-DE" sz="1200" dirty="0">
                <a:effectLst/>
                <a:latin typeface="Calibri" panose="020F0502020204030204" pitchFamily="34" charset="0"/>
              </a:rPr>
              <a:t> </a:t>
            </a:r>
            <a:r>
              <a:rPr lang="de-DE" sz="1200" dirty="0" err="1">
                <a:effectLst/>
                <a:latin typeface="Calibri" panose="020F0502020204030204" pitchFamily="34" charset="0"/>
              </a:rPr>
              <a:t>the</a:t>
            </a:r>
            <a:r>
              <a:rPr lang="de-DE" sz="1200" dirty="0">
                <a:effectLst/>
                <a:latin typeface="Calibri" panose="020F0502020204030204" pitchFamily="34" charset="0"/>
              </a:rPr>
              <a:t> </a:t>
            </a:r>
            <a:r>
              <a:rPr lang="de-DE" sz="1200" dirty="0" err="1">
                <a:effectLst/>
                <a:latin typeface="Calibri" panose="020F0502020204030204" pitchFamily="34" charset="0"/>
              </a:rPr>
              <a:t>entire</a:t>
            </a:r>
            <a:r>
              <a:rPr lang="de-DE" sz="1200" dirty="0">
                <a:effectLst/>
                <a:latin typeface="Calibri" panose="020F0502020204030204" pitchFamily="34" charset="0"/>
              </a:rPr>
              <a:t> SQL Server </a:t>
            </a:r>
            <a:r>
              <a:rPr lang="de-DE" sz="1200" dirty="0" err="1">
                <a:effectLst/>
                <a:latin typeface="Calibri" panose="020F0502020204030204" pitchFamily="34" charset="0"/>
              </a:rPr>
              <a:t>data</a:t>
            </a:r>
            <a:r>
              <a:rPr lang="de-DE" sz="1200" dirty="0">
                <a:effectLst/>
                <a:latin typeface="Calibri" panose="020F0502020204030204" pitchFamily="34" charset="0"/>
              </a:rPr>
              <a:t> </a:t>
            </a:r>
            <a:r>
              <a:rPr lang="de-DE" sz="1200" dirty="0" err="1">
                <a:effectLst/>
                <a:latin typeface="Calibri" panose="020F0502020204030204" pitchFamily="34" charset="0"/>
              </a:rPr>
              <a:t>estate</a:t>
            </a:r>
            <a:r>
              <a:rPr lang="de-DE" sz="1200" dirty="0">
                <a:effectLst/>
                <a:latin typeface="Calibri" panose="020F0502020204030204" pitchFamily="34" charset="0"/>
              </a:rPr>
              <a:t> at </a:t>
            </a:r>
            <a:r>
              <a:rPr lang="de-DE" sz="1200" dirty="0" err="1">
                <a:effectLst/>
                <a:latin typeface="Calibri" panose="020F0502020204030204" pitchFamily="34" charset="0"/>
              </a:rPr>
              <a:t>scale</a:t>
            </a:r>
            <a:r>
              <a:rPr lang="de-DE" sz="1200" dirty="0">
                <a:effectLst/>
                <a:latin typeface="Calibri" panose="020F0502020204030204" pitchFamily="34" charset="0"/>
              </a:rPr>
              <a:t> on </a:t>
            </a:r>
            <a:r>
              <a:rPr lang="de-DE" sz="1200" dirty="0" err="1">
                <a:effectLst/>
                <a:latin typeface="Calibri" panose="020F0502020204030204" pitchFamily="34" charset="0"/>
              </a:rPr>
              <a:t>VMWare</a:t>
            </a:r>
            <a:r>
              <a:rPr lang="de-DE" sz="1200" dirty="0">
                <a:effectLst/>
                <a:latin typeface="Calibri" panose="020F0502020204030204" pitchFamily="34" charset="0"/>
              </a:rPr>
              <a:t>, </a:t>
            </a:r>
            <a:r>
              <a:rPr lang="de-DE" sz="1200" dirty="0" err="1">
                <a:effectLst/>
                <a:latin typeface="Calibri" panose="020F0502020204030204" pitchFamily="34" charset="0"/>
              </a:rPr>
              <a:t>HyperV</a:t>
            </a:r>
            <a:r>
              <a:rPr lang="de-DE" sz="1200" dirty="0">
                <a:effectLst/>
                <a:latin typeface="Calibri" panose="020F0502020204030204" pitchFamily="34" charset="0"/>
              </a:rPr>
              <a:t> </a:t>
            </a:r>
            <a:r>
              <a:rPr lang="de-DE" sz="1200" dirty="0" err="1">
                <a:effectLst/>
                <a:latin typeface="Calibri" panose="020F0502020204030204" pitchFamily="34" charset="0"/>
              </a:rPr>
              <a:t>or</a:t>
            </a:r>
            <a:r>
              <a:rPr lang="de-DE" sz="1200" dirty="0">
                <a:effectLst/>
                <a:latin typeface="Calibri" panose="020F0502020204030204" pitchFamily="34" charset="0"/>
              </a:rPr>
              <a:t> </a:t>
            </a:r>
            <a:r>
              <a:rPr lang="de-DE" sz="1200" dirty="0" err="1">
                <a:effectLst/>
                <a:latin typeface="Calibri" panose="020F0502020204030204" pitchFamily="34" charset="0"/>
              </a:rPr>
              <a:t>pyhiscal</a:t>
            </a:r>
            <a:r>
              <a:rPr lang="de-DE" sz="1200" dirty="0">
                <a:effectLst/>
                <a:latin typeface="Calibri" panose="020F0502020204030204" pitchFamily="34" charset="0"/>
              </a:rPr>
              <a:t> </a:t>
            </a:r>
            <a:r>
              <a:rPr lang="de-DE" sz="1200" dirty="0" err="1">
                <a:effectLst/>
                <a:latin typeface="Calibri" panose="020F0502020204030204" pitchFamily="34" charset="0"/>
              </a:rPr>
              <a:t>environment</a:t>
            </a:r>
            <a:r>
              <a:rPr lang="de-DE" sz="1200" dirty="0">
                <a:effectLst/>
                <a:latin typeface="Calibri" panose="020F0502020204030204" pitchFamily="34" charset="0"/>
              </a:rPr>
              <a:t>, </a:t>
            </a:r>
            <a:r>
              <a:rPr lang="de-DE" sz="1200" dirty="0" err="1">
                <a:effectLst/>
                <a:latin typeface="Calibri" panose="020F0502020204030204" pitchFamily="34" charset="0"/>
              </a:rPr>
              <a:t>use</a:t>
            </a:r>
            <a:r>
              <a:rPr lang="de-DE" sz="1200" dirty="0">
                <a:effectLst/>
                <a:latin typeface="Calibri" panose="020F0502020204030204" pitchFamily="34" charset="0"/>
              </a:rPr>
              <a:t> </a:t>
            </a:r>
            <a:r>
              <a:rPr lang="de-DE" sz="1200" dirty="0">
                <a:effectLst/>
                <a:latin typeface="Segoe UI" panose="020B0502040204020203" pitchFamily="34" charset="0"/>
                <a:hlinkClick r:id="rId3"/>
              </a:rPr>
              <a:t>Azure </a:t>
            </a:r>
            <a:r>
              <a:rPr lang="de-DE" sz="1200" dirty="0" err="1">
                <a:effectLst/>
                <a:latin typeface="Segoe UI" panose="020B0502040204020203" pitchFamily="34" charset="0"/>
                <a:hlinkClick r:id="rId3"/>
              </a:rPr>
              <a:t>Migrate</a:t>
            </a:r>
            <a:r>
              <a:rPr lang="de-DE" sz="1200" dirty="0">
                <a:effectLst/>
                <a:latin typeface="Calibri" panose="020F0502020204030204" pitchFamily="34" charset="0"/>
              </a:rPr>
              <a:t> </a:t>
            </a:r>
            <a:r>
              <a:rPr lang="de-DE" sz="1200" dirty="0" err="1">
                <a:effectLst/>
                <a:latin typeface="Calibri" panose="020F0502020204030204" pitchFamily="34" charset="0"/>
              </a:rPr>
              <a:t>to</a:t>
            </a:r>
            <a:r>
              <a:rPr lang="de-DE" sz="1200" dirty="0">
                <a:effectLst/>
                <a:latin typeface="Calibri" panose="020F0502020204030204" pitchFamily="34" charset="0"/>
              </a:rPr>
              <a:t> </a:t>
            </a:r>
            <a:r>
              <a:rPr lang="de-DE" sz="1200" dirty="0" err="1">
                <a:effectLst/>
                <a:latin typeface="Calibri" panose="020F0502020204030204" pitchFamily="34" charset="0"/>
              </a:rPr>
              <a:t>get</a:t>
            </a:r>
            <a:r>
              <a:rPr lang="de-DE" sz="1200" dirty="0">
                <a:effectLst/>
                <a:latin typeface="Calibri" panose="020F0502020204030204" pitchFamily="34" charset="0"/>
              </a:rPr>
              <a:t> Azure SQL </a:t>
            </a:r>
            <a:r>
              <a:rPr lang="de-DE" sz="1200" dirty="0" err="1">
                <a:effectLst/>
                <a:latin typeface="Calibri" panose="020F0502020204030204" pitchFamily="34" charset="0"/>
              </a:rPr>
              <a:t>deployment</a:t>
            </a:r>
            <a:r>
              <a:rPr lang="de-DE" sz="1200" dirty="0">
                <a:effectLst/>
                <a:latin typeface="Calibri" panose="020F0502020204030204" pitchFamily="34" charset="0"/>
              </a:rPr>
              <a:t> </a:t>
            </a:r>
            <a:r>
              <a:rPr lang="de-DE" sz="1200" dirty="0" err="1">
                <a:effectLst/>
                <a:latin typeface="Calibri" panose="020F0502020204030204" pitchFamily="34" charset="0"/>
              </a:rPr>
              <a:t>recommendations</a:t>
            </a:r>
            <a:r>
              <a:rPr lang="de-DE" sz="1200" dirty="0">
                <a:effectLst/>
                <a:latin typeface="Calibri" panose="020F0502020204030204" pitchFamily="34" charset="0"/>
              </a:rPr>
              <a:t> on </a:t>
            </a:r>
            <a:r>
              <a:rPr lang="de-DE" sz="1200" dirty="0" err="1">
                <a:effectLst/>
                <a:latin typeface="Calibri" panose="020F0502020204030204" pitchFamily="34" charset="0"/>
              </a:rPr>
              <a:t>portal</a:t>
            </a:r>
            <a:r>
              <a:rPr lang="de-DE" sz="1200" dirty="0">
                <a:effectLst/>
                <a:latin typeface="Calibri" panose="020F0502020204030204" pitchFamily="34" charset="0"/>
              </a:rPr>
              <a:t>.</a:t>
            </a:r>
            <a:endParaRPr lang="en-GB"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Needs an appliance to collect data (Azure Migrate Appliance)-&gt; for lot of SQL servers, lots of instances</a:t>
            </a:r>
          </a:p>
          <a:p>
            <a:pPr marL="0" marR="0">
              <a:spcBef>
                <a:spcPts val="0"/>
              </a:spcBef>
              <a:spcAft>
                <a:spcPts val="0"/>
              </a:spcAft>
            </a:pPr>
            <a:r>
              <a:rPr lang="de-DE" sz="1200" dirty="0" err="1">
                <a:effectLst/>
                <a:latin typeface="Calibri" panose="020F0502020204030204" pitchFamily="34" charset="0"/>
              </a:rPr>
              <a:t>You</a:t>
            </a:r>
            <a:r>
              <a:rPr lang="de-DE" sz="1200" dirty="0">
                <a:effectLst/>
                <a:latin typeface="Calibri" panose="020F0502020204030204" pitchFamily="34" charset="0"/>
              </a:rPr>
              <a:t> </a:t>
            </a:r>
            <a:r>
              <a:rPr lang="de-DE" sz="1200" dirty="0" err="1">
                <a:effectLst/>
                <a:latin typeface="Calibri" panose="020F0502020204030204" pitchFamily="34" charset="0"/>
              </a:rPr>
              <a:t>run</a:t>
            </a:r>
            <a:r>
              <a:rPr lang="de-DE" sz="1200" dirty="0">
                <a:effectLst/>
                <a:latin typeface="Calibri" panose="020F0502020204030204" pitchFamily="34" charset="0"/>
              </a:rPr>
              <a:t> </a:t>
            </a:r>
            <a:r>
              <a:rPr lang="de-DE" sz="1200" dirty="0" err="1">
                <a:effectLst/>
                <a:latin typeface="Calibri" panose="020F0502020204030204" pitchFamily="34" charset="0"/>
              </a:rPr>
              <a:t>this</a:t>
            </a:r>
            <a:r>
              <a:rPr lang="de-DE" sz="1200" dirty="0">
                <a:effectLst/>
                <a:latin typeface="Calibri" panose="020F0502020204030204" pitchFamily="34" charset="0"/>
              </a:rPr>
              <a:t> on a light-</a:t>
            </a:r>
            <a:r>
              <a:rPr lang="de-DE" sz="1200" dirty="0" err="1">
                <a:effectLst/>
                <a:latin typeface="Calibri" panose="020F0502020204030204" pitchFamily="34" charset="0"/>
              </a:rPr>
              <a:t>weight</a:t>
            </a:r>
            <a:r>
              <a:rPr lang="de-DE" sz="1200" dirty="0">
                <a:effectLst/>
                <a:latin typeface="Calibri" panose="020F0502020204030204" pitchFamily="34" charset="0"/>
              </a:rPr>
              <a:t> </a:t>
            </a:r>
            <a:r>
              <a:rPr lang="de-DE" sz="1200" dirty="0" err="1">
                <a:effectLst/>
                <a:latin typeface="Calibri" panose="020F0502020204030204" pitchFamily="34" charset="0"/>
              </a:rPr>
              <a:t>secure</a:t>
            </a:r>
            <a:r>
              <a:rPr lang="de-DE" sz="1200" dirty="0">
                <a:effectLst/>
                <a:latin typeface="Calibri" panose="020F0502020204030204" pitchFamily="34" charset="0"/>
              </a:rPr>
              <a:t> </a:t>
            </a:r>
            <a:r>
              <a:rPr lang="de-DE" sz="1200" dirty="0" err="1">
                <a:effectLst/>
                <a:latin typeface="Calibri" panose="020F0502020204030204" pitchFamily="34" charset="0"/>
              </a:rPr>
              <a:t>agent</a:t>
            </a:r>
            <a:r>
              <a:rPr lang="de-DE" sz="1200" dirty="0">
                <a:effectLst/>
                <a:latin typeface="Calibri" panose="020F0502020204030204" pitchFamily="34" charset="0"/>
              </a:rPr>
              <a:t>. This </a:t>
            </a:r>
            <a:r>
              <a:rPr lang="de-DE" sz="1200" dirty="0" err="1">
                <a:effectLst/>
                <a:latin typeface="Calibri" panose="020F0502020204030204" pitchFamily="34" charset="0"/>
              </a:rPr>
              <a:t>discoveras</a:t>
            </a:r>
            <a:r>
              <a:rPr lang="de-DE" sz="1200" dirty="0">
                <a:effectLst/>
                <a:latin typeface="Calibri" panose="020F0502020204030204" pitchFamily="34" charset="0"/>
              </a:rPr>
              <a:t> all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your</a:t>
            </a:r>
            <a:r>
              <a:rPr lang="de-DE" sz="1200" dirty="0">
                <a:effectLst/>
                <a:latin typeface="Calibri" panose="020F0502020204030204" pitchFamily="34" charset="0"/>
              </a:rPr>
              <a:t> </a:t>
            </a:r>
            <a:r>
              <a:rPr lang="de-DE" sz="1200" dirty="0" err="1">
                <a:effectLst/>
                <a:latin typeface="Calibri" panose="020F0502020204030204" pitchFamily="34" charset="0"/>
              </a:rPr>
              <a:t>assets</a:t>
            </a:r>
            <a:r>
              <a:rPr lang="de-DE" sz="1200" dirty="0">
                <a:effectLst/>
                <a:latin typeface="Calibri" panose="020F0502020204030204" pitchFamily="34" charset="0"/>
              </a:rPr>
              <a:t>, </a:t>
            </a:r>
          </a:p>
          <a:p>
            <a:pPr marL="0" marR="0">
              <a:spcBef>
                <a:spcPts val="0"/>
              </a:spcBef>
              <a:spcAft>
                <a:spcPts val="0"/>
              </a:spcAft>
            </a:pPr>
            <a:r>
              <a:rPr lang="de-DE" sz="1200" dirty="0">
                <a:effectLst/>
                <a:latin typeface="Calibri" panose="020F0502020204030204" pitchFamily="34" charset="0"/>
              </a:rPr>
              <a:t>Not </a:t>
            </a:r>
            <a:r>
              <a:rPr lang="de-DE" sz="1200" dirty="0" err="1">
                <a:effectLst/>
                <a:latin typeface="Calibri" panose="020F0502020204030204" pitchFamily="34" charset="0"/>
              </a:rPr>
              <a:t>only</a:t>
            </a:r>
            <a:r>
              <a:rPr lang="de-DE" sz="1200" dirty="0">
                <a:effectLst/>
                <a:latin typeface="Calibri" panose="020F0502020204030204" pitchFamily="34" charset="0"/>
              </a:rPr>
              <a:t> </a:t>
            </a:r>
            <a:r>
              <a:rPr lang="de-DE" sz="1200" dirty="0" err="1">
                <a:effectLst/>
                <a:latin typeface="Calibri" panose="020F0502020204030204" pitchFamily="34" charset="0"/>
              </a:rPr>
              <a:t>tell</a:t>
            </a:r>
            <a:r>
              <a:rPr lang="de-DE" sz="1200" dirty="0">
                <a:effectLst/>
                <a:latin typeface="Calibri" panose="020F0502020204030204" pitchFamily="34" charset="0"/>
              </a:rPr>
              <a:t> </a:t>
            </a:r>
            <a:r>
              <a:rPr lang="de-DE" sz="1200" dirty="0" err="1">
                <a:effectLst/>
                <a:latin typeface="Calibri" panose="020F0502020204030204" pitchFamily="34" charset="0"/>
              </a:rPr>
              <a:t>what</a:t>
            </a:r>
            <a:r>
              <a:rPr lang="de-DE" sz="1200" dirty="0">
                <a:effectLst/>
                <a:latin typeface="Calibri" panose="020F0502020204030204" pitchFamily="34" charset="0"/>
              </a:rPr>
              <a:t> </a:t>
            </a:r>
            <a:r>
              <a:rPr lang="de-DE" sz="1200" dirty="0" err="1">
                <a:effectLst/>
                <a:latin typeface="Calibri" panose="020F0502020204030204" pitchFamily="34" charset="0"/>
              </a:rPr>
              <a:t>you</a:t>
            </a:r>
            <a:r>
              <a:rPr lang="de-DE" sz="1200" dirty="0">
                <a:effectLst/>
                <a:latin typeface="Calibri" panose="020F0502020204030204" pitchFamily="34" charset="0"/>
              </a:rPr>
              <a:t> </a:t>
            </a:r>
            <a:r>
              <a:rPr lang="de-DE" sz="1200" dirty="0" err="1">
                <a:effectLst/>
                <a:latin typeface="Calibri" panose="020F0502020204030204" pitchFamily="34" charset="0"/>
              </a:rPr>
              <a:t>have</a:t>
            </a:r>
            <a:r>
              <a:rPr lang="de-DE" sz="1200" dirty="0">
                <a:effectLst/>
                <a:latin typeface="Calibri" panose="020F0502020204030204" pitchFamily="34" charset="0"/>
              </a:rPr>
              <a:t> </a:t>
            </a:r>
            <a:r>
              <a:rPr lang="de-DE" sz="1200" dirty="0" err="1">
                <a:effectLst/>
                <a:latin typeface="Calibri" panose="020F0502020204030204" pitchFamily="34" charset="0"/>
              </a:rPr>
              <a:t>oin</a:t>
            </a:r>
            <a:r>
              <a:rPr lang="de-DE" sz="1200" dirty="0">
                <a:effectLst/>
                <a:latin typeface="Calibri" panose="020F0502020204030204" pitchFamily="34" charset="0"/>
              </a:rPr>
              <a:t> </a:t>
            </a:r>
            <a:r>
              <a:rPr lang="de-DE" sz="1200" dirty="0" err="1">
                <a:effectLst/>
                <a:latin typeface="Calibri" panose="020F0502020204030204" pitchFamily="34" charset="0"/>
              </a:rPr>
              <a:t>your</a:t>
            </a:r>
            <a:r>
              <a:rPr lang="de-DE" sz="1200" dirty="0">
                <a:effectLst/>
                <a:latin typeface="Calibri" panose="020F0502020204030204" pitchFamily="34" charset="0"/>
              </a:rPr>
              <a:t> </a:t>
            </a:r>
            <a:r>
              <a:rPr lang="de-DE" sz="1200" dirty="0" err="1">
                <a:effectLst/>
                <a:latin typeface="Calibri" panose="020F0502020204030204" pitchFamily="34" charset="0"/>
              </a:rPr>
              <a:t>environment</a:t>
            </a:r>
            <a:r>
              <a:rPr lang="de-DE" sz="1200" dirty="0">
                <a:effectLst/>
                <a:latin typeface="Calibri" panose="020F0502020204030204" pitchFamily="34" charset="0"/>
              </a:rPr>
              <a:t>  - but </a:t>
            </a:r>
            <a:r>
              <a:rPr lang="de-DE" sz="1200" dirty="0" err="1">
                <a:effectLst/>
                <a:latin typeface="Calibri" panose="020F0502020204030204" pitchFamily="34" charset="0"/>
              </a:rPr>
              <a:t>it</a:t>
            </a:r>
            <a:r>
              <a:rPr lang="de-DE" sz="1200" dirty="0">
                <a:effectLst/>
                <a:latin typeface="Calibri" panose="020F0502020204030204" pitchFamily="34" charset="0"/>
              </a:rPr>
              <a:t> </a:t>
            </a:r>
            <a:r>
              <a:rPr lang="de-DE" sz="1200" dirty="0" err="1">
                <a:effectLst/>
                <a:latin typeface="Calibri" panose="020F0502020204030204" pitchFamily="34" charset="0"/>
              </a:rPr>
              <a:t>gives</a:t>
            </a:r>
            <a:r>
              <a:rPr lang="de-DE" sz="1200" dirty="0">
                <a:effectLst/>
                <a:latin typeface="Calibri" panose="020F0502020204030204" pitchFamily="34" charset="0"/>
              </a:rPr>
              <a:t> </a:t>
            </a:r>
            <a:r>
              <a:rPr lang="de-DE" sz="1200" dirty="0" err="1">
                <a:effectLst/>
                <a:latin typeface="Calibri" panose="020F0502020204030204" pitchFamily="34" charset="0"/>
              </a:rPr>
              <a:t>you</a:t>
            </a:r>
            <a:r>
              <a:rPr lang="de-DE" sz="1200" dirty="0">
                <a:effectLst/>
                <a:latin typeface="Calibri" panose="020F0502020204030204" pitchFamily="34" charset="0"/>
              </a:rPr>
              <a:t> </a:t>
            </a:r>
            <a:r>
              <a:rPr lang="de-DE" sz="1200" dirty="0" err="1">
                <a:effectLst/>
                <a:latin typeface="Calibri" panose="020F0502020204030204" pitchFamily="34" charset="0"/>
              </a:rPr>
              <a:t>recommendations</a:t>
            </a:r>
            <a:r>
              <a:rPr lang="de-DE" sz="1200" dirty="0">
                <a:effectLst/>
                <a:latin typeface="Calibri" panose="020F0502020204030204" pitchFamily="34" charset="0"/>
              </a:rPr>
              <a:t> &gt; Service </a:t>
            </a:r>
            <a:r>
              <a:rPr lang="de-DE" sz="1200" dirty="0" err="1">
                <a:effectLst/>
                <a:latin typeface="Calibri" panose="020F0502020204030204" pitchFamily="34" charset="0"/>
              </a:rPr>
              <a:t>tier</a:t>
            </a:r>
            <a:r>
              <a:rPr lang="de-DE" sz="1200" dirty="0">
                <a:effectLst/>
                <a:latin typeface="Calibri" panose="020F0502020204030204" pitchFamily="34" charset="0"/>
              </a:rPr>
              <a:t> </a:t>
            </a:r>
            <a:r>
              <a:rPr lang="de-DE" sz="1200" dirty="0" err="1">
                <a:effectLst/>
                <a:latin typeface="Calibri" panose="020F0502020204030204" pitchFamily="34" charset="0"/>
              </a:rPr>
              <a:t>to</a:t>
            </a:r>
            <a:r>
              <a:rPr lang="de-DE" sz="1200" dirty="0">
                <a:effectLst/>
                <a:latin typeface="Calibri" panose="020F0502020204030204" pitchFamily="34" charset="0"/>
              </a:rPr>
              <a:t> pick, </a:t>
            </a:r>
            <a:r>
              <a:rPr lang="de-DE" sz="1200" dirty="0" err="1">
                <a:effectLst/>
                <a:latin typeface="Calibri" panose="020F0502020204030204" pitchFamily="34" charset="0"/>
              </a:rPr>
              <a:t>target</a:t>
            </a:r>
            <a:r>
              <a:rPr lang="de-DE" sz="1200" dirty="0">
                <a:effectLst/>
                <a:latin typeface="Calibri" panose="020F0502020204030204" pitchFamily="34" charset="0"/>
              </a:rPr>
              <a:t> </a:t>
            </a:r>
            <a:r>
              <a:rPr lang="de-DE" sz="1200" dirty="0" err="1">
                <a:effectLst/>
                <a:latin typeface="Calibri" panose="020F0502020204030204" pitchFamily="34" charset="0"/>
              </a:rPr>
              <a:t>size</a:t>
            </a:r>
            <a:r>
              <a:rPr lang="de-DE" sz="1200" dirty="0">
                <a:effectLst/>
                <a:latin typeface="Calibri" panose="020F0502020204030204" pitchFamily="34" charset="0"/>
              </a:rPr>
              <a:t>, </a:t>
            </a:r>
            <a:r>
              <a:rPr lang="de-DE" sz="1200" dirty="0" err="1">
                <a:effectLst/>
                <a:latin typeface="Calibri" panose="020F0502020204030204" pitchFamily="34" charset="0"/>
              </a:rPr>
              <a:t>what</a:t>
            </a:r>
            <a:r>
              <a:rPr lang="de-DE" sz="1200" dirty="0">
                <a:effectLst/>
                <a:latin typeface="Calibri" panose="020F0502020204030204" pitchFamily="34" charset="0"/>
              </a:rPr>
              <a:t> </a:t>
            </a:r>
            <a:r>
              <a:rPr lang="de-DE" sz="1200" dirty="0" err="1">
                <a:effectLst/>
                <a:latin typeface="Calibri" panose="020F0502020204030204" pitchFamily="34" charset="0"/>
              </a:rPr>
              <a:t>is</a:t>
            </a:r>
            <a:r>
              <a:rPr lang="de-DE" sz="1200" dirty="0">
                <a:effectLst/>
                <a:latin typeface="Calibri" panose="020F0502020204030204" pitchFamily="34" charset="0"/>
              </a:rPr>
              <a:t> </a:t>
            </a:r>
            <a:r>
              <a:rPr lang="de-DE" sz="1200" dirty="0" err="1">
                <a:effectLst/>
                <a:latin typeface="Calibri" panose="020F0502020204030204" pitchFamily="34" charset="0"/>
              </a:rPr>
              <a:t>the</a:t>
            </a:r>
            <a:r>
              <a:rPr lang="de-DE" sz="1200" dirty="0">
                <a:effectLst/>
                <a:latin typeface="Calibri" panose="020F0502020204030204" pitchFamily="34" charset="0"/>
              </a:rPr>
              <a:t> </a:t>
            </a:r>
            <a:r>
              <a:rPr lang="de-DE" sz="1200" dirty="0" err="1">
                <a:effectLst/>
                <a:latin typeface="Calibri" panose="020F0502020204030204" pitchFamily="34" charset="0"/>
              </a:rPr>
              <a:t>best</a:t>
            </a:r>
            <a:r>
              <a:rPr lang="de-DE" sz="1200" dirty="0">
                <a:effectLst/>
                <a:latin typeface="Calibri" panose="020F0502020204030204" pitchFamily="34" charset="0"/>
              </a:rPr>
              <a:t> </a:t>
            </a:r>
            <a:r>
              <a:rPr lang="de-DE" sz="1200" dirty="0" err="1">
                <a:effectLst/>
                <a:latin typeface="Calibri" panose="020F0502020204030204" pitchFamily="34" charset="0"/>
              </a:rPr>
              <a:t>option</a:t>
            </a:r>
            <a:r>
              <a:rPr lang="de-DE" sz="1200" dirty="0">
                <a:effectLst/>
                <a:latin typeface="Calibri" panose="020F0502020204030204" pitchFamily="34" charset="0"/>
              </a:rPr>
              <a:t> ? </a:t>
            </a:r>
            <a:r>
              <a:rPr lang="de-DE" sz="1200" dirty="0" err="1">
                <a:effectLst/>
                <a:latin typeface="Calibri" panose="020F0502020204030204" pitchFamily="34" charset="0"/>
              </a:rPr>
              <a:t>Cost</a:t>
            </a:r>
            <a:r>
              <a:rPr lang="de-DE" sz="1200" dirty="0">
                <a:effectLst/>
                <a:latin typeface="Calibri" panose="020F0502020204030204" pitchFamily="34" charset="0"/>
              </a:rPr>
              <a:t> </a:t>
            </a:r>
            <a:r>
              <a:rPr lang="de-DE" sz="1200" dirty="0" err="1">
                <a:effectLst/>
                <a:latin typeface="Calibri" panose="020F0502020204030204" pitchFamily="34" charset="0"/>
              </a:rPr>
              <a:t>estimate</a:t>
            </a:r>
            <a:r>
              <a:rPr lang="de-DE" sz="1200" dirty="0">
                <a:effectLst/>
                <a:latin typeface="Calibri" panose="020F0502020204030204" pitchFamily="34" charset="0"/>
              </a:rPr>
              <a:t> ? </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Site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Disaster recovery solution, which can also be used large scale migrations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(Site Recovery scripts are available for your download at </a:t>
            </a:r>
            <a:r>
              <a:rPr lang="en-GB" b="0" i="0" u="sng" dirty="0">
                <a:effectLst/>
                <a:latin typeface="Segoe UI" panose="020B0502040204020203" pitchFamily="34" charset="0"/>
                <a:hlinkClick r:id="rId4"/>
              </a:rPr>
              <a:t>Azure PowerShell Samples</a:t>
            </a:r>
            <a:r>
              <a:rPr lang="en-GB" b="0" i="0" u="sng" dirty="0">
                <a:effectLst/>
                <a:latin typeface="Segoe UI" panose="020B0502040204020203" pitchFamily="34" charset="0"/>
              </a:rPr>
              <a:t>)</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Database Migration Assistant (target agnostic)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Assess </a:t>
            </a:r>
            <a:r>
              <a:rPr lang="en-US" sz="1200" b="1" dirty="0"/>
              <a:t>database compatibility (</a:t>
            </a:r>
            <a:r>
              <a:rPr lang="en-US" sz="1200" b="0" dirty="0"/>
              <a:t>blocking issues</a:t>
            </a:r>
            <a:r>
              <a:rPr lang="en-US" sz="1200" b="1" dirty="0"/>
              <a:t>) </a:t>
            </a:r>
            <a:r>
              <a:rPr lang="en-US" sz="1200" dirty="0"/>
              <a:t>and </a:t>
            </a:r>
            <a:r>
              <a:rPr lang="en-US" sz="1200" b="1" dirty="0"/>
              <a:t>feature parity (unsupported functions or behavior Changes) </a:t>
            </a:r>
            <a:r>
              <a:rPr lang="en-US" sz="1200" dirty="0"/>
              <a:t>(between source and target)</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Also, So that you can decide </a:t>
            </a:r>
            <a:r>
              <a:rPr lang="en-US" sz="1200" b="1" dirty="0"/>
              <a:t>which deployment option </a:t>
            </a:r>
            <a:r>
              <a:rPr lang="en-US" sz="1200" b="0" dirty="0"/>
              <a:t>to take and what SKU.</a:t>
            </a:r>
            <a:endParaRPr lang="en-GB" sz="1800" b="0" i="0" u="none" strike="noStrike" baseline="0" dirty="0">
              <a:solidFill>
                <a:srgbClr val="000000"/>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sng" strike="noStrike" baseline="0" dirty="0">
                <a:solidFill>
                  <a:srgbClr val="000000"/>
                </a:solidFill>
                <a:latin typeface="Segoe UI" panose="020B0502040204020203" pitchFamily="34" charset="0"/>
              </a:rPr>
              <a:t>Example behaviour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baseline="0" dirty="0">
                <a:solidFill>
                  <a:srgbClr val="000000"/>
                </a:solidFill>
                <a:latin typeface="Segoe UI" panose="020B0502040204020203" pitchFamily="34" charset="0"/>
              </a:rPr>
              <a:t>Starting with database compatibility level 90 and higher, in rare occasions, the 'unqualified join' syntax can cause 'missing join predicate' warnings, leading to long running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 Access Migration Toolkit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 UI" panose="020B0502040204020203" pitchFamily="34" charset="0"/>
              </a:rPr>
              <a:t>very useful tool </a:t>
            </a:r>
            <a:r>
              <a:rPr lang="en-GB" b="1" i="0" dirty="0">
                <a:solidFill>
                  <a:srgbClr val="333333"/>
                </a:solidFill>
                <a:effectLst/>
                <a:latin typeface="Segoe UI" panose="020B0502040204020203" pitchFamily="34" charset="0"/>
              </a:rPr>
              <a:t>to understand migration comparability issues or blockers from the application point of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 UI" panose="020B0502040204020203" pitchFamily="34" charset="0"/>
              </a:rPr>
              <a:t>provides tools to help migrate application source code from one database platform to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333333"/>
                </a:solidFill>
                <a:effectLst/>
                <a:latin typeface="Segoe UI" panose="020B0502040204020203" pitchFamily="34" charset="0"/>
              </a:rPr>
              <a:t>Discover and extract SQL queries from files </a:t>
            </a:r>
            <a:r>
              <a:rPr lang="en-GB" b="0" i="0" dirty="0">
                <a:solidFill>
                  <a:srgbClr val="333333"/>
                </a:solidFill>
                <a:effectLst/>
                <a:latin typeface="Segoe UI" panose="020B0502040204020203" pitchFamily="34" charset="0"/>
              </a:rPr>
              <a:t>(supported file types)</a:t>
            </a:r>
          </a:p>
          <a:p>
            <a:pPr algn="l">
              <a:buFont typeface="Arial" panose="020B0604020202020204" pitchFamily="34" charset="0"/>
              <a:buChar char="•"/>
            </a:pPr>
            <a:r>
              <a:rPr lang="en-GB" b="0" i="0" dirty="0">
                <a:solidFill>
                  <a:srgbClr val="333333"/>
                </a:solidFill>
                <a:effectLst/>
                <a:latin typeface="Segoe UI" panose="020B0502040204020203" pitchFamily="34" charset="0"/>
              </a:rPr>
              <a:t>Java</a:t>
            </a:r>
          </a:p>
          <a:p>
            <a:pPr algn="l">
              <a:buFont typeface="Arial" panose="020B0604020202020204" pitchFamily="34" charset="0"/>
              <a:buChar char="•"/>
            </a:pPr>
            <a:r>
              <a:rPr lang="en-GB" b="0" i="0" dirty="0">
                <a:solidFill>
                  <a:srgbClr val="333333"/>
                </a:solidFill>
                <a:effectLst/>
                <a:latin typeface="Segoe UI" panose="020B0502040204020203" pitchFamily="34" charset="0"/>
              </a:rPr>
              <a:t>C#</a:t>
            </a:r>
          </a:p>
          <a:p>
            <a:pPr algn="l">
              <a:buFont typeface="Arial" panose="020B0604020202020204" pitchFamily="34" charset="0"/>
              <a:buChar char="•"/>
            </a:pPr>
            <a:r>
              <a:rPr lang="en-GB" b="0" i="0" dirty="0">
                <a:solidFill>
                  <a:srgbClr val="333333"/>
                </a:solidFill>
                <a:effectLst/>
                <a:latin typeface="Segoe UI" panose="020B0502040204020203" pitchFamily="34" charset="0"/>
              </a:rPr>
              <a:t>XML</a:t>
            </a:r>
          </a:p>
          <a:p>
            <a:pPr algn="l">
              <a:buFont typeface="Arial" panose="020B0604020202020204" pitchFamily="34" charset="0"/>
              <a:buChar char="•"/>
            </a:pPr>
            <a:r>
              <a:rPr lang="en-GB" b="0" i="0" dirty="0">
                <a:solidFill>
                  <a:srgbClr val="333333"/>
                </a:solidFill>
                <a:effectLst/>
                <a:latin typeface="Segoe UI" panose="020B0502040204020203" pitchFamily="34" charset="0"/>
              </a:rPr>
              <a:t>JSON</a:t>
            </a:r>
          </a:p>
          <a:p>
            <a:pPr algn="l">
              <a:buFont typeface="Arial" panose="020B0604020202020204" pitchFamily="34" charset="0"/>
              <a:buChar char="•"/>
            </a:pPr>
            <a:r>
              <a:rPr lang="en-GB" b="0" i="0" dirty="0">
                <a:solidFill>
                  <a:srgbClr val="333333"/>
                </a:solidFill>
                <a:effectLst/>
                <a:latin typeface="Segoe UI" panose="020B0502040204020203" pitchFamily="34" charset="0"/>
              </a:rPr>
              <a:t>Properties</a:t>
            </a:r>
          </a:p>
          <a:p>
            <a:pPr algn="l">
              <a:buFont typeface="Arial" panose="020B0604020202020204" pitchFamily="34" charset="0"/>
              <a:buChar char="•"/>
            </a:pPr>
            <a:r>
              <a:rPr lang="en-GB" b="0" i="0" dirty="0">
                <a:solidFill>
                  <a:srgbClr val="333333"/>
                </a:solidFill>
                <a:effectLst/>
                <a:latin typeface="Segoe UI" panose="020B0502040204020203" pitchFamily="34" charset="0"/>
              </a:rPr>
              <a:t>SQL files</a:t>
            </a:r>
          </a:p>
          <a:p>
            <a:pPr algn="l">
              <a:buFont typeface="Arial" panose="020B0604020202020204" pitchFamily="34" charset="0"/>
              <a:buChar char="•"/>
            </a:pPr>
            <a:r>
              <a:rPr lang="en-GB" b="0" i="0" dirty="0">
                <a:solidFill>
                  <a:srgbClr val="333333"/>
                </a:solidFill>
                <a:effectLst/>
                <a:latin typeface="Segoe UI" panose="020B0502040204020203" pitchFamily="34" charset="0"/>
              </a:rPr>
              <a:t>Plain text / Unstructured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Enables offline &amp; online migrations to Azure SQL PaaS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Sql</a:t>
            </a:r>
            <a:r>
              <a:rPr lang="en-US" sz="1200" b="1" dirty="0"/>
              <a:t> Server to all deployment options (</a:t>
            </a:r>
            <a:r>
              <a:rPr lang="en-US" sz="1200" b="0" dirty="0"/>
              <a:t>Exception.: Online Migration to SQL VM</a:t>
            </a:r>
            <a:r>
              <a:rPr lang="en-US" sz="1200"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Data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C4C51"/>
                </a:solidFill>
                <a:effectLst/>
                <a:latin typeface="Segoe UI" panose="020B0502040204020203" pitchFamily="34" charset="0"/>
              </a:rPr>
              <a:t>When you need to easily move data to Azure and when busy networks aren’t an option.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C4C51"/>
                </a:solidFill>
                <a:effectLst/>
                <a:latin typeface="Segoe UI" panose="020B0502040204020203" pitchFamily="34" charset="0"/>
              </a:rPr>
              <a:t>Move large amounts of data to Azure when you're limited by time, network availability, or costs, </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DEA </a:t>
            </a:r>
            <a:r>
              <a:rPr lang="en-US" sz="1200"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Evaluate </a:t>
            </a:r>
            <a:r>
              <a:rPr lang="en-US" sz="1200" b="0" dirty="0"/>
              <a:t>target version of SQL Server </a:t>
            </a:r>
            <a:r>
              <a:rPr lang="en-US" sz="1200" b="1" dirty="0"/>
              <a:t>for a given workload</a:t>
            </a:r>
          </a:p>
          <a:p>
            <a:endParaRPr lang="en-US" sz="1200" b="1" dirty="0"/>
          </a:p>
          <a:p>
            <a:endParaRPr lang="en-US" dirty="0"/>
          </a:p>
          <a:p>
            <a:endParaRPr lang="en-US" dirty="0"/>
          </a:p>
          <a:p>
            <a:r>
              <a:rPr lang="en-US" dirty="0"/>
              <a:t>Microsoft and third parties have developed a set of tools to assist with each phase of the migration process, from discovery to migration to optimization. In many cases, the third-party tools complement those built by Microsoft. For example, in the migrate stage, </a:t>
            </a:r>
            <a:r>
              <a:rPr lang="en-US" dirty="0" err="1"/>
              <a:t>CloudEndure</a:t>
            </a:r>
            <a:r>
              <a:rPr lang="en-US" dirty="0"/>
              <a:t> provides support for a wider range of virtual machines and uses a slightly different replication technique that might be appropriate for some organizations. </a:t>
            </a:r>
            <a:r>
              <a:rPr lang="en-US" dirty="0" err="1"/>
              <a:t>Velostrata</a:t>
            </a:r>
            <a:r>
              <a:rPr lang="en-US" dirty="0"/>
              <a:t> is often used when a fast-paced migration of virtual machines is required. </a:t>
            </a:r>
          </a:p>
          <a:p>
            <a:endParaRPr lang="en-US" dirty="0"/>
          </a:p>
          <a:p>
            <a:r>
              <a:rPr lang="en-US" dirty="0"/>
              <a:t>In addition, many other Microsoft services offer consulting services that can provide migration expertise to companies that are new to migration.</a:t>
            </a:r>
          </a:p>
          <a:p>
            <a:pPr defTabSz="960158">
              <a:spcBef>
                <a:spcPts val="630"/>
              </a:spcBef>
              <a:spcAft>
                <a:spcPts val="630"/>
              </a:spcAft>
              <a:defRPr/>
            </a:pPr>
            <a:r>
              <a:rPr lang="en-GB" b="0" i="0" dirty="0">
                <a:solidFill>
                  <a:srgbClr val="333333"/>
                </a:solidFill>
                <a:effectLst/>
                <a:latin typeface="SegoeUI"/>
              </a:rPr>
              <a:t>or migration. To install DEA, </a:t>
            </a:r>
            <a:r>
              <a:rPr lang="en-GB" b="0" i="0" u="sng" dirty="0">
                <a:solidFill>
                  <a:srgbClr val="146CAC"/>
                </a:solidFill>
                <a:effectLst/>
                <a:latin typeface="SegoeUI"/>
                <a:hlinkClick r:id="rId5"/>
              </a:rPr>
              <a:t>download</a:t>
            </a:r>
            <a:r>
              <a:rPr lang="en-GB" b="0" i="0" dirty="0">
                <a:solidFill>
                  <a:srgbClr val="333333"/>
                </a:solidFill>
                <a:effectLst/>
                <a:latin typeface="SegoeUI"/>
              </a:rPr>
              <a:t> the latest version of the tool.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60193"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019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91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Migrate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Primary Azure service for orchestrating migration from on-premises to Azure. </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It Discovers and create an Inventory of all applications, databases, and VMs.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Assess dependencies between machines.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Suitable for large scale migrations to Azure if SQL Server VM (IaaS)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Can scale migration workloads of up to 35000 VMs.</a:t>
            </a:r>
            <a:r>
              <a:rPr lang="en-US" sz="12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Database Migration Assistant (target agnostic)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Assess </a:t>
            </a:r>
            <a:r>
              <a:rPr lang="en-US" sz="1200" b="1" dirty="0"/>
              <a:t>database compatibility (</a:t>
            </a:r>
            <a:r>
              <a:rPr lang="en-US" sz="1200" b="0" dirty="0"/>
              <a:t>blocking issues</a:t>
            </a:r>
            <a:r>
              <a:rPr lang="en-US" sz="1200" b="1" dirty="0"/>
              <a:t>) </a:t>
            </a:r>
            <a:r>
              <a:rPr lang="en-US" sz="1200" dirty="0"/>
              <a:t>and </a:t>
            </a:r>
            <a:r>
              <a:rPr lang="en-US" sz="1200" b="1" dirty="0"/>
              <a:t>feature parity (unsupported functions or behavior Changes) </a:t>
            </a:r>
            <a:r>
              <a:rPr lang="en-US" sz="1200" dirty="0"/>
              <a:t>(between source and target)</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Also, So that you can decide </a:t>
            </a:r>
            <a:r>
              <a:rPr lang="en-US" sz="1200" b="1" dirty="0"/>
              <a:t>which deployment option </a:t>
            </a:r>
            <a:r>
              <a:rPr lang="en-US" sz="1200" b="0" dirty="0"/>
              <a:t>to take and what SKU.</a:t>
            </a:r>
            <a:endParaRPr lang="en-GB" sz="1800" b="0" i="0" u="none" strike="noStrike" baseline="0" dirty="0">
              <a:solidFill>
                <a:srgbClr val="000000"/>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sng" strike="noStrike" baseline="0" dirty="0">
                <a:solidFill>
                  <a:srgbClr val="000000"/>
                </a:solidFill>
                <a:latin typeface="Segoe UI" panose="020B0502040204020203" pitchFamily="34" charset="0"/>
              </a:rPr>
              <a:t>Example behaviour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baseline="0" dirty="0">
                <a:solidFill>
                  <a:srgbClr val="000000"/>
                </a:solidFill>
                <a:latin typeface="Segoe UI" panose="020B0502040204020203" pitchFamily="34" charset="0"/>
              </a:rPr>
              <a:t>Starting with database compatibility level 90 and higher, in rare occasions, the 'unqualified join' syntax can cause 'missing join predicate' warnings, leading to long running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 Access Migration Toolkit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 UI" panose="020B0502040204020203" pitchFamily="34" charset="0"/>
              </a:rPr>
              <a:t>very useful tool </a:t>
            </a:r>
            <a:r>
              <a:rPr lang="en-GB" b="1" i="0" dirty="0">
                <a:solidFill>
                  <a:srgbClr val="333333"/>
                </a:solidFill>
                <a:effectLst/>
                <a:latin typeface="Segoe UI" panose="020B0502040204020203" pitchFamily="34" charset="0"/>
              </a:rPr>
              <a:t>to understand migration comparability issues or blockers from the application point of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 UI" panose="020B0502040204020203" pitchFamily="34" charset="0"/>
              </a:rPr>
              <a:t>provides tools to help migrate application source code from one database platform to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333333"/>
                </a:solidFill>
                <a:effectLst/>
                <a:latin typeface="Segoe UI" panose="020B0502040204020203" pitchFamily="34" charset="0"/>
              </a:rPr>
              <a:t>Discover and extract SQL queries from files </a:t>
            </a:r>
            <a:r>
              <a:rPr lang="en-GB" b="0" i="0" dirty="0">
                <a:solidFill>
                  <a:srgbClr val="333333"/>
                </a:solidFill>
                <a:effectLst/>
                <a:latin typeface="Segoe UI" panose="020B0502040204020203" pitchFamily="34" charset="0"/>
              </a:rPr>
              <a:t>(supported file types)</a:t>
            </a:r>
          </a:p>
          <a:p>
            <a:pPr algn="l">
              <a:buFont typeface="Arial" panose="020B0604020202020204" pitchFamily="34" charset="0"/>
              <a:buChar char="•"/>
            </a:pPr>
            <a:r>
              <a:rPr lang="en-GB" b="0" i="0" dirty="0">
                <a:solidFill>
                  <a:srgbClr val="333333"/>
                </a:solidFill>
                <a:effectLst/>
                <a:latin typeface="Segoe UI" panose="020B0502040204020203" pitchFamily="34" charset="0"/>
              </a:rPr>
              <a:t>Java</a:t>
            </a:r>
          </a:p>
          <a:p>
            <a:pPr algn="l">
              <a:buFont typeface="Arial" panose="020B0604020202020204" pitchFamily="34" charset="0"/>
              <a:buChar char="•"/>
            </a:pPr>
            <a:r>
              <a:rPr lang="en-GB" b="0" i="0" dirty="0">
                <a:solidFill>
                  <a:srgbClr val="333333"/>
                </a:solidFill>
                <a:effectLst/>
                <a:latin typeface="Segoe UI" panose="020B0502040204020203" pitchFamily="34" charset="0"/>
              </a:rPr>
              <a:t>C#</a:t>
            </a:r>
          </a:p>
          <a:p>
            <a:pPr algn="l">
              <a:buFont typeface="Arial" panose="020B0604020202020204" pitchFamily="34" charset="0"/>
              <a:buChar char="•"/>
            </a:pPr>
            <a:r>
              <a:rPr lang="en-GB" b="0" i="0" dirty="0">
                <a:solidFill>
                  <a:srgbClr val="333333"/>
                </a:solidFill>
                <a:effectLst/>
                <a:latin typeface="Segoe UI" panose="020B0502040204020203" pitchFamily="34" charset="0"/>
              </a:rPr>
              <a:t>XML</a:t>
            </a:r>
          </a:p>
          <a:p>
            <a:pPr algn="l">
              <a:buFont typeface="Arial" panose="020B0604020202020204" pitchFamily="34" charset="0"/>
              <a:buChar char="•"/>
            </a:pPr>
            <a:r>
              <a:rPr lang="en-GB" b="0" i="0" dirty="0">
                <a:solidFill>
                  <a:srgbClr val="333333"/>
                </a:solidFill>
                <a:effectLst/>
                <a:latin typeface="Segoe UI" panose="020B0502040204020203" pitchFamily="34" charset="0"/>
              </a:rPr>
              <a:t>JSON</a:t>
            </a:r>
          </a:p>
          <a:p>
            <a:pPr algn="l">
              <a:buFont typeface="Arial" panose="020B0604020202020204" pitchFamily="34" charset="0"/>
              <a:buChar char="•"/>
            </a:pPr>
            <a:r>
              <a:rPr lang="en-GB" b="0" i="0" dirty="0">
                <a:solidFill>
                  <a:srgbClr val="333333"/>
                </a:solidFill>
                <a:effectLst/>
                <a:latin typeface="Segoe UI" panose="020B0502040204020203" pitchFamily="34" charset="0"/>
              </a:rPr>
              <a:t>Properties</a:t>
            </a:r>
          </a:p>
          <a:p>
            <a:pPr algn="l">
              <a:buFont typeface="Arial" panose="020B0604020202020204" pitchFamily="34" charset="0"/>
              <a:buChar char="•"/>
            </a:pPr>
            <a:r>
              <a:rPr lang="en-GB" b="0" i="0" dirty="0">
                <a:solidFill>
                  <a:srgbClr val="333333"/>
                </a:solidFill>
                <a:effectLst/>
                <a:latin typeface="Segoe UI" panose="020B0502040204020203" pitchFamily="34" charset="0"/>
              </a:rPr>
              <a:t>SQL files</a:t>
            </a:r>
          </a:p>
          <a:p>
            <a:pPr algn="l">
              <a:buFont typeface="Arial" panose="020B0604020202020204" pitchFamily="34" charset="0"/>
              <a:buChar char="•"/>
            </a:pPr>
            <a:r>
              <a:rPr lang="en-GB" b="0" i="0" dirty="0">
                <a:solidFill>
                  <a:srgbClr val="333333"/>
                </a:solidFill>
                <a:effectLst/>
                <a:latin typeface="Segoe UI" panose="020B0502040204020203" pitchFamily="34" charset="0"/>
              </a:rPr>
              <a:t>Plain text / Unstructured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Enables offline &amp; online migrations to Azure SQL PaaS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Sql</a:t>
            </a:r>
            <a:r>
              <a:rPr lang="en-US" sz="1200" b="1" dirty="0"/>
              <a:t> Server to all deployment options (</a:t>
            </a:r>
            <a:r>
              <a:rPr lang="en-US" sz="1200" b="0" dirty="0"/>
              <a:t>Exception.: Online Migration to SQL VM</a:t>
            </a:r>
            <a:r>
              <a:rPr lang="en-US" sz="1200"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DEA </a:t>
            </a:r>
            <a:r>
              <a:rPr lang="en-US" sz="1200"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Evaluate </a:t>
            </a:r>
            <a:r>
              <a:rPr lang="en-US" sz="1200" b="0" dirty="0"/>
              <a:t>target version of SQL Server </a:t>
            </a:r>
            <a:r>
              <a:rPr lang="en-US" sz="1200" b="1" dirty="0"/>
              <a:t>for a given workload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Data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C4C51"/>
                </a:solidFill>
                <a:effectLst/>
                <a:latin typeface="Segoe UI" panose="020B0502040204020203" pitchFamily="34" charset="0"/>
              </a:rPr>
              <a:t>When you need to easily move data to Azure and when busy networks aren’t an option.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C4C51"/>
                </a:solidFill>
                <a:effectLst/>
                <a:latin typeface="Segoe UI" panose="020B0502040204020203" pitchFamily="34" charset="0"/>
              </a:rPr>
              <a:t>Move large amounts of data to Azure when you're limited by time, network availability, or costs, </a:t>
            </a:r>
            <a:endParaRPr lang="en-US" sz="1200" b="1" dirty="0"/>
          </a:p>
          <a:p>
            <a:endParaRPr lang="en-US" sz="1200" b="1" dirty="0"/>
          </a:p>
          <a:p>
            <a:endParaRPr lang="en-US" dirty="0"/>
          </a:p>
          <a:p>
            <a:endParaRPr lang="en-US" dirty="0"/>
          </a:p>
          <a:p>
            <a:r>
              <a:rPr lang="en-US" dirty="0"/>
              <a:t>Microsoft and third parties have developed a set of tools to assist with each phase of the migration process, from discovery to migration to optimization. In many cases, the third-party tools complement those built by Microsoft. For example, in the migrate stage, </a:t>
            </a:r>
            <a:r>
              <a:rPr lang="en-US" dirty="0" err="1"/>
              <a:t>CloudEndure</a:t>
            </a:r>
            <a:r>
              <a:rPr lang="en-US" dirty="0"/>
              <a:t> provides support for a wider range of virtual machines and uses a slightly different replication technique that might be appropriate for some organizations. </a:t>
            </a:r>
            <a:r>
              <a:rPr lang="en-US" dirty="0" err="1"/>
              <a:t>Velostrata</a:t>
            </a:r>
            <a:r>
              <a:rPr lang="en-US" dirty="0"/>
              <a:t> is often used when a fast-paced migration of virtual machines is required. </a:t>
            </a:r>
          </a:p>
          <a:p>
            <a:endParaRPr lang="en-US" dirty="0"/>
          </a:p>
          <a:p>
            <a:r>
              <a:rPr lang="en-US" dirty="0"/>
              <a:t>In addition, many other Microsoft services offer consulting services that can provide migration expertise to companies that are new to migration.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072C1-B6DF-4141-9168-FAAF6876375B}"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30569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259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7029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09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91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D5314FB-40E1-401E-A72F-D4D7E8FBD28D}" type="slidenum">
              <a:rPr lang="en-US" smtClean="0"/>
              <a:t>30</a:t>
            </a:fld>
            <a:endParaRPr lang="en-US"/>
          </a:p>
        </p:txBody>
      </p:sp>
    </p:spTree>
    <p:extLst>
      <p:ext uri="{BB962C8B-B14F-4D97-AF65-F5344CB8AC3E}">
        <p14:creationId xmlns:p14="http://schemas.microsoft.com/office/powerpoint/2010/main" val="3296376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585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380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642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34</a:t>
            </a:fld>
            <a:endParaRPr lang="en-GB"/>
          </a:p>
        </p:txBody>
      </p:sp>
    </p:spTree>
    <p:extLst>
      <p:ext uri="{BB962C8B-B14F-4D97-AF65-F5344CB8AC3E}">
        <p14:creationId xmlns:p14="http://schemas.microsoft.com/office/powerpoint/2010/main" val="2378272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920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CD493308-1CCD-4083-9427-1DD59259FBE4}" type="slidenum">
              <a:rPr lang="en-US" smtClean="0"/>
              <a:t>36</a:t>
            </a:fld>
            <a:endParaRPr lang="en-US"/>
          </a:p>
        </p:txBody>
      </p:sp>
    </p:spTree>
    <p:extLst>
      <p:ext uri="{BB962C8B-B14F-4D97-AF65-F5344CB8AC3E}">
        <p14:creationId xmlns:p14="http://schemas.microsoft.com/office/powerpoint/2010/main" val="3847182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37</a:t>
            </a:fld>
            <a:endParaRPr lang="en-US"/>
          </a:p>
        </p:txBody>
      </p:sp>
    </p:spTree>
    <p:extLst>
      <p:ext uri="{BB962C8B-B14F-4D97-AF65-F5344CB8AC3E}">
        <p14:creationId xmlns:p14="http://schemas.microsoft.com/office/powerpoint/2010/main" val="3847182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542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D493308-1CCD-4083-9427-1DD59259FBE4}" type="slidenum">
              <a:rPr lang="en-US" smtClean="0"/>
              <a:t>39</a:t>
            </a:fld>
            <a:endParaRPr lang="en-US"/>
          </a:p>
        </p:txBody>
      </p:sp>
    </p:spTree>
    <p:extLst>
      <p:ext uri="{BB962C8B-B14F-4D97-AF65-F5344CB8AC3E}">
        <p14:creationId xmlns:p14="http://schemas.microsoft.com/office/powerpoint/2010/main" val="1639478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5" lvl="1" indent="0">
              <a:buNone/>
            </a:pPr>
            <a:endParaRPr lang="en-US" b="1" dirty="0"/>
          </a:p>
          <a:p>
            <a:pPr marL="228595" lvl="1" indent="0">
              <a:buNone/>
            </a:pPr>
            <a:r>
              <a:rPr lang="en-US" b="1" dirty="0"/>
              <a:t>Lab Format</a:t>
            </a:r>
          </a:p>
          <a:p>
            <a:pPr lvl="2"/>
            <a:r>
              <a:rPr lang="en-US" sz="1500" dirty="0"/>
              <a:t>PDF’s for </a:t>
            </a:r>
            <a:r>
              <a:rPr lang="en-US" sz="1500" b="1" dirty="0"/>
              <a:t>Walkthrough</a:t>
            </a:r>
          </a:p>
          <a:p>
            <a:pPr lvl="2"/>
            <a:r>
              <a:rPr lang="en-US" sz="1500" b="1" dirty="0"/>
              <a:t>Everybody works alone on the Labs </a:t>
            </a:r>
            <a:r>
              <a:rPr lang="en-US" sz="1500" dirty="0"/>
              <a:t>by following the instructions</a:t>
            </a:r>
          </a:p>
          <a:p>
            <a:pPr lvl="2"/>
            <a:r>
              <a:rPr lang="en-US" sz="1500" b="1" dirty="0"/>
              <a:t>Call remains open </a:t>
            </a:r>
            <a:r>
              <a:rPr lang="en-US" sz="1500" dirty="0"/>
              <a:t>and for questions and challenges you come back, also after each lab for the discussion and </a:t>
            </a:r>
            <a:r>
              <a:rPr lang="en-US" sz="1500" dirty="0" err="1"/>
              <a:t>QnA</a:t>
            </a:r>
            <a:r>
              <a:rPr lang="en-US" sz="15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Lab1:</a:t>
            </a:r>
            <a:r>
              <a:rPr lang="en-GB" sz="1200" b="1" kern="1200" dirty="0">
                <a:solidFill>
                  <a:schemeClr val="tx1">
                    <a:lumMod val="65000"/>
                    <a:lumOff val="35000"/>
                  </a:schemeClr>
                </a:solidFill>
                <a:effectLst/>
              </a:rPr>
              <a:t> </a:t>
            </a:r>
            <a:r>
              <a:rPr lang="en-GB" sz="1200" kern="1200" dirty="0">
                <a:solidFill>
                  <a:schemeClr val="tx1">
                    <a:lumMod val="65000"/>
                    <a:lumOff val="35000"/>
                  </a:schemeClr>
                </a:solidFill>
                <a:effectLst/>
              </a:rPr>
              <a:t>Assessing &amp; Migrating SQL Server Databases to Azure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rPr>
              <a:t>Scenarios: The Databases need to be migrated from SQL Server 2012 to latest versions of SQL Server. </a:t>
            </a:r>
            <a:br>
              <a:rPr lang="en-GB" sz="1200" kern="1200" dirty="0">
                <a:solidFill>
                  <a:schemeClr val="tx1">
                    <a:lumMod val="65000"/>
                    <a:lumOff val="35000"/>
                  </a:schemeClr>
                </a:solidFill>
                <a:effectLst/>
              </a:rPr>
            </a:br>
            <a:r>
              <a:rPr lang="en-GB" sz="1200" kern="1200" dirty="0">
                <a:solidFill>
                  <a:schemeClr val="tx1">
                    <a:lumMod val="65000"/>
                    <a:lumOff val="35000"/>
                  </a:schemeClr>
                </a:solidFill>
                <a:effectLst/>
              </a:rPr>
              <a:t>--- requirements: minimize patching and maintenance for the future but maintain full functionality.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Lab2: </a:t>
            </a:r>
            <a:r>
              <a:rPr lang="en-GB" sz="1200" kern="1200" dirty="0">
                <a:solidFill>
                  <a:schemeClr val="tx1">
                    <a:lumMod val="65000"/>
                    <a:lumOff val="35000"/>
                  </a:schemeClr>
                </a:solidFill>
                <a:effectLst/>
              </a:rPr>
              <a:t>Administering &amp; Monitoring Azure SQL Managed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In this Lab you will explore how you can monitor and diagnose performance issues with Azure SQL Database Managed Instance using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SQL Server Management Studio, DMVs (Dynamic Management Views) and Azure Portal tools.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Lab3</a:t>
            </a:r>
            <a:r>
              <a:rPr lang="en-GB" sz="1200" u="sng" kern="1200" dirty="0">
                <a:solidFill>
                  <a:schemeClr val="tx1">
                    <a:lumMod val="65000"/>
                    <a:lumOff val="35000"/>
                  </a:schemeClr>
                </a:solidFill>
                <a:effectLst/>
              </a:rPr>
              <a:t>: </a:t>
            </a:r>
            <a:r>
              <a:rPr lang="en-GB" sz="1200" kern="1200" dirty="0">
                <a:solidFill>
                  <a:schemeClr val="tx1">
                    <a:lumMod val="65000"/>
                    <a:lumOff val="35000"/>
                  </a:schemeClr>
                </a:solidFill>
                <a:effectLst/>
                <a:latin typeface="+mn-lt"/>
                <a:ea typeface="+mn-ea"/>
                <a:cs typeface="+mn-cs"/>
              </a:rPr>
              <a:t>Securing your Azure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This hands-on lab will introduces you to the layered security model available when running databases in Azure.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So this lab will focus on the Threat Protection, Information Protection and Customer Data layers of the security model and how these are implement in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Azure SQL Managed Instance through: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Review and configuring auditing within Azure SQL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Using Data Discovery &amp; Classification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Azure Defender for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Vulnerability Assessment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Advanced Threat Protection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Information protection &amp; encryption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Dynamic Data Masking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Always Encrypted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253F96-0C86-40D3-B239-C179B145FA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396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14AE9E-2A26-431C-9DC5-3595E41FB076}" type="slidenum">
              <a:rPr lang="en-GB" smtClean="0"/>
              <a:t>40</a:t>
            </a:fld>
            <a:endParaRPr lang="en-GB"/>
          </a:p>
        </p:txBody>
      </p:sp>
    </p:spTree>
    <p:extLst>
      <p:ext uri="{BB962C8B-B14F-4D97-AF65-F5344CB8AC3E}">
        <p14:creationId xmlns:p14="http://schemas.microsoft.com/office/powerpoint/2010/main" val="691004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41</a:t>
            </a:fld>
            <a:endParaRPr lang="en-GB"/>
          </a:p>
        </p:txBody>
      </p:sp>
    </p:spTree>
    <p:extLst>
      <p:ext uri="{BB962C8B-B14F-4D97-AF65-F5344CB8AC3E}">
        <p14:creationId xmlns:p14="http://schemas.microsoft.com/office/powerpoint/2010/main" val="3135282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42</a:t>
            </a:fld>
            <a:endParaRPr lang="en-GB"/>
          </a:p>
        </p:txBody>
      </p:sp>
    </p:spTree>
    <p:extLst>
      <p:ext uri="{BB962C8B-B14F-4D97-AF65-F5344CB8AC3E}">
        <p14:creationId xmlns:p14="http://schemas.microsoft.com/office/powerpoint/2010/main" val="4190380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43</a:t>
            </a:fld>
            <a:endParaRPr lang="en-GB"/>
          </a:p>
        </p:txBody>
      </p:sp>
    </p:spTree>
    <p:extLst>
      <p:ext uri="{BB962C8B-B14F-4D97-AF65-F5344CB8AC3E}">
        <p14:creationId xmlns:p14="http://schemas.microsoft.com/office/powerpoint/2010/main" val="3836653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14AE9E-2A26-431C-9DC5-3595E41FB076}" type="slidenum">
              <a:rPr lang="en-GB" smtClean="0"/>
              <a:t>44</a:t>
            </a:fld>
            <a:endParaRPr lang="en-GB"/>
          </a:p>
        </p:txBody>
      </p:sp>
    </p:spTree>
    <p:extLst>
      <p:ext uri="{BB962C8B-B14F-4D97-AF65-F5344CB8AC3E}">
        <p14:creationId xmlns:p14="http://schemas.microsoft.com/office/powerpoint/2010/main" val="4021811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14AE9E-2A26-431C-9DC5-3595E41FB076}" type="slidenum">
              <a:rPr lang="en-GB" smtClean="0"/>
              <a:t>45</a:t>
            </a:fld>
            <a:endParaRPr lang="en-GB"/>
          </a:p>
        </p:txBody>
      </p:sp>
    </p:spTree>
    <p:extLst>
      <p:ext uri="{BB962C8B-B14F-4D97-AF65-F5344CB8AC3E}">
        <p14:creationId xmlns:p14="http://schemas.microsoft.com/office/powerpoint/2010/main" val="40218115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14AE9E-2A26-431C-9DC5-3595E41FB076}" type="slidenum">
              <a:rPr lang="en-GB" smtClean="0"/>
              <a:t>46</a:t>
            </a:fld>
            <a:endParaRPr lang="en-GB"/>
          </a:p>
        </p:txBody>
      </p:sp>
    </p:spTree>
    <p:extLst>
      <p:ext uri="{BB962C8B-B14F-4D97-AF65-F5344CB8AC3E}">
        <p14:creationId xmlns:p14="http://schemas.microsoft.com/office/powerpoint/2010/main" val="32896833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251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809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548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558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50"/>
            <a:ext cx="5486400" cy="3600450"/>
          </a:xfrm>
          <a:prstGeom prst="rect">
            <a:avLst/>
          </a:prstGeom>
        </p:spPr>
        <p:txBody>
          <a:bodyPr/>
          <a:lstStyle/>
          <a:p>
            <a:pPr marL="0" marR="0">
              <a:spcBef>
                <a:spcPts val="0"/>
              </a:spcBef>
              <a:spcAft>
                <a:spcPts val="0"/>
              </a:spcAft>
            </a:pPr>
            <a:r>
              <a:rPr lang="en-US" sz="1100" dirty="0" err="1">
                <a:effectLst/>
                <a:latin typeface="Calibri" panose="020F0502020204030204" pitchFamily="34" charset="0"/>
              </a:rPr>
              <a:t>Grundlagen</a:t>
            </a:r>
            <a:r>
              <a:rPr lang="en-US" sz="1100" dirty="0">
                <a:effectLst/>
                <a:latin typeface="Calibri" panose="020F0502020204030204" pitchFamily="34" charset="0"/>
              </a:rPr>
              <a:t> </a:t>
            </a:r>
            <a:r>
              <a:rPr lang="en-US" sz="1100" dirty="0" err="1">
                <a:effectLst/>
                <a:latin typeface="Calibri" panose="020F0502020204030204" pitchFamily="34" charset="0"/>
              </a:rPr>
              <a:t>zum</a:t>
            </a:r>
            <a:r>
              <a:rPr lang="en-US" sz="1100" dirty="0">
                <a:effectLst/>
                <a:latin typeface="Calibri" panose="020F0502020204030204" pitchFamily="34" charset="0"/>
              </a:rPr>
              <a:t> Schutz der </a:t>
            </a:r>
            <a:r>
              <a:rPr lang="en-US" sz="1100" dirty="0" err="1">
                <a:effectLst/>
                <a:latin typeface="Calibri" panose="020F0502020204030204" pitchFamily="34" charset="0"/>
              </a:rPr>
              <a:t>Datenmit</a:t>
            </a:r>
            <a:r>
              <a:rPr lang="en-US" sz="1100" dirty="0">
                <a:effectLst/>
                <a:latin typeface="Calibri" panose="020F0502020204030204" pitchFamily="34" charset="0"/>
              </a:rPr>
              <a:t> </a:t>
            </a:r>
            <a:r>
              <a:rPr lang="en-US" sz="1200" dirty="0">
                <a:effectLst/>
                <a:latin typeface="Segoe UI" panose="020B0502040204020203" pitchFamily="34" charset="0"/>
                <a:hlinkClick r:id="rId3"/>
              </a:rPr>
              <a:t>Azure SQL Managed Instance</a:t>
            </a:r>
            <a:r>
              <a:rPr lang="en-US" sz="1100" dirty="0">
                <a:effectLst/>
                <a:latin typeface="Calibri" panose="020F0502020204030204" pitchFamily="34" charset="0"/>
              </a:rPr>
              <a:t> </a:t>
            </a:r>
          </a:p>
          <a:p>
            <a:pPr marL="0" marR="0">
              <a:spcBef>
                <a:spcPts val="0"/>
              </a:spcBef>
              <a:spcAft>
                <a:spcPts val="0"/>
              </a:spcAft>
            </a:pPr>
            <a:endParaRPr lang="en-US" sz="1100" dirty="0">
              <a:effectLst/>
              <a:latin typeface="Calibri" panose="020F0502020204030204" pitchFamily="34" charset="0"/>
            </a:endParaRPr>
          </a:p>
          <a:p>
            <a:pPr marL="0" marR="0">
              <a:spcBef>
                <a:spcPts val="0"/>
              </a:spcBef>
              <a:spcAft>
                <a:spcPts val="0"/>
              </a:spcAft>
            </a:pPr>
            <a:r>
              <a:rPr lang="en-US" sz="1100" dirty="0" err="1">
                <a:effectLst/>
                <a:latin typeface="Calibri" panose="020F0502020204030204" pitchFamily="34" charset="0"/>
              </a:rPr>
              <a:t>Sicherheitsstrategie</a:t>
            </a:r>
            <a:r>
              <a:rPr lang="en-US" sz="1100" dirty="0">
                <a:effectLst/>
                <a:latin typeface="Calibri" panose="020F0502020204030204" pitchFamily="34" charset="0"/>
              </a:rPr>
              <a:t> </a:t>
            </a:r>
            <a:r>
              <a:rPr lang="en-US" sz="1100" dirty="0" err="1">
                <a:effectLst/>
                <a:latin typeface="Calibri" panose="020F0502020204030204" pitchFamily="34" charset="0"/>
              </a:rPr>
              <a:t>folgt</a:t>
            </a:r>
            <a:r>
              <a:rPr lang="en-US" sz="1100" dirty="0">
                <a:effectLst/>
                <a:latin typeface="Calibri" panose="020F0502020204030204" pitchFamily="34" charset="0"/>
              </a:rPr>
              <a:t> dem </a:t>
            </a:r>
            <a:r>
              <a:rPr lang="en-US" sz="1100" b="1" dirty="0">
                <a:effectLst/>
                <a:highlight>
                  <a:srgbClr val="00FFFF"/>
                </a:highlight>
                <a:latin typeface="Calibri" panose="020F0502020204030204" pitchFamily="34" charset="0"/>
              </a:rPr>
              <a:t>Defense-in-Depth</a:t>
            </a:r>
            <a:r>
              <a:rPr lang="en-US" sz="1100" b="1" dirty="0">
                <a:effectLst/>
                <a:latin typeface="Calibri" panose="020F0502020204030204" pitchFamily="34" charset="0"/>
              </a:rPr>
              <a:t>-</a:t>
            </a:r>
            <a:r>
              <a:rPr lang="en-US" sz="1100" b="1" dirty="0" err="1">
                <a:effectLst/>
                <a:latin typeface="Calibri" panose="020F0502020204030204" pitchFamily="34" charset="0"/>
              </a:rPr>
              <a:t>Schichtenmodell</a:t>
            </a:r>
            <a:r>
              <a:rPr lang="en-US" sz="1100" b="1" dirty="0">
                <a:effectLst/>
                <a:latin typeface="Calibri" panose="020F0502020204030204" pitchFamily="34" charset="0"/>
              </a:rPr>
              <a:t>,</a:t>
            </a:r>
            <a:r>
              <a:rPr lang="en-US" sz="1100" dirty="0">
                <a:effectLst/>
                <a:latin typeface="Calibri" panose="020F0502020204030204" pitchFamily="34" charset="0"/>
              </a:rPr>
              <a:t> das in der </a:t>
            </a:r>
            <a:r>
              <a:rPr lang="en-US" sz="1100" dirty="0" err="1">
                <a:effectLst/>
                <a:latin typeface="Calibri" panose="020F0502020204030204" pitchFamily="34" charset="0"/>
              </a:rPr>
              <a:t>folgenden</a:t>
            </a:r>
            <a:r>
              <a:rPr lang="en-US" sz="1100" dirty="0">
                <a:effectLst/>
                <a:latin typeface="Calibri" panose="020F0502020204030204" pitchFamily="34" charset="0"/>
              </a:rPr>
              <a:t> </a:t>
            </a:r>
            <a:r>
              <a:rPr lang="en-US" sz="1100" dirty="0" err="1">
                <a:effectLst/>
                <a:latin typeface="Calibri" panose="020F0502020204030204" pitchFamily="34" charset="0"/>
              </a:rPr>
              <a:t>Abbildung</a:t>
            </a:r>
            <a:r>
              <a:rPr lang="en-US" sz="1100" dirty="0">
                <a:effectLst/>
                <a:latin typeface="Calibri" panose="020F0502020204030204" pitchFamily="34" charset="0"/>
              </a:rPr>
              <a:t> </a:t>
            </a:r>
            <a:r>
              <a:rPr lang="en-US" sz="1100" dirty="0" err="1">
                <a:effectLst/>
                <a:latin typeface="Calibri" panose="020F0502020204030204" pitchFamily="34" charset="0"/>
              </a:rPr>
              <a:t>dargestellt</a:t>
            </a:r>
            <a:r>
              <a:rPr lang="en-US" sz="1100" dirty="0">
                <a:effectLst/>
                <a:latin typeface="Calibri" panose="020F0502020204030204" pitchFamily="34" charset="0"/>
              </a:rPr>
              <a:t> ist und von au</a:t>
            </a:r>
            <a:r>
              <a:rPr lang="en-DE" sz="1100" dirty="0">
                <a:effectLst/>
                <a:latin typeface="Calibri" panose="020F0502020204030204" pitchFamily="34" charset="0"/>
              </a:rPr>
              <a:t>ß</a:t>
            </a:r>
            <a:r>
              <a:rPr lang="en-US" sz="1100" dirty="0" err="1">
                <a:effectLst/>
                <a:latin typeface="Calibri" panose="020F0502020204030204" pitchFamily="34" charset="0"/>
              </a:rPr>
              <a:t>en</a:t>
            </a:r>
            <a:r>
              <a:rPr lang="en-US" sz="1100" dirty="0">
                <a:effectLst/>
                <a:latin typeface="Calibri" panose="020F0502020204030204" pitchFamily="34" charset="0"/>
              </a:rPr>
              <a:t> </a:t>
            </a:r>
            <a:r>
              <a:rPr lang="en-US" sz="1100" dirty="0" err="1">
                <a:effectLst/>
                <a:latin typeface="Calibri" panose="020F0502020204030204" pitchFamily="34" charset="0"/>
              </a:rPr>
              <a:t>nach</a:t>
            </a:r>
            <a:r>
              <a:rPr lang="en-US" sz="1100" dirty="0">
                <a:effectLst/>
                <a:latin typeface="Calibri" panose="020F0502020204030204" pitchFamily="34" charset="0"/>
              </a:rPr>
              <a:t> </a:t>
            </a:r>
            <a:r>
              <a:rPr lang="en-US" sz="1100" dirty="0" err="1">
                <a:effectLst/>
                <a:latin typeface="Calibri" panose="020F0502020204030204" pitchFamily="34" charset="0"/>
              </a:rPr>
              <a:t>innen</a:t>
            </a:r>
            <a:r>
              <a:rPr lang="en-US" sz="1100" dirty="0">
                <a:effectLst/>
                <a:latin typeface="Calibri" panose="020F0502020204030204" pitchFamily="34" charset="0"/>
              </a:rPr>
              <a:t> </a:t>
            </a:r>
            <a:r>
              <a:rPr lang="en-US" sz="1100" dirty="0" err="1">
                <a:effectLst/>
                <a:latin typeface="Calibri" panose="020F0502020204030204" pitchFamily="34" charset="0"/>
              </a:rPr>
              <a:t>durchlaufen</a:t>
            </a:r>
            <a:r>
              <a:rPr lang="en-US" sz="1100" dirty="0">
                <a:effectLst/>
                <a:latin typeface="Calibri" panose="020F0502020204030204" pitchFamily="34" charset="0"/>
              </a:rPr>
              <a:t> </a:t>
            </a:r>
            <a:r>
              <a:rPr lang="en-US" sz="1100" dirty="0" err="1">
                <a:effectLst/>
                <a:latin typeface="Calibri" panose="020F0502020204030204" pitchFamily="34" charset="0"/>
              </a:rPr>
              <a:t>wird</a:t>
            </a:r>
            <a:r>
              <a:rPr lang="en-US" sz="1100" dirty="0">
                <a:effectLst/>
                <a:latin typeface="Calibri" panose="020F0502020204030204" pitchFamily="34" charset="0"/>
              </a:rPr>
              <a:t>:</a:t>
            </a:r>
            <a:endParaRPr lang="en-DE"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Netzwerksicherheit</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Microsoft Azure SQL-</a:t>
            </a:r>
            <a:r>
              <a:rPr lang="en-US" sz="1100" dirty="0" err="1">
                <a:effectLst/>
                <a:latin typeface="Calibri" panose="020F0502020204030204" pitchFamily="34" charset="0"/>
              </a:rPr>
              <a:t>Datenbank</a:t>
            </a:r>
            <a:r>
              <a:rPr lang="en-US" sz="1100" dirty="0">
                <a:effectLst/>
                <a:latin typeface="Calibri" panose="020F0502020204030204" pitchFamily="34" charset="0"/>
              </a:rPr>
              <a:t>, Azure SQL Managed Instance und Azure Synapse Analytics </a:t>
            </a:r>
            <a:r>
              <a:rPr lang="en-US" sz="1100" dirty="0" err="1">
                <a:effectLst/>
                <a:latin typeface="Calibri" panose="020F0502020204030204" pitchFamily="34" charset="0"/>
              </a:rPr>
              <a:t>bieten</a:t>
            </a:r>
            <a:r>
              <a:rPr lang="en-US" sz="1100" dirty="0">
                <a:effectLst/>
                <a:latin typeface="Calibri" panose="020F0502020204030204" pitchFamily="34" charset="0"/>
              </a:rPr>
              <a:t> f</a:t>
            </a:r>
            <a:r>
              <a:rPr lang="en-DE" sz="1100" dirty="0">
                <a:effectLst/>
                <a:latin typeface="Calibri" panose="020F0502020204030204" pitchFamily="34" charset="0"/>
              </a:rPr>
              <a:t>ü</a:t>
            </a:r>
            <a:r>
              <a:rPr lang="en-US" sz="1100" dirty="0">
                <a:effectLst/>
                <a:latin typeface="Calibri" panose="020F0502020204030204" pitchFamily="34" charset="0"/>
              </a:rPr>
              <a:t>r Cloud- und </a:t>
            </a:r>
            <a:r>
              <a:rPr lang="en-US" sz="1100" dirty="0" err="1">
                <a:effectLst/>
                <a:latin typeface="Calibri" panose="020F0502020204030204" pitchFamily="34" charset="0"/>
              </a:rPr>
              <a:t>Unternehmensanwendungen</a:t>
            </a:r>
            <a:r>
              <a:rPr lang="en-US" sz="1100" dirty="0">
                <a:effectLst/>
                <a:latin typeface="Calibri" panose="020F0502020204030204" pitchFamily="34" charset="0"/>
              </a:rPr>
              <a:t> </a:t>
            </a:r>
            <a:r>
              <a:rPr lang="en-US" sz="1100" dirty="0" err="1">
                <a:effectLst/>
                <a:latin typeface="Calibri" panose="020F0502020204030204" pitchFamily="34" charset="0"/>
              </a:rPr>
              <a:t>einen</a:t>
            </a:r>
            <a:r>
              <a:rPr lang="en-US" sz="1100" dirty="0">
                <a:effectLst/>
                <a:latin typeface="Calibri" panose="020F0502020204030204" pitchFamily="34" charset="0"/>
              </a:rPr>
              <a:t> </a:t>
            </a:r>
            <a:r>
              <a:rPr lang="en-US" sz="1100" dirty="0" err="1">
                <a:effectLst/>
                <a:latin typeface="Calibri" panose="020F0502020204030204" pitchFamily="34" charset="0"/>
              </a:rPr>
              <a:t>Dienst</a:t>
            </a:r>
            <a:r>
              <a:rPr lang="en-US" sz="1100" dirty="0">
                <a:effectLst/>
                <a:latin typeface="Calibri" panose="020F0502020204030204" pitchFamily="34" charset="0"/>
              </a:rPr>
              <a:t> f</a:t>
            </a:r>
            <a:r>
              <a:rPr lang="en-DE" sz="1100" dirty="0">
                <a:effectLst/>
                <a:latin typeface="Calibri" panose="020F0502020204030204" pitchFamily="34" charset="0"/>
              </a:rPr>
              <a:t>ü</a:t>
            </a:r>
            <a:r>
              <a:rPr lang="en-US" sz="1100" dirty="0">
                <a:effectLst/>
                <a:latin typeface="Calibri" panose="020F0502020204030204" pitchFamily="34" charset="0"/>
              </a:rPr>
              <a:t>r </a:t>
            </a:r>
            <a:r>
              <a:rPr lang="en-US" sz="1100" dirty="0" err="1">
                <a:effectLst/>
                <a:latin typeface="Calibri" panose="020F0502020204030204" pitchFamily="34" charset="0"/>
              </a:rPr>
              <a:t>relationale</a:t>
            </a:r>
            <a:r>
              <a:rPr lang="en-US" sz="1100" dirty="0">
                <a:effectLst/>
                <a:latin typeface="Calibri" panose="020F0502020204030204" pitchFamily="34" charset="0"/>
              </a:rPr>
              <a:t> </a:t>
            </a:r>
            <a:r>
              <a:rPr lang="en-US" sz="1100" dirty="0" err="1">
                <a:effectLst/>
                <a:latin typeface="Calibri" panose="020F0502020204030204" pitchFamily="34" charset="0"/>
              </a:rPr>
              <a:t>Datenbanken</a:t>
            </a:r>
            <a:r>
              <a:rPr lang="en-US" sz="1100" dirty="0">
                <a:effectLst/>
                <a:latin typeface="Calibri" panose="020F0502020204030204" pitchFamily="34" charset="0"/>
              </a:rPr>
              <a:t>. </a:t>
            </a:r>
            <a:r>
              <a:rPr lang="en-US" sz="1100" dirty="0" err="1">
                <a:effectLst/>
                <a:latin typeface="Calibri" panose="020F0502020204030204" pitchFamily="34" charset="0"/>
              </a:rPr>
              <a:t>Zum</a:t>
            </a:r>
            <a:r>
              <a:rPr lang="en-US" sz="1100" dirty="0">
                <a:effectLst/>
                <a:latin typeface="Calibri" panose="020F0502020204030204" pitchFamily="34" charset="0"/>
              </a:rPr>
              <a:t> Schutz von </a:t>
            </a:r>
            <a:r>
              <a:rPr lang="en-US" sz="1100" dirty="0" err="1">
                <a:effectLst/>
                <a:latin typeface="Calibri" panose="020F0502020204030204" pitchFamily="34" charset="0"/>
              </a:rPr>
              <a:t>Kundendaten</a:t>
            </a:r>
            <a:r>
              <a:rPr lang="en-US" sz="1100" dirty="0">
                <a:effectLst/>
                <a:latin typeface="Calibri" panose="020F0502020204030204" pitchFamily="34" charset="0"/>
              </a:rPr>
              <a:t> </a:t>
            </a:r>
            <a:r>
              <a:rPr lang="en-US" sz="1100" dirty="0" err="1">
                <a:effectLst/>
                <a:latin typeface="Calibri" panose="020F0502020204030204" pitchFamily="34" charset="0"/>
              </a:rPr>
              <a:t>verhindern</a:t>
            </a:r>
            <a:r>
              <a:rPr lang="en-US" sz="1100" dirty="0">
                <a:effectLst/>
                <a:latin typeface="Calibri" panose="020F0502020204030204" pitchFamily="34" charset="0"/>
              </a:rPr>
              <a:t> Firewalls den </a:t>
            </a:r>
            <a:r>
              <a:rPr lang="en-US" sz="1100" dirty="0" err="1">
                <a:effectLst/>
                <a:latin typeface="Calibri" panose="020F0502020204030204" pitchFamily="34" charset="0"/>
              </a:rPr>
              <a:t>Netzwerkzugriff</a:t>
            </a:r>
            <a:r>
              <a:rPr lang="en-US" sz="1100" dirty="0">
                <a:effectLst/>
                <a:latin typeface="Calibri" panose="020F0502020204030204" pitchFamily="34" charset="0"/>
              </a:rPr>
              <a:t> auf den Server, bis der </a:t>
            </a:r>
            <a:r>
              <a:rPr lang="en-US" sz="1100" dirty="0" err="1">
                <a:effectLst/>
                <a:latin typeface="Calibri" panose="020F0502020204030204" pitchFamily="34" charset="0"/>
              </a:rPr>
              <a:t>Zugriff</a:t>
            </a:r>
            <a:r>
              <a:rPr lang="en-US" sz="1100" dirty="0">
                <a:effectLst/>
                <a:latin typeface="Calibri" panose="020F0502020204030204" pitchFamily="34" charset="0"/>
              </a:rPr>
              <a:t> </a:t>
            </a:r>
            <a:r>
              <a:rPr lang="en-US" sz="1100" dirty="0" err="1">
                <a:effectLst/>
                <a:latin typeface="Calibri" panose="020F0502020204030204" pitchFamily="34" charset="0"/>
              </a:rPr>
              <a:t>explizit</a:t>
            </a:r>
            <a:r>
              <a:rPr lang="en-US" sz="1100" dirty="0">
                <a:effectLst/>
                <a:latin typeface="Calibri" panose="020F0502020204030204" pitchFamily="34" charset="0"/>
              </a:rPr>
              <a:t> </a:t>
            </a:r>
            <a:r>
              <a:rPr lang="en-US" sz="1100" dirty="0" err="1">
                <a:effectLst/>
                <a:latin typeface="Calibri" panose="020F0502020204030204" pitchFamily="34" charset="0"/>
              </a:rPr>
              <a:t>basierend</a:t>
            </a:r>
            <a:r>
              <a:rPr lang="en-US" sz="1100" dirty="0">
                <a:effectLst/>
                <a:latin typeface="Calibri" panose="020F0502020204030204" pitchFamily="34" charset="0"/>
              </a:rPr>
              <a:t> auf der IP-</a:t>
            </a:r>
            <a:r>
              <a:rPr lang="en-US" sz="1100" dirty="0" err="1">
                <a:effectLst/>
                <a:latin typeface="Calibri" panose="020F0502020204030204" pitchFamily="34" charset="0"/>
              </a:rPr>
              <a:t>Adresse</a:t>
            </a:r>
            <a:r>
              <a:rPr lang="en-US" sz="1100" dirty="0">
                <a:effectLst/>
                <a:latin typeface="Calibri" panose="020F0502020204030204" pitchFamily="34" charset="0"/>
              </a:rPr>
              <a:t> </a:t>
            </a:r>
            <a:r>
              <a:rPr lang="en-US" sz="1100" dirty="0" err="1">
                <a:effectLst/>
                <a:latin typeface="Calibri" panose="020F0502020204030204" pitchFamily="34" charset="0"/>
              </a:rPr>
              <a:t>oder</a:t>
            </a:r>
            <a:r>
              <a:rPr lang="en-US" sz="1100" dirty="0">
                <a:effectLst/>
                <a:latin typeface="Calibri" panose="020F0502020204030204" pitchFamily="34" charset="0"/>
              </a:rPr>
              <a:t> dem </a:t>
            </a:r>
            <a:r>
              <a:rPr lang="en-US" sz="1100" dirty="0" err="1">
                <a:effectLst/>
                <a:latin typeface="Calibri" panose="020F0502020204030204" pitchFamily="34" charset="0"/>
              </a:rPr>
              <a:t>Ursprung</a:t>
            </a:r>
            <a:r>
              <a:rPr lang="en-US" sz="1100" dirty="0">
                <a:effectLst/>
                <a:latin typeface="Calibri" panose="020F0502020204030204" pitchFamily="34" charset="0"/>
              </a:rPr>
              <a:t> des </a:t>
            </a:r>
            <a:r>
              <a:rPr lang="en-US" sz="1100" dirty="0" err="1">
                <a:effectLst/>
                <a:latin typeface="Calibri" panose="020F0502020204030204" pitchFamily="34" charset="0"/>
              </a:rPr>
              <a:t>Datenverkehrs</a:t>
            </a:r>
            <a:r>
              <a:rPr lang="en-US" sz="1100" dirty="0">
                <a:effectLst/>
                <a:latin typeface="Calibri" panose="020F0502020204030204" pitchFamily="34" charset="0"/>
              </a:rPr>
              <a:t> </a:t>
            </a:r>
            <a:r>
              <a:rPr lang="en-US" sz="1100" dirty="0" err="1">
                <a:effectLst/>
                <a:latin typeface="Calibri" panose="020F0502020204030204" pitchFamily="34" charset="0"/>
              </a:rPr>
              <a:t>im</a:t>
            </a:r>
            <a:r>
              <a:rPr lang="en-US" sz="1100" dirty="0">
                <a:effectLst/>
                <a:latin typeface="Calibri" panose="020F0502020204030204" pitchFamily="34" charset="0"/>
              </a:rPr>
              <a:t> </a:t>
            </a:r>
            <a:r>
              <a:rPr lang="en-US" sz="1100" dirty="0" err="1">
                <a:effectLst/>
                <a:latin typeface="Calibri" panose="020F0502020204030204" pitchFamily="34" charset="0"/>
              </a:rPr>
              <a:t>virtuellen</a:t>
            </a:r>
            <a:r>
              <a:rPr lang="en-US" sz="1100" dirty="0">
                <a:effectLst/>
                <a:latin typeface="Calibri" panose="020F0502020204030204" pitchFamily="34" charset="0"/>
              </a:rPr>
              <a:t> Azure-</a:t>
            </a:r>
            <a:r>
              <a:rPr lang="en-US" sz="1100" dirty="0" err="1">
                <a:effectLst/>
                <a:latin typeface="Calibri" panose="020F0502020204030204" pitchFamily="34" charset="0"/>
              </a:rPr>
              <a:t>Netzwerk</a:t>
            </a:r>
            <a:r>
              <a:rPr lang="en-US" sz="1100" dirty="0">
                <a:effectLst/>
                <a:latin typeface="Calibri" panose="020F0502020204030204" pitchFamily="34" charset="0"/>
              </a:rPr>
              <a:t> </a:t>
            </a:r>
            <a:r>
              <a:rPr lang="en-US" sz="1100" dirty="0" err="1">
                <a:effectLst/>
                <a:latin typeface="Calibri" panose="020F0502020204030204" pitchFamily="34" charset="0"/>
              </a:rPr>
              <a:t>gew</a:t>
            </a:r>
            <a:r>
              <a:rPr lang="en-DE" sz="1100" dirty="0">
                <a:effectLst/>
                <a:latin typeface="Calibri" panose="020F0502020204030204" pitchFamily="34" charset="0"/>
              </a:rPr>
              <a:t>ä</a:t>
            </a:r>
            <a:r>
              <a:rPr lang="en-US" sz="1100" dirty="0" err="1">
                <a:effectLst/>
                <a:latin typeface="Calibri" panose="020F0502020204030204" pitchFamily="34" charset="0"/>
              </a:rPr>
              <a:t>hrt</a:t>
            </a:r>
            <a:r>
              <a:rPr lang="en-US" sz="1100" dirty="0">
                <a:effectLst/>
                <a:latin typeface="Calibri" panose="020F0502020204030204" pitchFamily="34" charset="0"/>
              </a:rPr>
              <a:t> </a:t>
            </a:r>
            <a:r>
              <a:rPr lang="en-US" sz="1100" dirty="0" err="1">
                <a:effectLst/>
                <a:latin typeface="Calibri" panose="020F0502020204030204" pitchFamily="34" charset="0"/>
              </a:rPr>
              <a:t>wird</a:t>
            </a:r>
            <a:r>
              <a:rPr lang="en-US" sz="1100" dirty="0">
                <a:effectLst/>
                <a:latin typeface="Calibri" panose="020F0502020204030204" pitchFamily="34" charset="0"/>
              </a:rPr>
              <a:t>.</a:t>
            </a:r>
            <a:endParaRPr lang="en-DE"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Zugriffsverwaltung</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Die </a:t>
            </a:r>
            <a:r>
              <a:rPr lang="en-US" sz="1100" dirty="0" err="1">
                <a:effectLst/>
                <a:latin typeface="Calibri" panose="020F0502020204030204" pitchFamily="34" charset="0"/>
              </a:rPr>
              <a:t>Verwaltung</a:t>
            </a:r>
            <a:r>
              <a:rPr lang="en-US" sz="1100" dirty="0">
                <a:effectLst/>
                <a:latin typeface="Calibri" panose="020F0502020204030204" pitchFamily="34" charset="0"/>
              </a:rPr>
              <a:t> von </a:t>
            </a:r>
            <a:r>
              <a:rPr lang="en-US" sz="1100" dirty="0" err="1">
                <a:effectLst/>
                <a:latin typeface="Calibri" panose="020F0502020204030204" pitchFamily="34" charset="0"/>
              </a:rPr>
              <a:t>Datenbanken</a:t>
            </a:r>
            <a:r>
              <a:rPr lang="en-US" sz="1100" dirty="0">
                <a:effectLst/>
                <a:latin typeface="Calibri" panose="020F0502020204030204" pitchFamily="34" charset="0"/>
              </a:rPr>
              <a:t> und </a:t>
            </a:r>
            <a:r>
              <a:rPr lang="en-US" sz="1100" dirty="0" err="1">
                <a:effectLst/>
                <a:latin typeface="Calibri" panose="020F0502020204030204" pitchFamily="34" charset="0"/>
              </a:rPr>
              <a:t>Servern</a:t>
            </a:r>
            <a:r>
              <a:rPr lang="en-US" sz="1100" dirty="0">
                <a:effectLst/>
                <a:latin typeface="Calibri" panose="020F0502020204030204" pitchFamily="34" charset="0"/>
              </a:rPr>
              <a:t> in Azure </a:t>
            </a:r>
            <a:r>
              <a:rPr lang="en-US" sz="1100" dirty="0" err="1">
                <a:effectLst/>
                <a:latin typeface="Calibri" panose="020F0502020204030204" pitchFamily="34" charset="0"/>
              </a:rPr>
              <a:t>wird</a:t>
            </a:r>
            <a:r>
              <a:rPr lang="en-US" sz="1100" dirty="0">
                <a:effectLst/>
                <a:latin typeface="Calibri" panose="020F0502020204030204" pitchFamily="34" charset="0"/>
              </a:rPr>
              <a:t> </a:t>
            </a:r>
            <a:r>
              <a:rPr lang="en-DE" sz="1100" dirty="0">
                <a:effectLst/>
                <a:latin typeface="Calibri" panose="020F0502020204030204" pitchFamily="34" charset="0"/>
              </a:rPr>
              <a:t>ü</a:t>
            </a:r>
            <a:r>
              <a:rPr lang="en-US" sz="1100" dirty="0" err="1">
                <a:effectLst/>
                <a:latin typeface="Calibri" panose="020F0502020204030204" pitchFamily="34" charset="0"/>
              </a:rPr>
              <a:t>ber</a:t>
            </a:r>
            <a:r>
              <a:rPr lang="en-US" sz="1100" dirty="0">
                <a:effectLst/>
                <a:latin typeface="Calibri" panose="020F0502020204030204" pitchFamily="34" charset="0"/>
              </a:rPr>
              <a:t> die </a:t>
            </a:r>
            <a:r>
              <a:rPr lang="en-US" sz="1100" dirty="0" err="1">
                <a:effectLst/>
                <a:latin typeface="Calibri" panose="020F0502020204030204" pitchFamily="34" charset="0"/>
              </a:rPr>
              <a:t>Rollenzuweisungen</a:t>
            </a:r>
            <a:r>
              <a:rPr lang="en-US" sz="1100" dirty="0">
                <a:effectLst/>
                <a:latin typeface="Calibri" panose="020F0502020204030204" pitchFamily="34" charset="0"/>
              </a:rPr>
              <a:t> in </a:t>
            </a:r>
            <a:r>
              <a:rPr lang="en-US" sz="1100" dirty="0" err="1">
                <a:effectLst/>
                <a:latin typeface="Calibri" panose="020F0502020204030204" pitchFamily="34" charset="0"/>
              </a:rPr>
              <a:t>Ihrem</a:t>
            </a:r>
            <a:r>
              <a:rPr lang="en-US" sz="1100" dirty="0">
                <a:effectLst/>
                <a:latin typeface="Calibri" panose="020F0502020204030204" pitchFamily="34" charset="0"/>
              </a:rPr>
              <a:t> </a:t>
            </a:r>
            <a:r>
              <a:rPr lang="en-US" sz="1100" dirty="0" err="1">
                <a:effectLst/>
                <a:latin typeface="Calibri" panose="020F0502020204030204" pitchFamily="34" charset="0"/>
              </a:rPr>
              <a:t>Portalbenutzerkonto</a:t>
            </a:r>
            <a:r>
              <a:rPr lang="en-US" sz="1100" dirty="0">
                <a:effectLst/>
                <a:latin typeface="Calibri" panose="020F0502020204030204" pitchFamily="34" charset="0"/>
              </a:rPr>
              <a:t> </a:t>
            </a:r>
            <a:r>
              <a:rPr lang="en-US" sz="1100" dirty="0" err="1">
                <a:effectLst/>
                <a:latin typeface="Calibri" panose="020F0502020204030204" pitchFamily="34" charset="0"/>
              </a:rPr>
              <a:t>gesteuert</a:t>
            </a:r>
            <a:r>
              <a:rPr lang="en-US" sz="1100" dirty="0">
                <a:effectLst/>
                <a:latin typeface="Calibri" panose="020F0502020204030204" pitchFamily="34" charset="0"/>
              </a:rPr>
              <a:t>. </a:t>
            </a:r>
            <a:r>
              <a:rPr lang="en-US" sz="1100" dirty="0" err="1">
                <a:effectLst/>
                <a:latin typeface="Calibri" panose="020F0502020204030204" pitchFamily="34" charset="0"/>
              </a:rPr>
              <a:t>Weitere</a:t>
            </a:r>
            <a:r>
              <a:rPr lang="en-US" sz="1100" dirty="0">
                <a:effectLst/>
                <a:latin typeface="Calibri" panose="020F0502020204030204" pitchFamily="34" charset="0"/>
              </a:rPr>
              <a:t> </a:t>
            </a:r>
            <a:r>
              <a:rPr lang="en-US" sz="1100" dirty="0" err="1">
                <a:effectLst/>
                <a:latin typeface="Calibri" panose="020F0502020204030204" pitchFamily="34" charset="0"/>
              </a:rPr>
              <a:t>Informationen</a:t>
            </a:r>
            <a:r>
              <a:rPr lang="en-US" sz="1100" dirty="0">
                <a:effectLst/>
                <a:latin typeface="Calibri" panose="020F0502020204030204" pitchFamily="34" charset="0"/>
              </a:rPr>
              <a:t> zu </a:t>
            </a:r>
            <a:r>
              <a:rPr lang="en-US" sz="1100" dirty="0" err="1">
                <a:effectLst/>
                <a:latin typeface="Calibri" panose="020F0502020204030204" pitchFamily="34" charset="0"/>
              </a:rPr>
              <a:t>diesem</a:t>
            </a:r>
            <a:r>
              <a:rPr lang="en-US" sz="1100" dirty="0">
                <a:effectLst/>
                <a:latin typeface="Calibri" panose="020F0502020204030204" pitchFamily="34" charset="0"/>
              </a:rPr>
              <a:t> Artikel </a:t>
            </a:r>
            <a:r>
              <a:rPr lang="en-US" sz="1100" dirty="0" err="1">
                <a:effectLst/>
                <a:latin typeface="Calibri" panose="020F0502020204030204" pitchFamily="34" charset="0"/>
              </a:rPr>
              <a:t>finden</a:t>
            </a:r>
            <a:r>
              <a:rPr lang="en-US" sz="1100" dirty="0">
                <a:effectLst/>
                <a:latin typeface="Calibri" panose="020F0502020204030204" pitchFamily="34" charset="0"/>
              </a:rPr>
              <a:t> Sie </a:t>
            </a:r>
            <a:r>
              <a:rPr lang="en-US" sz="1100" dirty="0" err="1">
                <a:effectLst/>
                <a:latin typeface="Calibri" panose="020F0502020204030204" pitchFamily="34" charset="0"/>
              </a:rPr>
              <a:t>unter</a:t>
            </a:r>
            <a:r>
              <a:rPr lang="en-US" sz="1100" dirty="0">
                <a:effectLst/>
                <a:latin typeface="Calibri" panose="020F0502020204030204" pitchFamily="34" charset="0"/>
              </a:rPr>
              <a:t> </a:t>
            </a:r>
            <a:r>
              <a:rPr lang="en-US" sz="1200" dirty="0" err="1">
                <a:effectLst/>
                <a:latin typeface="Segoe UI" panose="020B0502040204020203" pitchFamily="34" charset="0"/>
                <a:hlinkClick r:id="rId4"/>
              </a:rPr>
              <a:t>Rollenbasierte</a:t>
            </a:r>
            <a:r>
              <a:rPr lang="en-US" sz="1200" dirty="0">
                <a:effectLst/>
                <a:latin typeface="Segoe UI" panose="020B0502040204020203" pitchFamily="34" charset="0"/>
                <a:hlinkClick r:id="rId4"/>
              </a:rPr>
              <a:t> </a:t>
            </a:r>
            <a:r>
              <a:rPr lang="en-US" sz="1200" dirty="0" err="1">
                <a:effectLst/>
                <a:latin typeface="Segoe UI" panose="020B0502040204020203" pitchFamily="34" charset="0"/>
                <a:hlinkClick r:id="rId4"/>
              </a:rPr>
              <a:t>Zugriffssteuerung</a:t>
            </a:r>
            <a:r>
              <a:rPr lang="en-US" sz="1200" dirty="0">
                <a:effectLst/>
                <a:latin typeface="Segoe UI" panose="020B0502040204020203" pitchFamily="34" charset="0"/>
                <a:hlinkClick r:id="rId4"/>
              </a:rPr>
              <a:t> in Azure </a:t>
            </a:r>
            <a:r>
              <a:rPr lang="en-US" sz="1200" dirty="0" err="1">
                <a:effectLst/>
                <a:latin typeface="Segoe UI" panose="020B0502040204020203" pitchFamily="34" charset="0"/>
                <a:hlinkClick r:id="rId4"/>
              </a:rPr>
              <a:t>im</a:t>
            </a:r>
            <a:r>
              <a:rPr lang="en-US" sz="1200" dirty="0">
                <a:effectLst/>
                <a:latin typeface="Segoe UI" panose="020B0502040204020203" pitchFamily="34" charset="0"/>
                <a:hlinkClick r:id="rId4"/>
              </a:rPr>
              <a:t> Azure-Portal</a:t>
            </a:r>
            <a:r>
              <a:rPr lang="en-US" sz="1100" dirty="0">
                <a:effectLst/>
                <a:latin typeface="Calibri" panose="020F0502020204030204" pitchFamily="34" charset="0"/>
              </a:rPr>
              <a:t>.</a:t>
            </a:r>
            <a:endParaRPr lang="en-DE" sz="1100" dirty="0">
              <a:effectLst/>
              <a:latin typeface="Calibri" panose="020F0502020204030204" pitchFamily="34" charset="0"/>
            </a:endParaRPr>
          </a:p>
          <a:p>
            <a:pPr marL="685800" marR="0">
              <a:spcBef>
                <a:spcPts val="0"/>
              </a:spcBef>
              <a:spcAft>
                <a:spcPts val="0"/>
              </a:spcAft>
            </a:pPr>
            <a:r>
              <a:rPr lang="en-US" sz="11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Bedrohungsschutz</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err="1">
                <a:effectLst/>
                <a:latin typeface="Calibri" panose="020F0502020204030204" pitchFamily="34" charset="0"/>
              </a:rPr>
              <a:t>Zum</a:t>
            </a:r>
            <a:r>
              <a:rPr lang="en-US" sz="1100" dirty="0">
                <a:effectLst/>
                <a:latin typeface="Calibri" panose="020F0502020204030204" pitchFamily="34" charset="0"/>
              </a:rPr>
              <a:t> Schutz der </a:t>
            </a:r>
            <a:r>
              <a:rPr lang="en-US" sz="1100" dirty="0" err="1">
                <a:effectLst/>
                <a:latin typeface="Calibri" panose="020F0502020204030204" pitchFamily="34" charset="0"/>
              </a:rPr>
              <a:t>Kundendaten</a:t>
            </a:r>
            <a:r>
              <a:rPr lang="en-US" sz="1100" dirty="0">
                <a:effectLst/>
                <a:latin typeface="Calibri" panose="020F0502020204030204" pitchFamily="34" charset="0"/>
              </a:rPr>
              <a:t> </a:t>
            </a:r>
            <a:r>
              <a:rPr lang="en-US" sz="1100" dirty="0" err="1">
                <a:effectLst/>
                <a:latin typeface="Calibri" panose="020F0502020204030204" pitchFamily="34" charset="0"/>
              </a:rPr>
              <a:t>stellen</a:t>
            </a:r>
            <a:r>
              <a:rPr lang="en-US" sz="1100" dirty="0">
                <a:effectLst/>
                <a:latin typeface="Calibri" panose="020F0502020204030204" pitchFamily="34" charset="0"/>
              </a:rPr>
              <a:t> SQL-</a:t>
            </a:r>
            <a:r>
              <a:rPr lang="en-US" sz="1100" dirty="0" err="1">
                <a:effectLst/>
                <a:latin typeface="Calibri" panose="020F0502020204030204" pitchFamily="34" charset="0"/>
              </a:rPr>
              <a:t>Datenbank</a:t>
            </a:r>
            <a:r>
              <a:rPr lang="en-US" sz="1100" dirty="0">
                <a:effectLst/>
                <a:latin typeface="Calibri" panose="020F0502020204030204" pitchFamily="34" charset="0"/>
              </a:rPr>
              <a:t> und SQL Managed Instance </a:t>
            </a:r>
            <a:r>
              <a:rPr lang="en-US" sz="1100" dirty="0" err="1">
                <a:effectLst/>
                <a:latin typeface="Calibri" panose="020F0502020204030204" pitchFamily="34" charset="0"/>
              </a:rPr>
              <a:t>Funktionen</a:t>
            </a:r>
            <a:r>
              <a:rPr lang="en-US" sz="1100" dirty="0">
                <a:effectLst/>
                <a:latin typeface="Calibri" panose="020F0502020204030204" pitchFamily="34" charset="0"/>
              </a:rPr>
              <a:t> für die </a:t>
            </a:r>
            <a:r>
              <a:rPr lang="en-US" sz="1100" dirty="0" err="1">
                <a:effectLst/>
                <a:latin typeface="Calibri" panose="020F0502020204030204" pitchFamily="34" charset="0"/>
              </a:rPr>
              <a:t>Überwachung</a:t>
            </a:r>
            <a:r>
              <a:rPr lang="en-US" sz="1100" dirty="0">
                <a:effectLst/>
                <a:latin typeface="Calibri" panose="020F0502020204030204" pitchFamily="34" charset="0"/>
              </a:rPr>
              <a:t> und </a:t>
            </a:r>
            <a:r>
              <a:rPr lang="en-US" sz="1100" dirty="0" err="1">
                <a:effectLst/>
                <a:latin typeface="Calibri" panose="020F0502020204030204" pitchFamily="34" charset="0"/>
              </a:rPr>
              <a:t>Bedrohungserkennung</a:t>
            </a:r>
            <a:r>
              <a:rPr lang="en-US" sz="1100" dirty="0">
                <a:effectLst/>
                <a:latin typeface="Calibri" panose="020F0502020204030204" pitchFamily="34" charset="0"/>
              </a:rPr>
              <a:t> </a:t>
            </a:r>
            <a:r>
              <a:rPr lang="en-US" sz="1100" dirty="0" err="1">
                <a:effectLst/>
                <a:latin typeface="Calibri" panose="020F0502020204030204" pitchFamily="34" charset="0"/>
              </a:rPr>
              <a:t>bereit</a:t>
            </a:r>
            <a:r>
              <a:rPr lang="en-US" sz="1100" dirty="0">
                <a:effectLst/>
                <a:latin typeface="Calibri" panose="020F0502020204030204" pitchFamily="34" charset="0"/>
              </a:rPr>
              <a:t>.</a:t>
            </a: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SQL Audit </a:t>
            </a: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Adv. Threat Protection </a:t>
            </a: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Informationsschutz</a:t>
            </a:r>
            <a:r>
              <a:rPr lang="en-US" sz="1100" dirty="0">
                <a:effectLst/>
                <a:latin typeface="Calibri" panose="020F0502020204030204" pitchFamily="34" charset="0"/>
              </a:rPr>
              <a:t> und -</a:t>
            </a:r>
            <a:r>
              <a:rPr lang="en-US" sz="1100" dirty="0" err="1">
                <a:effectLst/>
                <a:latin typeface="Calibri" panose="020F0502020204030204" pitchFamily="34" charset="0"/>
              </a:rPr>
              <a:t>verschlüsselung</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TLS, TDE, Keys in Key Vault, data masking</a:t>
            </a: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Sicherheitsverwaltung</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Vul. </a:t>
            </a:r>
            <a:r>
              <a:rPr lang="en-US" sz="1100" dirty="0" err="1">
                <a:effectLst/>
                <a:latin typeface="Calibri" panose="020F0502020204030204" pitchFamily="34" charset="0"/>
              </a:rPr>
              <a:t>Assesssement</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Die </a:t>
            </a:r>
            <a:r>
              <a:rPr lang="en-US" sz="1100" dirty="0" err="1">
                <a:effectLst/>
                <a:latin typeface="Calibri" panose="020F0502020204030204" pitchFamily="34" charset="0"/>
                <a:hlinkClick r:id="rId5"/>
              </a:rPr>
              <a:t>Sicherheitsrisikobewertung</a:t>
            </a:r>
            <a:r>
              <a:rPr lang="en-US" sz="1100" dirty="0">
                <a:effectLst/>
                <a:latin typeface="Calibri" panose="020F0502020204030204" pitchFamily="34" charset="0"/>
              </a:rPr>
              <a:t> ist </a:t>
            </a:r>
            <a:r>
              <a:rPr lang="en-US" sz="1100" dirty="0" err="1">
                <a:effectLst/>
                <a:latin typeface="Calibri" panose="020F0502020204030204" pitchFamily="34" charset="0"/>
              </a:rPr>
              <a:t>ein</a:t>
            </a:r>
            <a:r>
              <a:rPr lang="en-US" sz="1100" dirty="0">
                <a:effectLst/>
                <a:latin typeface="Calibri" panose="020F0502020204030204" pitchFamily="34" charset="0"/>
              </a:rPr>
              <a:t> </a:t>
            </a:r>
            <a:r>
              <a:rPr lang="en-US" sz="1100" dirty="0" err="1">
                <a:effectLst/>
                <a:latin typeface="Calibri" panose="020F0502020204030204" pitchFamily="34" charset="0"/>
              </a:rPr>
              <a:t>einfach</a:t>
            </a:r>
            <a:r>
              <a:rPr lang="en-US" sz="1100" dirty="0">
                <a:effectLst/>
                <a:latin typeface="Calibri" panose="020F0502020204030204" pitchFamily="34" charset="0"/>
              </a:rPr>
              <a:t> zu </a:t>
            </a:r>
            <a:r>
              <a:rPr lang="en-US" sz="1100" dirty="0" err="1">
                <a:effectLst/>
                <a:latin typeface="Calibri" panose="020F0502020204030204" pitchFamily="34" charset="0"/>
              </a:rPr>
              <a:t>konfigurierender</a:t>
            </a:r>
            <a:r>
              <a:rPr lang="en-US" sz="1100" dirty="0">
                <a:effectLst/>
                <a:latin typeface="Calibri" panose="020F0502020204030204" pitchFamily="34" charset="0"/>
              </a:rPr>
              <a:t> </a:t>
            </a:r>
            <a:r>
              <a:rPr lang="en-US" sz="1100" dirty="0" err="1">
                <a:effectLst/>
                <a:latin typeface="Calibri" panose="020F0502020204030204" pitchFamily="34" charset="0"/>
              </a:rPr>
              <a:t>Dienst</a:t>
            </a:r>
            <a:r>
              <a:rPr lang="en-US" sz="1100" dirty="0">
                <a:effectLst/>
                <a:latin typeface="Calibri" panose="020F0502020204030204" pitchFamily="34" charset="0"/>
              </a:rPr>
              <a:t>, </a:t>
            </a:r>
            <a:r>
              <a:rPr lang="en-US" sz="1100" dirty="0" err="1">
                <a:effectLst/>
                <a:latin typeface="Calibri" panose="020F0502020204030204" pitchFamily="34" charset="0"/>
              </a:rPr>
              <a:t>mit</a:t>
            </a:r>
            <a:r>
              <a:rPr lang="en-US" sz="1100" dirty="0">
                <a:effectLst/>
                <a:latin typeface="Calibri" panose="020F0502020204030204" pitchFamily="34" charset="0"/>
              </a:rPr>
              <a:t> dem </a:t>
            </a:r>
            <a:r>
              <a:rPr lang="en-US" sz="1100" dirty="0" err="1">
                <a:effectLst/>
                <a:latin typeface="Calibri" panose="020F0502020204030204" pitchFamily="34" charset="0"/>
              </a:rPr>
              <a:t>potenzielle</a:t>
            </a:r>
            <a:r>
              <a:rPr lang="en-US" sz="1100" dirty="0">
                <a:effectLst/>
                <a:latin typeface="Calibri" panose="020F0502020204030204" pitchFamily="34" charset="0"/>
              </a:rPr>
              <a:t> </a:t>
            </a:r>
            <a:r>
              <a:rPr lang="en-US" sz="1100" dirty="0" err="1">
                <a:effectLst/>
                <a:latin typeface="Calibri" panose="020F0502020204030204" pitchFamily="34" charset="0"/>
              </a:rPr>
              <a:t>Schwachstellen</a:t>
            </a:r>
            <a:r>
              <a:rPr lang="en-US" sz="1100" dirty="0">
                <a:effectLst/>
                <a:latin typeface="Calibri" panose="020F0502020204030204" pitchFamily="34" charset="0"/>
              </a:rPr>
              <a:t> in der </a:t>
            </a:r>
            <a:r>
              <a:rPr lang="en-US" sz="1100" dirty="0" err="1">
                <a:effectLst/>
                <a:latin typeface="Calibri" panose="020F0502020204030204" pitchFamily="34" charset="0"/>
              </a:rPr>
              <a:t>Datenbank</a:t>
            </a:r>
            <a:r>
              <a:rPr lang="en-US" sz="1100" dirty="0">
                <a:effectLst/>
                <a:latin typeface="Calibri" panose="020F0502020204030204" pitchFamily="34" charset="0"/>
              </a:rPr>
              <a:t> </a:t>
            </a:r>
            <a:r>
              <a:rPr lang="en-US" sz="1100" dirty="0" err="1">
                <a:effectLst/>
                <a:latin typeface="Calibri" panose="020F0502020204030204" pitchFamily="34" charset="0"/>
              </a:rPr>
              <a:t>ermittelt</a:t>
            </a:r>
            <a:r>
              <a:rPr lang="en-US" sz="1100" dirty="0">
                <a:effectLst/>
                <a:latin typeface="Calibri" panose="020F0502020204030204" pitchFamily="34" charset="0"/>
              </a:rPr>
              <a:t>, </a:t>
            </a:r>
            <a:r>
              <a:rPr lang="en-US" sz="1100" dirty="0" err="1">
                <a:effectLst/>
                <a:latin typeface="Calibri" panose="020F0502020204030204" pitchFamily="34" charset="0"/>
              </a:rPr>
              <a:t>nachverfolgt</a:t>
            </a:r>
            <a:r>
              <a:rPr lang="en-US" sz="1100" dirty="0">
                <a:effectLst/>
                <a:latin typeface="Calibri" panose="020F0502020204030204" pitchFamily="34" charset="0"/>
              </a:rPr>
              <a:t> und </a:t>
            </a:r>
            <a:r>
              <a:rPr lang="en-US" sz="1100" dirty="0" err="1">
                <a:effectLst/>
                <a:latin typeface="Calibri" panose="020F0502020204030204" pitchFamily="34" charset="0"/>
              </a:rPr>
              <a:t>behoben</a:t>
            </a:r>
            <a:r>
              <a:rPr lang="en-US" sz="1100" dirty="0">
                <a:effectLst/>
                <a:latin typeface="Calibri" panose="020F0502020204030204" pitchFamily="34" charset="0"/>
              </a:rPr>
              <a:t> </a:t>
            </a:r>
            <a:r>
              <a:rPr lang="en-US" sz="1100" dirty="0" err="1">
                <a:effectLst/>
                <a:latin typeface="Calibri" panose="020F0502020204030204" pitchFamily="34" charset="0"/>
              </a:rPr>
              <a:t>werden</a:t>
            </a:r>
            <a:r>
              <a:rPr lang="en-US" sz="1100" dirty="0">
                <a:effectLst/>
                <a:latin typeface="Calibri" panose="020F0502020204030204" pitchFamily="34" charset="0"/>
              </a:rPr>
              <a:t> </a:t>
            </a:r>
            <a:r>
              <a:rPr lang="en-US" sz="1100" dirty="0" err="1">
                <a:effectLst/>
                <a:latin typeface="Calibri" panose="020F0502020204030204" pitchFamily="34" charset="0"/>
              </a:rPr>
              <a:t>können</a:t>
            </a:r>
            <a:r>
              <a:rPr lang="en-US" sz="1100" dirty="0">
                <a:effectLst/>
                <a:latin typeface="Calibri" panose="020F0502020204030204" pitchFamily="34" charset="0"/>
              </a:rPr>
              <a:t>. </a:t>
            </a:r>
            <a:r>
              <a:rPr lang="en-US" sz="1100" dirty="0" err="1">
                <a:effectLst/>
                <a:latin typeface="Calibri" panose="020F0502020204030204" pitchFamily="34" charset="0"/>
              </a:rPr>
              <a:t>Damit</a:t>
            </a:r>
            <a:r>
              <a:rPr lang="en-US" sz="1100" dirty="0">
                <a:effectLst/>
                <a:latin typeface="Calibri" panose="020F0502020204030204" pitchFamily="34" charset="0"/>
              </a:rPr>
              <a:t> </a:t>
            </a:r>
            <a:r>
              <a:rPr lang="en-US" sz="1100" dirty="0" err="1">
                <a:effectLst/>
                <a:latin typeface="Calibri" panose="020F0502020204030204" pitchFamily="34" charset="0"/>
              </a:rPr>
              <a:t>soll</a:t>
            </a:r>
            <a:r>
              <a:rPr lang="en-US" sz="1100" dirty="0">
                <a:effectLst/>
                <a:latin typeface="Calibri" panose="020F0502020204030204" pitchFamily="34" charset="0"/>
              </a:rPr>
              <a:t> die </a:t>
            </a:r>
            <a:r>
              <a:rPr lang="en-US" sz="1100" dirty="0" err="1">
                <a:effectLst/>
                <a:latin typeface="Calibri" panose="020F0502020204030204" pitchFamily="34" charset="0"/>
              </a:rPr>
              <a:t>allgemeine</a:t>
            </a:r>
            <a:r>
              <a:rPr lang="en-US" sz="1100" dirty="0">
                <a:effectLst/>
                <a:latin typeface="Calibri" panose="020F0502020204030204" pitchFamily="34" charset="0"/>
              </a:rPr>
              <a:t> </a:t>
            </a:r>
            <a:r>
              <a:rPr lang="en-US" sz="1100" dirty="0" err="1">
                <a:effectLst/>
                <a:latin typeface="Calibri" panose="020F0502020204030204" pitchFamily="34" charset="0"/>
              </a:rPr>
              <a:t>Datenbanksicherheit</a:t>
            </a:r>
            <a:r>
              <a:rPr lang="en-US" sz="1100" dirty="0">
                <a:effectLst/>
                <a:latin typeface="Calibri" panose="020F0502020204030204" pitchFamily="34" charset="0"/>
              </a:rPr>
              <a:t> </a:t>
            </a:r>
            <a:r>
              <a:rPr lang="en-US" sz="1100" dirty="0" err="1">
                <a:effectLst/>
                <a:latin typeface="Calibri" panose="020F0502020204030204" pitchFamily="34" charset="0"/>
              </a:rPr>
              <a:t>proaktiv</a:t>
            </a:r>
            <a:r>
              <a:rPr lang="en-US" sz="1100" dirty="0">
                <a:effectLst/>
                <a:latin typeface="Calibri" panose="020F0502020204030204" pitchFamily="34" charset="0"/>
              </a:rPr>
              <a:t> </a:t>
            </a:r>
            <a:r>
              <a:rPr lang="en-US" sz="1100" dirty="0" err="1">
                <a:effectLst/>
                <a:latin typeface="Calibri" panose="020F0502020204030204" pitchFamily="34" charset="0"/>
              </a:rPr>
              <a:t>verbessert</a:t>
            </a:r>
            <a:r>
              <a:rPr lang="en-US" sz="1100" dirty="0">
                <a:effectLst/>
                <a:latin typeface="Calibri" panose="020F0502020204030204" pitchFamily="34" charset="0"/>
              </a:rPr>
              <a:t> </a:t>
            </a:r>
            <a:r>
              <a:rPr lang="en-US" sz="1100" dirty="0" err="1">
                <a:effectLst/>
                <a:latin typeface="Calibri" panose="020F0502020204030204" pitchFamily="34" charset="0"/>
              </a:rPr>
              <a:t>werden</a:t>
            </a:r>
            <a:r>
              <a:rPr lang="en-US" sz="1100" dirty="0">
                <a:effectLst/>
                <a:latin typeface="Calibri" panose="020F0502020204030204" pitchFamily="34" charset="0"/>
              </a:rPr>
              <a:t>. Die </a:t>
            </a:r>
            <a:r>
              <a:rPr lang="en-US" sz="1100" dirty="0" err="1">
                <a:effectLst/>
                <a:latin typeface="Calibri" panose="020F0502020204030204" pitchFamily="34" charset="0"/>
              </a:rPr>
              <a:t>Schwachstellenbewertung</a:t>
            </a:r>
            <a:r>
              <a:rPr lang="en-US" sz="1100" dirty="0">
                <a:effectLst/>
                <a:latin typeface="Calibri" panose="020F0502020204030204" pitchFamily="34" charset="0"/>
              </a:rPr>
              <a:t> (VA) ist Teil des Microsoft Defender für SQL-</a:t>
            </a:r>
            <a:r>
              <a:rPr lang="en-US" sz="1100" dirty="0" err="1">
                <a:effectLst/>
                <a:latin typeface="Calibri" panose="020F0502020204030204" pitchFamily="34" charset="0"/>
              </a:rPr>
              <a:t>Angebots</a:t>
            </a:r>
            <a:endParaRPr lang="en-US" sz="1100" dirty="0">
              <a:effectLst/>
              <a:latin typeface="Calibri" panose="020F0502020204030204" pitchFamily="34" charset="0"/>
            </a:endParaRPr>
          </a:p>
          <a:p>
            <a:pPr marL="685800" marR="0">
              <a:spcBef>
                <a:spcPts val="0"/>
              </a:spcBef>
              <a:spcAft>
                <a:spcPts val="0"/>
              </a:spcAft>
            </a:pPr>
            <a:r>
              <a:rPr lang="en-US" sz="1100" dirty="0">
                <a:effectLst/>
                <a:latin typeface="Calibri" panose="020F0502020204030204" pitchFamily="34" charset="0"/>
              </a:rPr>
              <a:t> </a:t>
            </a:r>
          </a:p>
          <a:p>
            <a:pPr rtl="0" fontAlgn="ctr">
              <a:spcBef>
                <a:spcPts val="0"/>
              </a:spcBef>
              <a:spcAft>
                <a:spcPts val="0"/>
              </a:spcAft>
              <a:buFont typeface="Courier New" panose="02070309020205020404" pitchFamily="49" charset="0"/>
              <a:buChar char="o"/>
            </a:pPr>
            <a:r>
              <a:rPr lang="en-US" sz="1100" dirty="0" err="1">
                <a:effectLst/>
                <a:latin typeface="Calibri" panose="020F0502020204030204" pitchFamily="34" charset="0"/>
              </a:rPr>
              <a:t>Datenermittlung</a:t>
            </a:r>
            <a:r>
              <a:rPr lang="en-US" sz="1100" dirty="0">
                <a:effectLst/>
                <a:latin typeface="Calibri" panose="020F0502020204030204" pitchFamily="34" charset="0"/>
              </a:rPr>
              <a:t> und -</a:t>
            </a:r>
            <a:r>
              <a:rPr lang="en-US" sz="1100" dirty="0" err="1">
                <a:effectLst/>
                <a:latin typeface="Calibri" panose="020F0502020204030204" pitchFamily="34" charset="0"/>
              </a:rPr>
              <a:t>klassifizierung</a:t>
            </a:r>
            <a:endParaRPr lang="en-US" sz="1100" dirty="0">
              <a:effectLst/>
              <a:latin typeface="Calibri" panose="020F0502020204030204" pitchFamily="34" charset="0"/>
            </a:endParaRPr>
          </a:p>
          <a:p>
            <a:pPr marL="685800" marR="0">
              <a:spcBef>
                <a:spcPts val="0"/>
              </a:spcBef>
              <a:spcAft>
                <a:spcPts val="0"/>
              </a:spcAft>
            </a:pPr>
            <a:r>
              <a:rPr lang="en-US" sz="1100" dirty="0" err="1">
                <a:effectLst/>
                <a:latin typeface="Calibri" panose="020F0502020204030204" pitchFamily="34" charset="0"/>
              </a:rPr>
              <a:t>Datenerkennung</a:t>
            </a:r>
            <a:r>
              <a:rPr lang="en-US" sz="1100" dirty="0">
                <a:effectLst/>
                <a:latin typeface="Calibri" panose="020F0502020204030204" pitchFamily="34" charset="0"/>
              </a:rPr>
              <a:t> und -</a:t>
            </a:r>
            <a:r>
              <a:rPr lang="en-US" sz="1100" dirty="0" err="1">
                <a:effectLst/>
                <a:latin typeface="Calibri" panose="020F0502020204030204" pitchFamily="34" charset="0"/>
              </a:rPr>
              <a:t>klassifizierung</a:t>
            </a:r>
            <a:r>
              <a:rPr lang="en-US" sz="1100" dirty="0">
                <a:effectLst/>
                <a:latin typeface="Calibri" panose="020F0502020204030204" pitchFamily="34" charset="0"/>
              </a:rPr>
              <a:t> (</a:t>
            </a:r>
            <a:r>
              <a:rPr lang="en-US" sz="1100" dirty="0" err="1">
                <a:effectLst/>
                <a:latin typeface="Calibri" panose="020F0502020204030204" pitchFamily="34" charset="0"/>
              </a:rPr>
              <a:t>derzeit</a:t>
            </a:r>
            <a:r>
              <a:rPr lang="en-US" sz="1100" dirty="0">
                <a:effectLst/>
                <a:latin typeface="Calibri" panose="020F0502020204030204" pitchFamily="34" charset="0"/>
              </a:rPr>
              <a:t> in der </a:t>
            </a:r>
            <a:r>
              <a:rPr lang="en-US" sz="1100" dirty="0" err="1">
                <a:effectLst/>
                <a:latin typeface="Calibri" panose="020F0502020204030204" pitchFamily="34" charset="0"/>
              </a:rPr>
              <a:t>Vorschau</a:t>
            </a:r>
            <a:r>
              <a:rPr lang="en-US" sz="1100" dirty="0">
                <a:effectLst/>
                <a:latin typeface="Calibri" panose="020F0502020204030204" pitchFamily="34" charset="0"/>
              </a:rPr>
              <a:t>) </a:t>
            </a:r>
            <a:r>
              <a:rPr lang="en-US" sz="1100" dirty="0" err="1">
                <a:effectLst/>
                <a:latin typeface="Calibri" panose="020F0502020204030204" pitchFamily="34" charset="0"/>
              </a:rPr>
              <a:t>bietet</a:t>
            </a:r>
            <a:r>
              <a:rPr lang="en-US" sz="1100" dirty="0">
                <a:effectLst/>
                <a:latin typeface="Calibri" panose="020F0502020204030204" pitchFamily="34" charset="0"/>
              </a:rPr>
              <a:t> </a:t>
            </a:r>
            <a:r>
              <a:rPr lang="en-US" sz="1100" dirty="0" err="1">
                <a:effectLst/>
                <a:latin typeface="Calibri" panose="020F0502020204030204" pitchFamily="34" charset="0"/>
              </a:rPr>
              <a:t>grundlegende</a:t>
            </a:r>
            <a:r>
              <a:rPr lang="en-US" sz="1100" dirty="0">
                <a:effectLst/>
                <a:latin typeface="Calibri" panose="020F0502020204030204" pitchFamily="34" charset="0"/>
              </a:rPr>
              <a:t> </a:t>
            </a:r>
            <a:r>
              <a:rPr lang="en-US" sz="1100" dirty="0" err="1">
                <a:effectLst/>
                <a:latin typeface="Calibri" panose="020F0502020204030204" pitchFamily="34" charset="0"/>
              </a:rPr>
              <a:t>Funktionen</a:t>
            </a:r>
            <a:r>
              <a:rPr lang="en-US" sz="1100" dirty="0">
                <a:effectLst/>
                <a:latin typeface="Calibri" panose="020F0502020204030204" pitchFamily="34" charset="0"/>
              </a:rPr>
              <a:t>, die in Azure SQL Database und SQL Managed Instance </a:t>
            </a:r>
            <a:r>
              <a:rPr lang="en-US" sz="1100" dirty="0" err="1">
                <a:effectLst/>
                <a:latin typeface="Calibri" panose="020F0502020204030204" pitchFamily="34" charset="0"/>
              </a:rPr>
              <a:t>integriert</a:t>
            </a:r>
            <a:r>
              <a:rPr lang="en-US" sz="1100" dirty="0">
                <a:effectLst/>
                <a:latin typeface="Calibri" panose="020F0502020204030204" pitchFamily="34" charset="0"/>
              </a:rPr>
              <a:t> </a:t>
            </a:r>
            <a:r>
              <a:rPr lang="en-US" sz="1100" dirty="0" err="1">
                <a:effectLst/>
                <a:latin typeface="Calibri" panose="020F0502020204030204" pitchFamily="34" charset="0"/>
              </a:rPr>
              <a:t>sind</a:t>
            </a:r>
            <a:r>
              <a:rPr lang="en-US" sz="1100" dirty="0">
                <a:effectLst/>
                <a:latin typeface="Calibri" panose="020F0502020204030204" pitchFamily="34" charset="0"/>
              </a:rPr>
              <a:t>, um sensible </a:t>
            </a:r>
            <a:r>
              <a:rPr lang="en-US" sz="1100" dirty="0" err="1">
                <a:effectLst/>
                <a:latin typeface="Calibri" panose="020F0502020204030204" pitchFamily="34" charset="0"/>
              </a:rPr>
              <a:t>Daten</a:t>
            </a:r>
            <a:r>
              <a:rPr lang="en-US" sz="1100" dirty="0">
                <a:effectLst/>
                <a:latin typeface="Calibri" panose="020F0502020204030204" pitchFamily="34" charset="0"/>
              </a:rPr>
              <a:t> in </a:t>
            </a:r>
            <a:r>
              <a:rPr lang="en-US" sz="1100" dirty="0" err="1">
                <a:effectLst/>
                <a:latin typeface="Calibri" panose="020F0502020204030204" pitchFamily="34" charset="0"/>
              </a:rPr>
              <a:t>Ihren</a:t>
            </a:r>
            <a:r>
              <a:rPr lang="en-US" sz="1100" dirty="0">
                <a:effectLst/>
                <a:latin typeface="Calibri" panose="020F0502020204030204" pitchFamily="34" charset="0"/>
              </a:rPr>
              <a:t> </a:t>
            </a:r>
            <a:r>
              <a:rPr lang="en-US" sz="1100" dirty="0" err="1">
                <a:effectLst/>
                <a:latin typeface="Calibri" panose="020F0502020204030204" pitchFamily="34" charset="0"/>
              </a:rPr>
              <a:t>Datenbanken</a:t>
            </a:r>
            <a:r>
              <a:rPr lang="en-US" sz="1100" dirty="0">
                <a:effectLst/>
                <a:latin typeface="Calibri" panose="020F0502020204030204" pitchFamily="34" charset="0"/>
              </a:rPr>
              <a:t> zu </a:t>
            </a:r>
            <a:r>
              <a:rPr lang="en-US" sz="1100" dirty="0" err="1">
                <a:effectLst/>
                <a:latin typeface="Calibri" panose="020F0502020204030204" pitchFamily="34" charset="0"/>
              </a:rPr>
              <a:t>erkennen</a:t>
            </a:r>
            <a:r>
              <a:rPr lang="en-US" sz="1100" dirty="0">
                <a:effectLst/>
                <a:latin typeface="Calibri" panose="020F0502020204030204" pitchFamily="34" charset="0"/>
              </a:rPr>
              <a:t>, zu </a:t>
            </a:r>
            <a:r>
              <a:rPr lang="en-US" sz="1100" dirty="0" err="1">
                <a:effectLst/>
                <a:latin typeface="Calibri" panose="020F0502020204030204" pitchFamily="34" charset="0"/>
              </a:rPr>
              <a:t>klassifizieren</a:t>
            </a:r>
            <a:r>
              <a:rPr lang="en-US" sz="1100" dirty="0">
                <a:effectLst/>
                <a:latin typeface="Calibri" panose="020F0502020204030204" pitchFamily="34" charset="0"/>
              </a:rPr>
              <a:t> und zu </a:t>
            </a:r>
            <a:r>
              <a:rPr lang="en-US" sz="1100" dirty="0" err="1">
                <a:effectLst/>
                <a:latin typeface="Calibri" panose="020F0502020204030204" pitchFamily="34" charset="0"/>
              </a:rPr>
              <a:t>kennzeichnen</a:t>
            </a:r>
            <a:r>
              <a:rPr lang="en-US" sz="1100" dirty="0">
                <a:effectLst/>
                <a:latin typeface="Calibri" panose="020F0502020204030204" pitchFamily="34" charset="0"/>
              </a:rPr>
              <a:t>.</a:t>
            </a:r>
          </a:p>
          <a:p>
            <a:pPr algn="l"/>
            <a:endParaRPr lang="de-DE" dirty="0"/>
          </a:p>
          <a:p>
            <a:pPr algn="l"/>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50</a:t>
            </a:fld>
            <a:endParaRPr lang="en-GB"/>
          </a:p>
        </p:txBody>
      </p:sp>
    </p:spTree>
    <p:extLst>
      <p:ext uri="{BB962C8B-B14F-4D97-AF65-F5344CB8AC3E}">
        <p14:creationId xmlns:p14="http://schemas.microsoft.com/office/powerpoint/2010/main" val="3910055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de-DE" dirty="0"/>
              <a:t>Der Dienst "SQL </a:t>
            </a:r>
            <a:r>
              <a:rPr lang="de-DE" dirty="0" err="1"/>
              <a:t>Managed</a:t>
            </a:r>
            <a:r>
              <a:rPr lang="de-DE" dirty="0"/>
              <a:t> Instance" " innerhalb des virtuellen Netzwerks befinden. Dies wird als "</a:t>
            </a:r>
            <a:r>
              <a:rPr lang="de-DE" b="1" dirty="0"/>
              <a:t>VNET-Injektion</a:t>
            </a:r>
            <a:r>
              <a:rPr lang="de-DE" dirty="0"/>
              <a:t>" bezeichnet weil es den Dienst direkt im VNET bereitstellt. </a:t>
            </a:r>
          </a:p>
          <a:p>
            <a:r>
              <a:rPr lang="de-DE" dirty="0"/>
              <a:t>In der Regel weisen Sie jedem dieser Dienste ein eigenes Subnetz zu, ohne dass sich weitere Elemente darin befinden, um Interoperabilitätsprobleme zu vermeiden.</a:t>
            </a:r>
          </a:p>
          <a:p>
            <a:endParaRPr lang="de-DE" dirty="0"/>
          </a:p>
          <a:p>
            <a:r>
              <a:rPr lang="de-DE" dirty="0"/>
              <a:t>######################################</a:t>
            </a:r>
          </a:p>
          <a:p>
            <a:endParaRPr lang="de-DE" dirty="0"/>
          </a:p>
          <a:p>
            <a:r>
              <a:rPr lang="de-DE" b="0" i="0" dirty="0">
                <a:solidFill>
                  <a:srgbClr val="161616"/>
                </a:solidFill>
                <a:effectLst/>
                <a:latin typeface="Segoe UI" panose="020B0502040204020203" pitchFamily="34" charset="0"/>
              </a:rPr>
              <a:t>Der Virtual Network (</a:t>
            </a:r>
            <a:r>
              <a:rPr lang="de-DE" b="0" i="0" dirty="0" err="1">
                <a:solidFill>
                  <a:srgbClr val="161616"/>
                </a:solidFill>
                <a:effectLst/>
                <a:latin typeface="Segoe UI" panose="020B0502040204020203" pitchFamily="34" charset="0"/>
              </a:rPr>
              <a:t>VNet</a:t>
            </a:r>
            <a:r>
              <a:rPr lang="de-DE" b="0" i="0" dirty="0">
                <a:solidFill>
                  <a:srgbClr val="161616"/>
                </a:solidFill>
                <a:effectLst/>
                <a:latin typeface="Segoe UI" panose="020B0502040204020203" pitchFamily="34" charset="0"/>
              </a:rPr>
              <a:t>)-</a:t>
            </a:r>
            <a:r>
              <a:rPr lang="de-DE" b="1" i="0" dirty="0">
                <a:solidFill>
                  <a:srgbClr val="161616"/>
                </a:solidFill>
                <a:effectLst/>
                <a:latin typeface="Segoe UI" panose="020B0502040204020203" pitchFamily="34" charset="0"/>
              </a:rPr>
              <a:t>Dienstendpunkt</a:t>
            </a:r>
            <a:r>
              <a:rPr lang="de-DE" b="0" i="0" dirty="0">
                <a:solidFill>
                  <a:srgbClr val="161616"/>
                </a:solidFill>
                <a:effectLst/>
                <a:latin typeface="Segoe UI" panose="020B0502040204020203" pitchFamily="34" charset="0"/>
              </a:rPr>
              <a:t> bietet eine sichere und direkte Verbindung mit Azure-Diensten über eine optimierte Route über das Azure-</a:t>
            </a:r>
            <a:r>
              <a:rPr lang="de-DE" b="0" i="0" dirty="0" err="1">
                <a:solidFill>
                  <a:srgbClr val="161616"/>
                </a:solidFill>
                <a:effectLst/>
                <a:latin typeface="Segoe UI" panose="020B0502040204020203" pitchFamily="34" charset="0"/>
              </a:rPr>
              <a:t>Backbonenetzwerk</a:t>
            </a:r>
            <a:r>
              <a:rPr lang="de-DE" b="0" i="0" dirty="0">
                <a:solidFill>
                  <a:srgbClr val="161616"/>
                </a:solidFill>
                <a:effectLst/>
                <a:latin typeface="Segoe UI" panose="020B0502040204020203" pitchFamily="34" charset="0"/>
              </a:rPr>
              <a:t>. Endpunkte ermöglichen es Ihnen, Ihre kritischen Ressourcen von Azure-Diensten auf Ihre virtuellen Netzwerke zu beschränken und so zu schützen. Dienstendpunkte ermöglichen es privaten IP-Adressen im </a:t>
            </a:r>
            <a:r>
              <a:rPr lang="de-DE" b="0" i="0" dirty="0" err="1">
                <a:solidFill>
                  <a:srgbClr val="161616"/>
                </a:solidFill>
                <a:effectLst/>
                <a:latin typeface="Segoe UI" panose="020B0502040204020203" pitchFamily="34" charset="0"/>
              </a:rPr>
              <a:t>VNet</a:t>
            </a:r>
            <a:r>
              <a:rPr lang="de-DE" b="0" i="0" dirty="0">
                <a:solidFill>
                  <a:srgbClr val="161616"/>
                </a:solidFill>
                <a:effectLst/>
                <a:latin typeface="Segoe UI" panose="020B0502040204020203" pitchFamily="34" charset="0"/>
              </a:rPr>
              <a:t>, den Endpunkt eines Azure-Diensts zu erreichen, ohne dass eine öffentliche IP-Adresse im </a:t>
            </a:r>
            <a:r>
              <a:rPr lang="de-DE" b="0" i="0" dirty="0" err="1">
                <a:solidFill>
                  <a:srgbClr val="161616"/>
                </a:solidFill>
                <a:effectLst/>
                <a:latin typeface="Segoe UI" panose="020B0502040204020203" pitchFamily="34" charset="0"/>
              </a:rPr>
              <a:t>VNet</a:t>
            </a:r>
            <a:r>
              <a:rPr lang="de-DE" b="0" i="0" dirty="0">
                <a:solidFill>
                  <a:srgbClr val="161616"/>
                </a:solidFill>
                <a:effectLst/>
                <a:latin typeface="Segoe UI" panose="020B0502040204020203" pitchFamily="34" charset="0"/>
              </a:rPr>
              <a:t> benötigt wird.</a:t>
            </a:r>
          </a:p>
          <a:p>
            <a:endParaRPr lang="de-DE" b="0" i="0" dirty="0">
              <a:solidFill>
                <a:srgbClr val="161616"/>
              </a:solidFill>
              <a:effectLst/>
              <a:latin typeface="Segoe UI" panose="020B0502040204020203" pitchFamily="34" charset="0"/>
            </a:endParaRPr>
          </a:p>
          <a:p>
            <a:r>
              <a:rPr lang="de-DE" b="1" i="0" dirty="0">
                <a:solidFill>
                  <a:srgbClr val="161616"/>
                </a:solidFill>
                <a:effectLst/>
                <a:latin typeface="Segoe UI" panose="020B0502040204020203" pitchFamily="34" charset="0"/>
              </a:rPr>
              <a:t>Private Link </a:t>
            </a:r>
            <a:r>
              <a:rPr lang="de-DE" b="0" i="0" dirty="0">
                <a:solidFill>
                  <a:srgbClr val="161616"/>
                </a:solidFill>
                <a:effectLst/>
                <a:latin typeface="Segoe UI" panose="020B0502040204020203" pitchFamily="34" charset="0"/>
              </a:rPr>
              <a:t>ermöglicht die Verbindungsherstellung mit verschiedenen PaaS-Diensten in Azure über einen </a:t>
            </a:r>
            <a:r>
              <a:rPr lang="de-DE" b="1" i="0" dirty="0">
                <a:solidFill>
                  <a:srgbClr val="161616"/>
                </a:solidFill>
                <a:effectLst/>
                <a:latin typeface="Segoe UI" panose="020B0502040204020203" pitchFamily="34" charset="0"/>
              </a:rPr>
              <a:t>privaten Endpunkt</a:t>
            </a:r>
            <a:r>
              <a:rPr lang="de-DE" b="0" i="0" dirty="0">
                <a:solidFill>
                  <a:srgbClr val="161616"/>
                </a:solidFill>
                <a:effectLst/>
                <a:latin typeface="Segoe UI" panose="020B0502040204020203" pitchFamily="34" charset="0"/>
              </a:rPr>
              <a:t>. </a:t>
            </a:r>
          </a:p>
          <a:p>
            <a:endParaRPr lang="de-DE" b="0" i="0" dirty="0">
              <a:solidFill>
                <a:srgbClr val="161616"/>
              </a:solidFill>
              <a:effectLst/>
              <a:latin typeface="Segoe UI" panose="020B0502040204020203" pitchFamily="34" charset="0"/>
            </a:endParaRPr>
          </a:p>
          <a:p>
            <a:r>
              <a:rPr lang="de-DE" b="1" i="0" dirty="0">
                <a:solidFill>
                  <a:srgbClr val="161616"/>
                </a:solidFill>
                <a:effectLst/>
                <a:latin typeface="Segoe UI" panose="020B0502040204020203" pitchFamily="34" charset="0"/>
              </a:rPr>
              <a:t>Ein privater Endpunkt ist eine private IP-Adresse </a:t>
            </a:r>
            <a:r>
              <a:rPr lang="de-DE" b="0" i="0" dirty="0">
                <a:solidFill>
                  <a:srgbClr val="161616"/>
                </a:solidFill>
                <a:effectLst/>
                <a:latin typeface="Segoe UI" panose="020B0502040204020203" pitchFamily="34" charset="0"/>
              </a:rPr>
              <a:t>in einem bestimmten </a:t>
            </a:r>
            <a:r>
              <a:rPr lang="de-DE" b="0" i="0" u="none" strike="noStrike" dirty="0">
                <a:effectLst/>
                <a:latin typeface="Segoe UI" panose="020B0502040204020203" pitchFamily="34" charset="0"/>
                <a:hlinkClick r:id="rId3"/>
              </a:rPr>
              <a:t>VNET</a:t>
            </a:r>
            <a:r>
              <a:rPr lang="de-DE" b="0" i="0" dirty="0">
                <a:solidFill>
                  <a:srgbClr val="161616"/>
                </a:solidFill>
                <a:effectLst/>
                <a:latin typeface="Segoe UI" panose="020B0502040204020203" pitchFamily="34" charset="0"/>
              </a:rPr>
              <a:t> und Subnetz</a:t>
            </a:r>
          </a:p>
          <a:p>
            <a:endParaRPr lang="de-DE" b="0" i="0" dirty="0">
              <a:solidFill>
                <a:srgbClr val="161616"/>
              </a:solidFill>
              <a:effectLst/>
              <a:latin typeface="Segoe UI" panose="020B0502040204020203" pitchFamily="34" charset="0"/>
            </a:endParaRPr>
          </a:p>
          <a:p>
            <a:r>
              <a:rPr lang="de-DE" b="0" i="0" dirty="0">
                <a:solidFill>
                  <a:srgbClr val="161616"/>
                </a:solidFill>
                <a:effectLst/>
                <a:latin typeface="Segoe UI" panose="020B0502040204020203" pitchFamily="34" charset="0"/>
              </a:rPr>
              <a:t>Microsoft empfiehlt die Verwendung von Azure Private Link für den sicheren und privaten Zugriff auf SQL MI / Dienste, die auf der Azure-Plattform gehostet werden. </a:t>
            </a:r>
          </a:p>
          <a:p>
            <a:endParaRPr lang="de-DE" b="0" i="0" dirty="0">
              <a:solidFill>
                <a:srgbClr val="161616"/>
              </a:solidFill>
              <a:effectLst/>
              <a:latin typeface="Segoe UI" panose="020B0502040204020203" pitchFamily="34" charset="0"/>
            </a:endParaRPr>
          </a:p>
          <a:p>
            <a:r>
              <a:rPr lang="de-DE" dirty="0"/>
              <a:t>Der Nuancenunterschied zwischen "VNET-Injektion" und "Privater Link" besteht darin, </a:t>
            </a:r>
          </a:p>
          <a:p>
            <a:r>
              <a:rPr lang="de-DE" dirty="0"/>
              <a:t>VNET-Injektion wird für Ressourcen verwendet wird, die Ihnen zugewiesen sind ( SQL </a:t>
            </a:r>
            <a:r>
              <a:rPr lang="de-DE" dirty="0" err="1"/>
              <a:t>Managed</a:t>
            </a:r>
            <a:r>
              <a:rPr lang="de-DE" dirty="0"/>
              <a:t> Instance, ...) </a:t>
            </a:r>
          </a:p>
          <a:p>
            <a:r>
              <a:rPr lang="de-DE" dirty="0"/>
              <a:t>und der Privater Link für Dienste, die darunter liegende Ressourcen gemeinsam nutzen (Azure SQL DB, Azure Storage, ...). </a:t>
            </a:r>
          </a:p>
          <a:p>
            <a:endParaRPr lang="de-DE" dirty="0"/>
          </a:p>
          <a:p>
            <a:r>
              <a:rPr lang="de-DE" dirty="0"/>
              <a:t>Auf diese Weise können Sie auch eine Verbindung mit Diensten in einem hybriden Integrationsszenario herstellen.</a:t>
            </a:r>
          </a:p>
          <a:p>
            <a:endParaRPr lang="de-DE" b="0" i="0" dirty="0">
              <a:solidFill>
                <a:srgbClr val="161616"/>
              </a:solidFill>
              <a:effectLst/>
              <a:latin typeface="Segoe UI" panose="020B0502040204020203" pitchFamily="34" charset="0"/>
            </a:endParaRPr>
          </a:p>
          <a:p>
            <a:r>
              <a:rPr lang="de-DE" b="0" i="0" dirty="0">
                <a:solidFill>
                  <a:srgbClr val="161616"/>
                </a:solidFill>
                <a:effectLst/>
                <a:latin typeface="Segoe UI" panose="020B0502040204020203" pitchFamily="34" charset="0"/>
              </a:rPr>
              <a:t>######################################</a:t>
            </a:r>
          </a:p>
          <a:p>
            <a:endParaRPr lang="de-DE" b="0" i="0" dirty="0">
              <a:solidFill>
                <a:srgbClr val="161616"/>
              </a:solidFill>
              <a:effectLst/>
              <a:latin typeface="Segoe UI" panose="020B0502040204020203" pitchFamily="34" charset="0"/>
            </a:endParaRPr>
          </a:p>
          <a:p>
            <a:pPr algn="l"/>
            <a:r>
              <a:rPr lang="de-DE" b="1" i="0" dirty="0">
                <a:solidFill>
                  <a:srgbClr val="161616"/>
                </a:solidFill>
                <a:effectLst/>
                <a:latin typeface="Segoe UI" panose="020B0502040204020203" pitchFamily="34" charset="0"/>
              </a:rPr>
              <a:t>IP-</a:t>
            </a:r>
            <a:r>
              <a:rPr lang="de-DE" b="1" i="0" dirty="0" err="1">
                <a:solidFill>
                  <a:srgbClr val="161616"/>
                </a:solidFill>
                <a:effectLst/>
                <a:latin typeface="Segoe UI" panose="020B0502040204020203" pitchFamily="34" charset="0"/>
              </a:rPr>
              <a:t>Firewallregeln</a:t>
            </a:r>
            <a:endParaRPr lang="de-DE" b="1" i="0" dirty="0">
              <a:solidFill>
                <a:srgbClr val="161616"/>
              </a:solidFill>
              <a:effectLst/>
              <a:latin typeface="Segoe UI" panose="020B0502040204020203" pitchFamily="34" charset="0"/>
            </a:endParaRPr>
          </a:p>
          <a:p>
            <a:pPr algn="l"/>
            <a:r>
              <a:rPr lang="de-DE" b="0" i="0" dirty="0">
                <a:solidFill>
                  <a:srgbClr val="161616"/>
                </a:solidFill>
                <a:effectLst/>
                <a:latin typeface="Segoe UI" panose="020B0502040204020203" pitchFamily="34" charset="0"/>
              </a:rPr>
              <a:t>IP-</a:t>
            </a:r>
            <a:r>
              <a:rPr lang="de-DE" b="0" i="0" dirty="0" err="1">
                <a:solidFill>
                  <a:srgbClr val="161616"/>
                </a:solidFill>
                <a:effectLst/>
                <a:latin typeface="Segoe UI" panose="020B0502040204020203" pitchFamily="34" charset="0"/>
              </a:rPr>
              <a:t>Firewallregeln</a:t>
            </a:r>
            <a:r>
              <a:rPr lang="de-DE" b="0" i="0" dirty="0">
                <a:solidFill>
                  <a:srgbClr val="161616"/>
                </a:solidFill>
                <a:effectLst/>
                <a:latin typeface="Segoe UI" panose="020B0502040204020203" pitchFamily="34" charset="0"/>
              </a:rPr>
              <a:t> gewähren den Datenbankzugriff auf der Grundlage der Ursprungs-IP-Adresse der jeweiligen Anforderung. Weitere Informationen finden Sie unter </a:t>
            </a:r>
            <a:r>
              <a:rPr lang="de-DE" b="0" i="0" u="none" strike="noStrike" dirty="0">
                <a:solidFill>
                  <a:srgbClr val="161616"/>
                </a:solidFill>
                <a:effectLst/>
                <a:latin typeface="Segoe UI" panose="020B0502040204020203" pitchFamily="34" charset="0"/>
                <a:hlinkClick r:id="rId4"/>
              </a:rPr>
              <a:t>Übersicht über </a:t>
            </a:r>
            <a:r>
              <a:rPr lang="de-DE" b="0" i="0" u="none" strike="noStrike" dirty="0" err="1">
                <a:solidFill>
                  <a:srgbClr val="161616"/>
                </a:solidFill>
                <a:effectLst/>
                <a:latin typeface="Segoe UI" panose="020B0502040204020203" pitchFamily="34" charset="0"/>
                <a:hlinkClick r:id="rId4"/>
              </a:rPr>
              <a:t>Firewallregeln</a:t>
            </a:r>
            <a:r>
              <a:rPr lang="de-DE" b="0" i="0" u="none" strike="noStrike" dirty="0">
                <a:solidFill>
                  <a:srgbClr val="161616"/>
                </a:solidFill>
                <a:effectLst/>
                <a:latin typeface="Segoe UI" panose="020B0502040204020203" pitchFamily="34" charset="0"/>
                <a:hlinkClick r:id="rId4"/>
              </a:rPr>
              <a:t> für Azure SQL-Datenbank und Azure Synapse Analytics</a:t>
            </a:r>
            <a:r>
              <a:rPr lang="de-DE" b="0" i="0" dirty="0">
                <a:solidFill>
                  <a:srgbClr val="161616"/>
                </a:solidFill>
                <a:effectLst/>
                <a:latin typeface="Segoe UI" panose="020B0502040204020203" pitchFamily="34" charset="0"/>
              </a:rPr>
              <a:t>.</a:t>
            </a:r>
          </a:p>
          <a:p>
            <a:pPr algn="l"/>
            <a:endParaRPr lang="de-DE" b="1" i="0" dirty="0">
              <a:solidFill>
                <a:srgbClr val="161616"/>
              </a:solidFill>
              <a:effectLst/>
              <a:latin typeface="Segoe UI" panose="020B0502040204020203" pitchFamily="34" charset="0"/>
            </a:endParaRPr>
          </a:p>
          <a:p>
            <a:pPr algn="l"/>
            <a:r>
              <a:rPr lang="de-DE" b="1" i="0" dirty="0" err="1">
                <a:solidFill>
                  <a:srgbClr val="161616"/>
                </a:solidFill>
                <a:effectLst/>
                <a:latin typeface="Segoe UI" panose="020B0502040204020203" pitchFamily="34" charset="0"/>
              </a:rPr>
              <a:t>Firewallregeln</a:t>
            </a:r>
            <a:r>
              <a:rPr lang="de-DE" b="1" i="0" dirty="0">
                <a:solidFill>
                  <a:srgbClr val="161616"/>
                </a:solidFill>
                <a:effectLst/>
                <a:latin typeface="Segoe UI" panose="020B0502040204020203" pitchFamily="34" charset="0"/>
              </a:rPr>
              <a:t> für virtuelle Netzwerke</a:t>
            </a:r>
          </a:p>
          <a:p>
            <a:pPr algn="l"/>
            <a:r>
              <a:rPr lang="de-DE" b="0" i="0" u="none" strike="noStrike" dirty="0">
                <a:solidFill>
                  <a:srgbClr val="161616"/>
                </a:solidFill>
                <a:effectLst/>
                <a:latin typeface="Segoe UI" panose="020B0502040204020203" pitchFamily="34" charset="0"/>
                <a:hlinkClick r:id="rId5"/>
              </a:rPr>
              <a:t>VNET-Dienstendpunkte</a:t>
            </a:r>
            <a:r>
              <a:rPr lang="de-DE" b="0" i="0" dirty="0">
                <a:solidFill>
                  <a:srgbClr val="161616"/>
                </a:solidFill>
                <a:effectLst/>
                <a:latin typeface="Segoe UI" panose="020B0502040204020203" pitchFamily="34" charset="0"/>
              </a:rPr>
              <a:t> erweitern Ihre VNET-Konnektivität über den Azure-Backbone hinaus und ermöglichen Azure SQL-Datenbank, das Subnetz des virtuellen Netzwerks zu identifizieren, aus dem der Datenverkehr stammt. Wenn Sie Datenverkehr an Azure SQL-Datenbank zulassen möchten, verwenden Sie die SQL-</a:t>
            </a:r>
            <a:r>
              <a:rPr lang="de-DE" b="0" i="0" u="none" strike="noStrike" dirty="0">
                <a:solidFill>
                  <a:srgbClr val="161616"/>
                </a:solidFill>
                <a:effectLst/>
                <a:latin typeface="Segoe UI" panose="020B0502040204020203" pitchFamily="34" charset="0"/>
                <a:hlinkClick r:id="rId6"/>
              </a:rPr>
              <a:t>Diensttags</a:t>
            </a:r>
            <a:r>
              <a:rPr lang="de-DE" b="0" i="0" dirty="0">
                <a:solidFill>
                  <a:srgbClr val="161616"/>
                </a:solidFill>
                <a:effectLst/>
                <a:latin typeface="Segoe UI" panose="020B0502040204020203" pitchFamily="34" charset="0"/>
              </a:rPr>
              <a:t>, um ausgehenden Datenverkehr über Netzwerksicherheitsgruppen zu ermöglichen.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61616"/>
                </a:solidFill>
                <a:effectLst/>
                <a:latin typeface="Segoe UI" panose="020B0502040204020203" pitchFamily="34" charset="0"/>
              </a:rPr>
              <a:t>Netzwerksicherheitsgruppen</a:t>
            </a:r>
            <a:endParaRPr lang="en-US" b="1" i="0" dirty="0">
              <a:solidFill>
                <a:srgbClr val="161616"/>
              </a:solidFill>
              <a:effectLst/>
              <a:latin typeface="Segoe UI" panose="020B0502040204020203" pitchFamily="34" charset="0"/>
            </a:endParaRPr>
          </a:p>
          <a:p>
            <a:r>
              <a:rPr lang="de-DE" b="0" i="0" dirty="0">
                <a:solidFill>
                  <a:srgbClr val="161616"/>
                </a:solidFill>
                <a:effectLst/>
                <a:latin typeface="Segoe UI" panose="020B0502040204020203" pitchFamily="34" charset="0"/>
              </a:rPr>
              <a:t> Azure-Netzwerksicherheitsgruppe verwenden, um Netzwerkdatenverkehr zwischen Azure-Ressourcen in einem virtuellen Azure-Netzwerk zu filtern. Eine Netzwerksicherheitsgruppe enthält </a:t>
            </a:r>
            <a:r>
              <a:rPr lang="de-DE" b="0" i="0" u="none" strike="noStrike" dirty="0">
                <a:effectLst/>
                <a:latin typeface="Segoe UI" panose="020B0502040204020203" pitchFamily="34" charset="0"/>
                <a:hlinkClick r:id="rId7"/>
              </a:rPr>
              <a:t>Sicherheitsregeln</a:t>
            </a:r>
            <a:r>
              <a:rPr lang="de-DE" b="0" i="0" dirty="0">
                <a:solidFill>
                  <a:srgbClr val="161616"/>
                </a:solidFill>
                <a:effectLst/>
                <a:latin typeface="Segoe UI" panose="020B0502040204020203" pitchFamily="34" charset="0"/>
              </a:rPr>
              <a:t>, die eingehenden Netzwerkdatenverkehr an verschiedene Typen von Azure-Ressourcen oder ausgehenden Netzwerkdatenverkehr von diesen zulassen oder verweigern. Für jede Regel können Sie die Quelle, das Ziel, den Port und das Protokoll angeben.</a:t>
            </a:r>
            <a:endParaRPr lang="de-DE" dirty="0"/>
          </a:p>
          <a:p>
            <a:endParaRPr lang="de-DE"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7954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50"/>
            <a:ext cx="5486400" cy="3600450"/>
          </a:xfrm>
          <a:prstGeom prst="rect">
            <a:avLst/>
          </a:prstGeom>
        </p:spPr>
        <p:txBody>
          <a:bodyPr/>
          <a:lstStyle/>
          <a:p>
            <a:pPr algn="l"/>
            <a:r>
              <a:rPr lang="de-DE" b="1" i="0" dirty="0">
                <a:solidFill>
                  <a:srgbClr val="161616"/>
                </a:solidFill>
                <a:effectLst/>
                <a:latin typeface="Segoe UI" panose="020B0502040204020203" pitchFamily="34" charset="0"/>
              </a:rPr>
              <a:t>IP-</a:t>
            </a:r>
            <a:r>
              <a:rPr lang="de-DE" b="1" i="0" dirty="0" err="1">
                <a:solidFill>
                  <a:srgbClr val="161616"/>
                </a:solidFill>
                <a:effectLst/>
                <a:latin typeface="Segoe UI" panose="020B0502040204020203" pitchFamily="34" charset="0"/>
              </a:rPr>
              <a:t>Firewallregeln</a:t>
            </a:r>
            <a:endParaRPr lang="de-DE" b="1" i="0" dirty="0">
              <a:solidFill>
                <a:srgbClr val="161616"/>
              </a:solidFill>
              <a:effectLst/>
              <a:latin typeface="Segoe UI" panose="020B0502040204020203" pitchFamily="34" charset="0"/>
            </a:endParaRPr>
          </a:p>
          <a:p>
            <a:pPr algn="l"/>
            <a:r>
              <a:rPr lang="de-DE" b="0" i="0" dirty="0">
                <a:solidFill>
                  <a:srgbClr val="161616"/>
                </a:solidFill>
                <a:effectLst/>
                <a:latin typeface="Segoe UI" panose="020B0502040204020203" pitchFamily="34" charset="0"/>
              </a:rPr>
              <a:t>IP-</a:t>
            </a:r>
            <a:r>
              <a:rPr lang="de-DE" b="0" i="0" dirty="0" err="1">
                <a:solidFill>
                  <a:srgbClr val="161616"/>
                </a:solidFill>
                <a:effectLst/>
                <a:latin typeface="Segoe UI" panose="020B0502040204020203" pitchFamily="34" charset="0"/>
              </a:rPr>
              <a:t>Firewallregeln</a:t>
            </a:r>
            <a:r>
              <a:rPr lang="de-DE" b="0" i="0" dirty="0">
                <a:solidFill>
                  <a:srgbClr val="161616"/>
                </a:solidFill>
                <a:effectLst/>
                <a:latin typeface="Segoe UI" panose="020B0502040204020203" pitchFamily="34" charset="0"/>
              </a:rPr>
              <a:t> gewähren den Datenbankzugriff auf der Grundlage der Ursprungs-IP-Adresse der jeweiligen Anforderung. Weitere Informationen finden Sie unter </a:t>
            </a:r>
            <a:r>
              <a:rPr lang="de-DE" b="0" i="0" u="none" strike="noStrike" dirty="0">
                <a:solidFill>
                  <a:srgbClr val="161616"/>
                </a:solidFill>
                <a:effectLst/>
                <a:latin typeface="Segoe UI" panose="020B0502040204020203" pitchFamily="34" charset="0"/>
                <a:hlinkClick r:id="rId3"/>
              </a:rPr>
              <a:t>Übersicht über </a:t>
            </a:r>
            <a:r>
              <a:rPr lang="de-DE" b="0" i="0" u="none" strike="noStrike" dirty="0" err="1">
                <a:solidFill>
                  <a:srgbClr val="161616"/>
                </a:solidFill>
                <a:effectLst/>
                <a:latin typeface="Segoe UI" panose="020B0502040204020203" pitchFamily="34" charset="0"/>
                <a:hlinkClick r:id="rId3"/>
              </a:rPr>
              <a:t>Firewallregeln</a:t>
            </a:r>
            <a:r>
              <a:rPr lang="de-DE" b="0" i="0" u="none" strike="noStrike" dirty="0">
                <a:solidFill>
                  <a:srgbClr val="161616"/>
                </a:solidFill>
                <a:effectLst/>
                <a:latin typeface="Segoe UI" panose="020B0502040204020203" pitchFamily="34" charset="0"/>
                <a:hlinkClick r:id="rId3"/>
              </a:rPr>
              <a:t> für Azure SQL-Datenbank und Azure Synapse Analytics</a:t>
            </a:r>
            <a:r>
              <a:rPr lang="de-DE" b="0" i="0" dirty="0">
                <a:solidFill>
                  <a:srgbClr val="161616"/>
                </a:solidFill>
                <a:effectLst/>
                <a:latin typeface="Segoe UI" panose="020B0502040204020203" pitchFamily="34" charset="0"/>
              </a:rPr>
              <a:t>.</a:t>
            </a:r>
          </a:p>
          <a:p>
            <a:pPr algn="l"/>
            <a:r>
              <a:rPr lang="de-DE" b="1" i="0" dirty="0" err="1">
                <a:solidFill>
                  <a:srgbClr val="161616"/>
                </a:solidFill>
                <a:effectLst/>
                <a:latin typeface="Segoe UI" panose="020B0502040204020203" pitchFamily="34" charset="0"/>
              </a:rPr>
              <a:t>Firewallregeln</a:t>
            </a:r>
            <a:r>
              <a:rPr lang="de-DE" b="1" i="0" dirty="0">
                <a:solidFill>
                  <a:srgbClr val="161616"/>
                </a:solidFill>
                <a:effectLst/>
                <a:latin typeface="Segoe UI" panose="020B0502040204020203" pitchFamily="34" charset="0"/>
              </a:rPr>
              <a:t> für virtuelle Netzwerke</a:t>
            </a:r>
          </a:p>
          <a:p>
            <a:pPr algn="l"/>
            <a:r>
              <a:rPr lang="de-DE" b="0" i="0" u="none" strike="noStrike" dirty="0">
                <a:solidFill>
                  <a:srgbClr val="161616"/>
                </a:solidFill>
                <a:effectLst/>
                <a:latin typeface="Segoe UI" panose="020B0502040204020203" pitchFamily="34" charset="0"/>
                <a:hlinkClick r:id="rId4"/>
              </a:rPr>
              <a:t>VNET-Dienstendpunkte</a:t>
            </a:r>
            <a:r>
              <a:rPr lang="de-DE" b="0" i="0" dirty="0">
                <a:solidFill>
                  <a:srgbClr val="161616"/>
                </a:solidFill>
                <a:effectLst/>
                <a:latin typeface="Segoe UI" panose="020B0502040204020203" pitchFamily="34" charset="0"/>
              </a:rPr>
              <a:t> erweitern Ihre VNET-Konnektivität über den Azure-Backbone hinaus und ermöglichen Azure SQL-Datenbank, das Subnetz des virtuellen Netzwerks zu identifizieren, aus dem der Datenverkehr stammt. Wenn Sie Datenverkehr an Azure SQL-Datenbank zulassen möchten, verwenden Sie die SQL-</a:t>
            </a:r>
            <a:r>
              <a:rPr lang="de-DE" b="0" i="0" u="none" strike="noStrike" dirty="0">
                <a:solidFill>
                  <a:srgbClr val="161616"/>
                </a:solidFill>
                <a:effectLst/>
                <a:latin typeface="Segoe UI" panose="020B0502040204020203" pitchFamily="34" charset="0"/>
                <a:hlinkClick r:id="rId5"/>
              </a:rPr>
              <a:t>Diensttags</a:t>
            </a:r>
            <a:r>
              <a:rPr lang="de-DE" b="0" i="0" dirty="0">
                <a:solidFill>
                  <a:srgbClr val="161616"/>
                </a:solidFill>
                <a:effectLst/>
                <a:latin typeface="Segoe UI" panose="020B0502040204020203" pitchFamily="34" charset="0"/>
              </a:rPr>
              <a:t>, um ausgehenden Datenverkehr über Netzwerksicherheitsgruppen zu ermöglichen.</a:t>
            </a:r>
          </a:p>
          <a:p>
            <a:pPr algn="l"/>
            <a:r>
              <a:rPr lang="de-DE" b="0" i="0" dirty="0">
                <a:solidFill>
                  <a:srgbClr val="161616"/>
                </a:solidFill>
                <a:effectLst/>
                <a:latin typeface="Segoe UI" panose="020B0502040204020203" pitchFamily="34" charset="0"/>
              </a:rPr>
              <a:t>Mithilfe von </a:t>
            </a:r>
            <a:r>
              <a:rPr lang="de-DE" b="0" i="0" u="none" strike="noStrike" dirty="0">
                <a:solidFill>
                  <a:srgbClr val="161616"/>
                </a:solidFill>
                <a:effectLst/>
                <a:latin typeface="Segoe UI" panose="020B0502040204020203" pitchFamily="34" charset="0"/>
                <a:hlinkClick r:id="rId6"/>
              </a:rPr>
              <a:t>VNET-Regeln</a:t>
            </a:r>
            <a:r>
              <a:rPr lang="de-DE" b="0" i="0" dirty="0">
                <a:solidFill>
                  <a:srgbClr val="161616"/>
                </a:solidFill>
                <a:effectLst/>
                <a:latin typeface="Segoe UI" panose="020B0502040204020203" pitchFamily="34" charset="0"/>
              </a:rPr>
              <a:t> kann Azure SQL-Datenbank nur Verbindungen akzeptieren, die von ausgewählten Subnetzen innerhalb eines virtuellen Netzwerks stammen.</a:t>
            </a:r>
          </a:p>
          <a:p>
            <a:endParaRPr lang="fr-FR" dirty="0"/>
          </a:p>
          <a:p>
            <a:endParaRPr lang="fr-FR" dirty="0"/>
          </a:p>
        </p:txBody>
      </p:sp>
      <p:sp>
        <p:nvSpPr>
          <p:cNvPr id="4" name="Espace réservé de l'en-tête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Espace réservé du pied de page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Espace réservé du numéro de diapositive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7690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50"/>
            <a:ext cx="5486400" cy="3600450"/>
          </a:xfrm>
          <a:prstGeom prst="rect">
            <a:avLst/>
          </a:prstGeom>
        </p:spPr>
        <p:txBody>
          <a:bodyPr/>
          <a:lstStyle/>
          <a:p>
            <a:r>
              <a:rPr lang="de-DE" b="0" i="0" dirty="0">
                <a:solidFill>
                  <a:srgbClr val="161616"/>
                </a:solidFill>
                <a:effectLst/>
                <a:latin typeface="Segoe UI" panose="020B0502040204020203" pitchFamily="34" charset="0"/>
              </a:rPr>
              <a:t>Private Link ermöglicht die Verbindungsherstellung mit verschiedenen PaaS-Diensten in Azure über einen </a:t>
            </a:r>
            <a:r>
              <a:rPr lang="de-DE" b="1" i="0" dirty="0">
                <a:solidFill>
                  <a:srgbClr val="161616"/>
                </a:solidFill>
                <a:effectLst/>
                <a:latin typeface="Segoe UI" panose="020B0502040204020203" pitchFamily="34" charset="0"/>
              </a:rPr>
              <a:t>privaten Endpunkt</a:t>
            </a:r>
            <a:r>
              <a:rPr lang="de-DE" b="0" i="0" dirty="0">
                <a:solidFill>
                  <a:srgbClr val="161616"/>
                </a:solidFill>
                <a:effectLst/>
                <a:latin typeface="Segoe UI" panose="020B0502040204020203" pitchFamily="34" charset="0"/>
              </a:rPr>
              <a:t>. Eine Liste der PaaS-Dienste, die die Private Link-Funktion unterstützen, finden Sie in der </a:t>
            </a:r>
            <a:r>
              <a:rPr lang="de-DE" b="0" i="0" u="none" strike="noStrike" dirty="0">
                <a:effectLst/>
                <a:latin typeface="Segoe UI" panose="020B0502040204020203" pitchFamily="34" charset="0"/>
                <a:hlinkClick r:id="rId3"/>
              </a:rPr>
              <a:t>Private Link-Dokumentation</a:t>
            </a:r>
            <a:r>
              <a:rPr lang="de-DE" b="0" i="0" dirty="0">
                <a:solidFill>
                  <a:srgbClr val="161616"/>
                </a:solidFill>
                <a:effectLst/>
                <a:latin typeface="Segoe UI" panose="020B0502040204020203" pitchFamily="34" charset="0"/>
              </a:rPr>
              <a:t>. Ein privater Endpunkt ist eine private IP-Adresse in einem bestimmten </a:t>
            </a:r>
            <a:r>
              <a:rPr lang="de-DE" b="0" i="0" u="none" strike="noStrike" dirty="0">
                <a:effectLst/>
                <a:latin typeface="Segoe UI" panose="020B0502040204020203" pitchFamily="34" charset="0"/>
                <a:hlinkClick r:id="rId4"/>
              </a:rPr>
              <a:t>VNET</a:t>
            </a:r>
            <a:r>
              <a:rPr lang="de-DE" b="0" i="0" dirty="0">
                <a:solidFill>
                  <a:srgbClr val="161616"/>
                </a:solidFill>
                <a:effectLst/>
                <a:latin typeface="Segoe UI" panose="020B0502040204020203" pitchFamily="34" charset="0"/>
              </a:rPr>
              <a:t> und Subnetz.</a:t>
            </a:r>
          </a:p>
          <a:p>
            <a:endParaRPr lang="de-DE" b="0" i="0" dirty="0">
              <a:solidFill>
                <a:srgbClr val="161616"/>
              </a:solidFill>
              <a:effectLst/>
              <a:latin typeface="Segoe UI" panose="020B0502040204020203" pitchFamily="34" charset="0"/>
            </a:endParaRPr>
          </a:p>
          <a:p>
            <a:pPr algn="l"/>
            <a:r>
              <a:rPr lang="de-DE" b="0" i="0" dirty="0">
                <a:solidFill>
                  <a:srgbClr val="161616"/>
                </a:solidFill>
                <a:effectLst/>
                <a:latin typeface="Segoe UI" panose="020B0502040204020203" pitchFamily="34" charset="0"/>
              </a:rPr>
              <a:t>Private Endpunkte können über das Azure-Portal, mithilfe von PowerShell oder über die Azure CLI erstellt werden:</a:t>
            </a:r>
          </a:p>
          <a:p>
            <a:pPr algn="l">
              <a:buFont typeface="Arial" panose="020B0604020202020204" pitchFamily="34" charset="0"/>
              <a:buChar char="•"/>
            </a:pPr>
            <a:r>
              <a:rPr lang="de-DE" b="0" i="0" u="none" strike="noStrike" dirty="0">
                <a:solidFill>
                  <a:srgbClr val="161616"/>
                </a:solidFill>
                <a:effectLst/>
                <a:latin typeface="Segoe UI" panose="020B0502040204020203" pitchFamily="34" charset="0"/>
                <a:hlinkClick r:id="rId5"/>
              </a:rPr>
              <a:t>Portal</a:t>
            </a:r>
            <a:endParaRPr lang="de-DE" b="0" i="0" dirty="0">
              <a:solidFill>
                <a:srgbClr val="161616"/>
              </a:solidFill>
              <a:effectLst/>
              <a:latin typeface="Segoe UI" panose="020B0502040204020203" pitchFamily="34" charset="0"/>
            </a:endParaRPr>
          </a:p>
          <a:p>
            <a:pPr algn="l">
              <a:buFont typeface="Arial" panose="020B0604020202020204" pitchFamily="34" charset="0"/>
              <a:buChar char="•"/>
            </a:pPr>
            <a:r>
              <a:rPr lang="de-DE" b="0" i="0" u="none" strike="noStrike" dirty="0">
                <a:solidFill>
                  <a:srgbClr val="161616"/>
                </a:solidFill>
                <a:effectLst/>
                <a:latin typeface="Segoe UI" panose="020B0502040204020203" pitchFamily="34" charset="0"/>
                <a:hlinkClick r:id="rId6"/>
              </a:rPr>
              <a:t>PowerShell</a:t>
            </a:r>
            <a:endParaRPr lang="de-DE" b="0" i="0" dirty="0">
              <a:solidFill>
                <a:srgbClr val="161616"/>
              </a:solidFill>
              <a:effectLst/>
              <a:latin typeface="Segoe UI" panose="020B0502040204020203" pitchFamily="34" charset="0"/>
            </a:endParaRPr>
          </a:p>
          <a:p>
            <a:pPr algn="l">
              <a:buFont typeface="Arial" panose="020B0604020202020204" pitchFamily="34" charset="0"/>
              <a:buChar char="•"/>
            </a:pPr>
            <a:r>
              <a:rPr lang="de-DE" b="0" i="0" u="none" strike="noStrike" dirty="0">
                <a:solidFill>
                  <a:srgbClr val="161616"/>
                </a:solidFill>
                <a:effectLst/>
                <a:latin typeface="Segoe UI" panose="020B0502040204020203" pitchFamily="34" charset="0"/>
                <a:hlinkClick r:id="rId7"/>
              </a:rPr>
              <a:t>BEFEHLSZEILENSCHNITTSTELLE (CLI)</a:t>
            </a:r>
            <a:endParaRPr lang="de-DE" b="0" i="0" dirty="0">
              <a:solidFill>
                <a:srgbClr val="161616"/>
              </a:solidFill>
              <a:effectLst/>
              <a:latin typeface="Segoe UI" panose="020B0502040204020203" pitchFamily="34" charset="0"/>
            </a:endParaRPr>
          </a:p>
          <a:p>
            <a:endParaRPr lang="de-DE" b="0" i="0" dirty="0">
              <a:solidFill>
                <a:srgbClr val="161616"/>
              </a:solidFill>
              <a:effectLst/>
              <a:latin typeface="Segoe UI" panose="020B0502040204020203" pitchFamily="34" charset="0"/>
            </a:endParaRPr>
          </a:p>
          <a:p>
            <a:r>
              <a:rPr lang="en-US" b="0" i="0" dirty="0" err="1">
                <a:solidFill>
                  <a:srgbClr val="161616"/>
                </a:solidFill>
                <a:effectLst/>
                <a:latin typeface="Segoe UI" panose="020B0502040204020203" pitchFamily="34" charset="0"/>
              </a:rPr>
              <a:t>Nachdem</a:t>
            </a:r>
            <a:r>
              <a:rPr lang="en-US" b="0" i="0" dirty="0">
                <a:solidFill>
                  <a:srgbClr val="161616"/>
                </a:solidFill>
                <a:effectLst/>
                <a:latin typeface="Segoe UI" panose="020B0502040204020203" pitchFamily="34" charset="0"/>
              </a:rPr>
              <a:t> der </a:t>
            </a:r>
            <a:r>
              <a:rPr lang="en-US" b="0" i="0" dirty="0" err="1">
                <a:solidFill>
                  <a:srgbClr val="161616"/>
                </a:solidFill>
                <a:effectLst/>
                <a:latin typeface="Segoe UI" panose="020B0502040204020203" pitchFamily="34" charset="0"/>
              </a:rPr>
              <a:t>Netzwerkadministrator</a:t>
            </a:r>
            <a:r>
              <a:rPr lang="en-US" b="0" i="0" dirty="0">
                <a:solidFill>
                  <a:srgbClr val="161616"/>
                </a:solidFill>
                <a:effectLst/>
                <a:latin typeface="Segoe UI" panose="020B0502040204020203" pitchFamily="34" charset="0"/>
              </a:rPr>
              <a:t> den </a:t>
            </a:r>
            <a:r>
              <a:rPr lang="en-US" b="0" i="0" dirty="0" err="1">
                <a:solidFill>
                  <a:srgbClr val="161616"/>
                </a:solidFill>
                <a:effectLst/>
                <a:latin typeface="Segoe UI" panose="020B0502040204020203" pitchFamily="34" charset="0"/>
              </a:rPr>
              <a:t>privaten</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Endpunkt</a:t>
            </a:r>
            <a:r>
              <a:rPr lang="en-US" b="0" i="0" dirty="0">
                <a:solidFill>
                  <a:srgbClr val="161616"/>
                </a:solidFill>
                <a:effectLst/>
                <a:latin typeface="Segoe UI" panose="020B0502040204020203" pitchFamily="34" charset="0"/>
              </a:rPr>
              <a:t> (PE) </a:t>
            </a:r>
            <a:r>
              <a:rPr lang="en-US" b="0" i="0" dirty="0" err="1">
                <a:solidFill>
                  <a:srgbClr val="161616"/>
                </a:solidFill>
                <a:effectLst/>
                <a:latin typeface="Segoe UI" panose="020B0502040204020203" pitchFamily="34" charset="0"/>
              </a:rPr>
              <a:t>erstellt</a:t>
            </a:r>
            <a:r>
              <a:rPr lang="en-US" b="0" i="0" dirty="0">
                <a:solidFill>
                  <a:srgbClr val="161616"/>
                </a:solidFill>
                <a:effectLst/>
                <a:latin typeface="Segoe UI" panose="020B0502040204020203" pitchFamily="34" charset="0"/>
              </a:rPr>
              <a:t> hat, </a:t>
            </a:r>
            <a:r>
              <a:rPr lang="en-US" b="0" i="0" dirty="0" err="1">
                <a:solidFill>
                  <a:srgbClr val="161616"/>
                </a:solidFill>
                <a:effectLst/>
                <a:latin typeface="Segoe UI" panose="020B0502040204020203" pitchFamily="34" charset="0"/>
              </a:rPr>
              <a:t>kann</a:t>
            </a:r>
            <a:r>
              <a:rPr lang="en-US" b="0" i="0" dirty="0">
                <a:solidFill>
                  <a:srgbClr val="161616"/>
                </a:solidFill>
                <a:effectLst/>
                <a:latin typeface="Segoe UI" panose="020B0502040204020203" pitchFamily="34" charset="0"/>
              </a:rPr>
              <a:t> der SQL-Administrator die private </a:t>
            </a:r>
            <a:r>
              <a:rPr lang="en-US" b="0" i="0" dirty="0" err="1">
                <a:solidFill>
                  <a:srgbClr val="161616"/>
                </a:solidFill>
                <a:effectLst/>
                <a:latin typeface="Segoe UI" panose="020B0502040204020203" pitchFamily="34" charset="0"/>
              </a:rPr>
              <a:t>Endpunktverbindung</a:t>
            </a:r>
            <a:r>
              <a:rPr lang="en-US" b="0" i="0" dirty="0">
                <a:solidFill>
                  <a:srgbClr val="161616"/>
                </a:solidFill>
                <a:effectLst/>
                <a:latin typeface="Segoe UI" panose="020B0502040204020203" pitchFamily="34" charset="0"/>
              </a:rPr>
              <a:t> (Private Endpoint Connection, PEC) </a:t>
            </a:r>
            <a:r>
              <a:rPr lang="en-US" b="0" i="0" dirty="0" err="1">
                <a:solidFill>
                  <a:srgbClr val="161616"/>
                </a:solidFill>
                <a:effectLst/>
                <a:latin typeface="Segoe UI" panose="020B0502040204020203" pitchFamily="34" charset="0"/>
              </a:rPr>
              <a:t>mit</a:t>
            </a:r>
            <a:r>
              <a:rPr lang="en-US" b="0" i="0" dirty="0">
                <a:solidFill>
                  <a:srgbClr val="161616"/>
                </a:solidFill>
                <a:effectLst/>
                <a:latin typeface="Segoe UI" panose="020B0502040204020203" pitchFamily="34" charset="0"/>
              </a:rPr>
              <a:t> SQL-</a:t>
            </a:r>
            <a:r>
              <a:rPr lang="en-US" b="0" i="0" dirty="0" err="1">
                <a:solidFill>
                  <a:srgbClr val="161616"/>
                </a:solidFill>
                <a:effectLst/>
                <a:latin typeface="Segoe UI" panose="020B0502040204020203" pitchFamily="34" charset="0"/>
              </a:rPr>
              <a:t>Datenbank</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verwalten</a:t>
            </a:r>
            <a:r>
              <a:rPr lang="en-US" b="0" i="0" dirty="0">
                <a:solidFill>
                  <a:srgbClr val="161616"/>
                </a:solidFill>
                <a:effectLst/>
                <a:latin typeface="Segoe UI" panose="020B0502040204020203" pitchFamily="34" charset="0"/>
              </a:rPr>
              <a:t>.</a:t>
            </a:r>
          </a:p>
          <a:p>
            <a:endParaRPr lang="en-US" b="0" i="0" dirty="0">
              <a:solidFill>
                <a:srgbClr val="161616"/>
              </a:solidFill>
              <a:effectLst/>
              <a:latin typeface="Segoe UI" panose="020B0502040204020203" pitchFamily="34" charset="0"/>
            </a:endParaRPr>
          </a:p>
          <a:p>
            <a:endParaRPr lang="en-US" b="0" i="0" dirty="0">
              <a:solidFill>
                <a:srgbClr val="161616"/>
              </a:solidFill>
              <a:effectLst/>
              <a:latin typeface="Segoe UI" panose="020B0502040204020203" pitchFamily="34" charset="0"/>
            </a:endParaRPr>
          </a:p>
          <a:p>
            <a:pPr algn="l"/>
            <a:r>
              <a:rPr lang="de-DE" b="1" i="0" dirty="0">
                <a:solidFill>
                  <a:srgbClr val="161616"/>
                </a:solidFill>
                <a:effectLst/>
                <a:latin typeface="Segoe UI" panose="020B0502040204020203" pitchFamily="34" charset="0"/>
              </a:rPr>
              <a:t>Deaktivieren Sie den öffentlichen Zugriff auf Ihren logischen Server</a:t>
            </a:r>
          </a:p>
          <a:p>
            <a:pPr algn="l"/>
            <a:r>
              <a:rPr lang="de-DE" b="0" i="0" dirty="0">
                <a:solidFill>
                  <a:srgbClr val="161616"/>
                </a:solidFill>
                <a:effectLst/>
                <a:latin typeface="Segoe UI" panose="020B0502040204020203" pitchFamily="34" charset="0"/>
              </a:rPr>
              <a:t>Gehen Sie für dieses Szenario davon aus, dass Sie den gesamten öffentlichen Zugriff auf Ihren logischen Server deaktivieren und nur Verbindungen aus Ihrem virtuellen Netzwerk zulassen möchten.</a:t>
            </a:r>
          </a:p>
          <a:p>
            <a:pPr algn="l"/>
            <a:r>
              <a:rPr lang="de-DE" b="0" i="0" dirty="0">
                <a:solidFill>
                  <a:srgbClr val="161616"/>
                </a:solidFill>
                <a:effectLst/>
                <a:latin typeface="Segoe UI" panose="020B0502040204020203" pitchFamily="34" charset="0"/>
              </a:rPr>
              <a:t>Stellen Sie zunächst sicher, dass Ihre Verbindungen mit privaten Endpunkten aktiviert und konfiguriert sind. So deaktivieren Sie anschließend den öffentlichen Zugriff auf Ihren logischen Server</a:t>
            </a:r>
          </a:p>
          <a:p>
            <a:endParaRPr lang="en-US" b="0" i="0" dirty="0">
              <a:solidFill>
                <a:srgbClr val="161616"/>
              </a:solidFill>
              <a:effectLst/>
              <a:latin typeface="Segoe UI" panose="020B0502040204020203" pitchFamily="34" charset="0"/>
            </a:endParaRPr>
          </a:p>
          <a:p>
            <a:pPr algn="l"/>
            <a:r>
              <a:rPr lang="de-DE" b="1" i="0" dirty="0">
                <a:solidFill>
                  <a:srgbClr val="161616"/>
                </a:solidFill>
                <a:effectLst/>
                <a:latin typeface="Segoe UI" panose="020B0502040204020203" pitchFamily="34" charset="0"/>
              </a:rPr>
              <a:t>Testen der Konnektivität mit SQL-Datenbank über einen virtuellen Azure-Computer im gleichen virtuellen Netzwerk</a:t>
            </a:r>
          </a:p>
          <a:p>
            <a:pPr algn="l"/>
            <a:r>
              <a:rPr lang="de-DE" b="0" i="0" dirty="0">
                <a:solidFill>
                  <a:srgbClr val="161616"/>
                </a:solidFill>
                <a:effectLst/>
                <a:latin typeface="Segoe UI" panose="020B0502040204020203" pitchFamily="34" charset="0"/>
              </a:rPr>
              <a:t>In diesem Szenario wird davon ausgegangen, dass Sie einen virtuellen Azure-Computer (VM) erstellt haben, auf dem eine aktuelle Version von Windows im gleichen virtuellen Netzwerk wie der private Endpunkt ausgeführt wird.</a:t>
            </a:r>
          </a:p>
          <a:p>
            <a:endParaRPr lang="en-US" dirty="0"/>
          </a:p>
          <a:p>
            <a:endParaRPr lang="en-US" dirty="0"/>
          </a:p>
        </p:txBody>
      </p:sp>
      <p:sp>
        <p:nvSpPr>
          <p:cNvPr id="4" name="Espace réservé de l'en-tête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Espace réservé du pied de page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Espace réservé du numéro de diapositive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3471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de-DE" b="0" i="0" dirty="0">
                <a:solidFill>
                  <a:srgbClr val="161616"/>
                </a:solidFill>
                <a:effectLst/>
                <a:latin typeface="Segoe UI" panose="020B0502040204020203" pitchFamily="34" charset="0"/>
              </a:rPr>
              <a:t>Bei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wird im virtuellen Azure-Netzwerk und dem für verwaltete Instanzen dedizierten Subnetz eine Instanz platziert. Die Bereitstellung bietet Folgendes:</a:t>
            </a:r>
          </a:p>
          <a:p>
            <a:pPr algn="l">
              <a:buFont typeface="Arial" panose="020B0604020202020204" pitchFamily="34" charset="0"/>
              <a:buChar char="•"/>
            </a:pPr>
            <a:r>
              <a:rPr lang="de-DE" b="0" i="0" dirty="0">
                <a:solidFill>
                  <a:srgbClr val="161616"/>
                </a:solidFill>
                <a:effectLst/>
                <a:latin typeface="Segoe UI" panose="020B0502040204020203" pitchFamily="34" charset="0"/>
              </a:rPr>
              <a:t>Eine sichere IP-Adresse im lokalen virtuellen Netzwerk (</a:t>
            </a:r>
            <a:r>
              <a:rPr lang="de-DE" b="0" i="0" dirty="0" err="1">
                <a:solidFill>
                  <a:srgbClr val="161616"/>
                </a:solidFill>
                <a:effectLst/>
                <a:latin typeface="Segoe UI" panose="020B0502040204020203" pitchFamily="34" charset="0"/>
              </a:rPr>
              <a:t>VNet</a:t>
            </a:r>
            <a:r>
              <a:rPr lang="de-DE" b="0" i="0" dirty="0">
                <a:solidFill>
                  <a:srgbClr val="161616"/>
                </a:solidFill>
                <a:effectLst/>
                <a:latin typeface="Segoe UI" panose="020B0502040204020203" pitchFamily="34" charset="0"/>
              </a:rPr>
              <a:t>).</a:t>
            </a:r>
          </a:p>
          <a:p>
            <a:pPr algn="l">
              <a:buFont typeface="Arial" panose="020B0604020202020204" pitchFamily="34" charset="0"/>
              <a:buChar char="•"/>
            </a:pPr>
            <a:r>
              <a:rPr lang="de-DE" b="0" i="0" dirty="0">
                <a:solidFill>
                  <a:srgbClr val="161616"/>
                </a:solidFill>
                <a:effectLst/>
                <a:latin typeface="Segoe UI" panose="020B0502040204020203" pitchFamily="34" charset="0"/>
              </a:rPr>
              <a:t>Die Möglichkeit, eine Verbindung von einem lokalen Netzwerk mit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herzustellen.</a:t>
            </a:r>
          </a:p>
          <a:p>
            <a:pPr algn="l">
              <a:buFont typeface="Arial" panose="020B0604020202020204" pitchFamily="34" charset="0"/>
              <a:buChar char="•"/>
            </a:pPr>
            <a:r>
              <a:rPr lang="de-DE" b="0" i="0" dirty="0">
                <a:solidFill>
                  <a:srgbClr val="161616"/>
                </a:solidFill>
                <a:effectLst/>
                <a:latin typeface="Segoe UI" panose="020B0502040204020203" pitchFamily="34" charset="0"/>
              </a:rPr>
              <a:t>Die Möglichkeit, eine Verbindung von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mit einem Verbindungsserver oder einem anderen lokalen Datenspeicher herzustellen.</a:t>
            </a:r>
          </a:p>
          <a:p>
            <a:pPr algn="l">
              <a:buFont typeface="Arial" panose="020B0604020202020204" pitchFamily="34" charset="0"/>
              <a:buChar char="•"/>
            </a:pPr>
            <a:r>
              <a:rPr lang="de-DE" b="0" i="0" dirty="0">
                <a:solidFill>
                  <a:srgbClr val="161616"/>
                </a:solidFill>
                <a:effectLst/>
                <a:latin typeface="Segoe UI" panose="020B0502040204020203" pitchFamily="34" charset="0"/>
              </a:rPr>
              <a:t>Die Möglichkeit, eine Verbindung von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mit Azure-Ressourcen herzustellen.</a:t>
            </a:r>
          </a:p>
          <a:p>
            <a:endParaRPr lang="en-US" dirty="0"/>
          </a:p>
          <a:p>
            <a:r>
              <a:rPr lang="de-DE" b="0" i="0" dirty="0">
                <a:solidFill>
                  <a:srgbClr val="161616"/>
                </a:solidFill>
                <a:effectLst/>
                <a:latin typeface="Segoe UI" panose="020B0502040204020203" pitchFamily="34" charset="0"/>
              </a:rPr>
              <a:t>Mit der </a:t>
            </a:r>
            <a:r>
              <a:rPr lang="de-DE" b="0" i="0" dirty="0" err="1">
                <a:solidFill>
                  <a:srgbClr val="161616"/>
                </a:solidFill>
                <a:effectLst/>
                <a:latin typeface="Segoe UI" panose="020B0502040204020203" pitchFamily="34" charset="0"/>
              </a:rPr>
              <a:t>Featurewelle</a:t>
            </a:r>
            <a:r>
              <a:rPr lang="de-DE" b="0" i="0" dirty="0">
                <a:solidFill>
                  <a:srgbClr val="161616"/>
                </a:solidFill>
                <a:effectLst/>
                <a:latin typeface="Segoe UI" panose="020B0502040204020203" pitchFamily="34" charset="0"/>
              </a:rPr>
              <a:t> vom November 2022 wurden Änderungen an der standardmäßigen </a:t>
            </a:r>
            <a:r>
              <a:rPr lang="de-DE" b="0" i="0" dirty="0" err="1">
                <a:solidFill>
                  <a:srgbClr val="161616"/>
                </a:solidFill>
                <a:effectLst/>
                <a:latin typeface="Segoe UI" panose="020B0502040204020203" pitchFamily="34" charset="0"/>
              </a:rPr>
              <a:t>Konnektivitätsstruktur</a:t>
            </a:r>
            <a:r>
              <a:rPr lang="de-DE" b="0" i="0" dirty="0">
                <a:solidFill>
                  <a:srgbClr val="161616"/>
                </a:solidFill>
                <a:effectLst/>
                <a:latin typeface="Segoe UI" panose="020B0502040204020203" pitchFamily="34" charset="0"/>
              </a:rPr>
              <a:t> von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eingeführt.</a:t>
            </a:r>
          </a:p>
          <a:p>
            <a:endParaRPr lang="de-DE" b="0" i="0" dirty="0">
              <a:solidFill>
                <a:srgbClr val="161616"/>
              </a:solidFill>
              <a:effectLst/>
              <a:latin typeface="Segoe UI" panose="020B0502040204020203" pitchFamily="34" charset="0"/>
            </a:endParaRPr>
          </a:p>
          <a:p>
            <a:r>
              <a:rPr lang="de-DE" b="0" i="0" dirty="0">
                <a:solidFill>
                  <a:srgbClr val="161616"/>
                </a:solidFill>
                <a:effectLst/>
                <a:latin typeface="Segoe UI" panose="020B0502040204020203" pitchFamily="34" charset="0"/>
              </a:rPr>
              <a:t>Die </a:t>
            </a:r>
            <a:r>
              <a:rPr lang="de-DE" b="0" i="1" dirty="0">
                <a:solidFill>
                  <a:srgbClr val="161616"/>
                </a:solidFill>
                <a:effectLst/>
                <a:latin typeface="Segoe UI" panose="020B0502040204020203" pitchFamily="34" charset="0"/>
              </a:rPr>
              <a:t>Datenebene</a:t>
            </a:r>
            <a:r>
              <a:rPr lang="de-DE" b="0" i="0" dirty="0">
                <a:solidFill>
                  <a:srgbClr val="161616"/>
                </a:solidFill>
                <a:effectLst/>
                <a:latin typeface="Segoe UI" panose="020B0502040204020203" pitchFamily="34" charset="0"/>
              </a:rPr>
              <a:t> wird aus Gründen der Kompatibilität, Konnektivität und Netzwerkisolation im Subnetz des Kunden bereitgestellt. Der Zugriff auf die Datenebene erfolgt in der Regel über den </a:t>
            </a:r>
            <a:r>
              <a:rPr lang="de-DE" b="0" i="0" u="none" strike="noStrike" dirty="0">
                <a:effectLst/>
                <a:latin typeface="Segoe UI" panose="020B0502040204020203" pitchFamily="34" charset="0"/>
                <a:hlinkClick r:id="rId3"/>
              </a:rPr>
              <a:t>lokalen </a:t>
            </a:r>
            <a:r>
              <a:rPr lang="de-DE" b="0" i="0" u="none" strike="noStrike" dirty="0" err="1">
                <a:effectLst/>
                <a:latin typeface="Segoe UI" panose="020B0502040204020203" pitchFamily="34" charset="0"/>
                <a:hlinkClick r:id="rId3"/>
              </a:rPr>
              <a:t>VNet</a:t>
            </a:r>
            <a:r>
              <a:rPr lang="de-DE" b="0" i="0" u="none" strike="noStrike" dirty="0">
                <a:effectLst/>
                <a:latin typeface="Segoe UI" panose="020B0502040204020203" pitchFamily="34" charset="0"/>
                <a:hlinkClick r:id="rId3"/>
              </a:rPr>
              <a:t>-Endpunkt</a:t>
            </a:r>
            <a:r>
              <a:rPr lang="de-DE" b="0" i="0" dirty="0">
                <a:solidFill>
                  <a:srgbClr val="161616"/>
                </a:solidFill>
                <a:effectLst/>
                <a:latin typeface="Segoe UI" panose="020B0502040204020203" pitchFamily="34" charset="0"/>
              </a:rPr>
              <a:t>. Die Datenebene erfordert Azure-Dienste wie Azure Storage, Azure </a:t>
            </a:r>
            <a:r>
              <a:rPr lang="de-DE" b="0" i="0" dirty="0" err="1">
                <a:solidFill>
                  <a:srgbClr val="161616"/>
                </a:solidFill>
                <a:effectLst/>
                <a:latin typeface="Segoe UI" panose="020B0502040204020203" pitchFamily="34" charset="0"/>
              </a:rPr>
              <a:t>Active</a:t>
            </a:r>
            <a:r>
              <a:rPr lang="de-DE" b="0" i="0" dirty="0">
                <a:solidFill>
                  <a:srgbClr val="161616"/>
                </a:solidFill>
                <a:effectLst/>
                <a:latin typeface="Segoe UI" panose="020B0502040204020203" pitchFamily="34" charset="0"/>
              </a:rPr>
              <a:t> Directory (Azure AD) für die Authentifizierung und </a:t>
            </a:r>
            <a:r>
              <a:rPr lang="de-DE" b="0" i="0" dirty="0" err="1">
                <a:solidFill>
                  <a:srgbClr val="161616"/>
                </a:solidFill>
                <a:effectLst/>
                <a:latin typeface="Segoe UI" panose="020B0502040204020203" pitchFamily="34" charset="0"/>
              </a:rPr>
              <a:t>Telemetriesammlungsdienste</a:t>
            </a:r>
            <a:r>
              <a:rPr lang="de-DE" b="0" i="0" dirty="0">
                <a:solidFill>
                  <a:srgbClr val="161616"/>
                </a:solidFill>
                <a:effectLst/>
                <a:latin typeface="Segoe UI" panose="020B0502040204020203" pitchFamily="34" charset="0"/>
              </a:rPr>
              <a:t>. Aus Subnetzen mit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stammender Datenverkehr wird an diese Dienste weitergeleitet.</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9816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a:spcBef>
                <a:spcPts val="2400"/>
              </a:spcBef>
              <a:spcAft>
                <a:spcPts val="900"/>
              </a:spcAft>
            </a:pPr>
            <a:r>
              <a:rPr lang="en-US" sz="1200" dirty="0" err="1">
                <a:solidFill>
                  <a:srgbClr val="161616"/>
                </a:solidFill>
                <a:effectLst/>
                <a:latin typeface="Segoe UI" panose="020B0502040204020203" pitchFamily="34" charset="0"/>
              </a:rPr>
              <a:t>Authentifizierungsoptionen</a:t>
            </a:r>
            <a:endParaRPr lang="en-US" sz="1200" dirty="0">
              <a:solidFill>
                <a:srgbClr val="161616"/>
              </a:solidFill>
              <a:effectLst/>
              <a:latin typeface="Segoe UI" panose="020B0502040204020203" pitchFamily="34" charset="0"/>
            </a:endParaRPr>
          </a:p>
          <a:p>
            <a:pPr marL="342900" marR="0">
              <a:spcBef>
                <a:spcPts val="0"/>
              </a:spcBef>
              <a:spcAft>
                <a:spcPts val="0"/>
              </a:spcAft>
            </a:pPr>
            <a:r>
              <a:rPr lang="en-US" sz="1200" dirty="0">
                <a:solidFill>
                  <a:srgbClr val="161616"/>
                </a:solidFill>
                <a:effectLst/>
                <a:latin typeface="Segoe UI" panose="020B0502040204020203" pitchFamily="34" charset="0"/>
              </a:rPr>
              <a:t>Es </a:t>
            </a:r>
            <a:r>
              <a:rPr lang="en-US" sz="1200" dirty="0" err="1">
                <a:solidFill>
                  <a:srgbClr val="161616"/>
                </a:solidFill>
                <a:effectLst/>
                <a:latin typeface="Segoe UI" panose="020B0502040204020203" pitchFamily="34" charset="0"/>
              </a:rPr>
              <a:t>gibt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zwei</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nicht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interaktive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Authentifizierungsmodelle</a:t>
            </a:r>
            <a:r>
              <a:rPr lang="en-US" sz="1200" dirty="0">
                <a:solidFill>
                  <a:srgbClr val="161616"/>
                </a:solidFill>
                <a:effectLst/>
                <a:latin typeface="Segoe UI" panose="020B0502040204020203" pitchFamily="34" charset="0"/>
              </a:rPr>
              <a:t> f</a:t>
            </a:r>
            <a:r>
              <a:rPr lang="en-DE" sz="1200" dirty="0">
                <a:solidFill>
                  <a:srgbClr val="161616"/>
                </a:solidFill>
                <a:effectLst/>
                <a:latin typeface="Segoe UI" panose="020B0502040204020203" pitchFamily="34" charset="0"/>
              </a:rPr>
              <a:t>ü</a:t>
            </a:r>
            <a:r>
              <a:rPr lang="en-US" sz="1200" dirty="0">
                <a:solidFill>
                  <a:srgbClr val="161616"/>
                </a:solidFill>
                <a:effectLst/>
                <a:latin typeface="Segoe UI" panose="020B0502040204020203" pitchFamily="34" charset="0"/>
              </a:rPr>
              <a:t>r Azure</a:t>
            </a:r>
            <a:r>
              <a:rPr lang="en-DE" sz="1200" dirty="0">
                <a:solidFill>
                  <a:srgbClr val="161616"/>
                </a:solidFill>
                <a:effectLst/>
                <a:latin typeface="Segoe UI" panose="020B0502040204020203" pitchFamily="34" charset="0"/>
              </a:rPr>
              <a:t> </a:t>
            </a:r>
            <a:r>
              <a:rPr lang="en-US" sz="1200" dirty="0">
                <a:solidFill>
                  <a:srgbClr val="161616"/>
                </a:solidFill>
                <a:effectLst/>
                <a:latin typeface="Segoe UI" panose="020B0502040204020203" pitchFamily="34" charset="0"/>
              </a:rPr>
              <a:t>AD, die in </a:t>
            </a:r>
            <a:r>
              <a:rPr lang="en-US" sz="1200" dirty="0" err="1">
                <a:solidFill>
                  <a:srgbClr val="161616"/>
                </a:solidFill>
                <a:effectLst/>
                <a:latin typeface="Segoe UI" panose="020B0502040204020203" pitchFamily="34" charset="0"/>
              </a:rPr>
              <a:t>zahlreichen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verschiedenen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Anwendungen</a:t>
            </a:r>
            <a:r>
              <a:rPr lang="en-US" sz="1200" dirty="0">
                <a:solidFill>
                  <a:srgbClr val="161616"/>
                </a:solidFill>
                <a:effectLst/>
                <a:latin typeface="Segoe UI" panose="020B0502040204020203" pitchFamily="34" charset="0"/>
              </a:rPr>
              <a:t> (ADO.NET, JDCB, ODC </a:t>
            </a:r>
            <a:r>
              <a:rPr lang="en-US" sz="1200" dirty="0" err="1">
                <a:solidFill>
                  <a:srgbClr val="161616"/>
                </a:solidFill>
                <a:effectLst/>
                <a:latin typeface="Segoe UI" panose="020B0502040204020203" pitchFamily="34" charset="0"/>
              </a:rPr>
              <a:t>usw</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verwendet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werden</a:t>
            </a:r>
            <a:r>
              <a:rPr lang="en-US" sz="1200" dirty="0">
                <a:solidFill>
                  <a:srgbClr val="161616"/>
                </a:solidFill>
                <a:effectLst/>
                <a:latin typeface="Segoe UI" panose="020B0502040204020203" pitchFamily="34" charset="0"/>
              </a:rPr>
              <a:t> k</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nnen</a:t>
            </a:r>
            <a:r>
              <a:rPr lang="en-US" sz="1200" dirty="0">
                <a:solidFill>
                  <a:srgbClr val="161616"/>
                </a:solidFill>
                <a:effectLst/>
                <a:latin typeface="Segoe UI" panose="020B0502040204020203" pitchFamily="34" charset="0"/>
              </a:rPr>
              <a:t>. Bei </a:t>
            </a:r>
            <a:r>
              <a:rPr lang="en-US" sz="1200" dirty="0" err="1">
                <a:solidFill>
                  <a:srgbClr val="161616"/>
                </a:solidFill>
                <a:effectLst/>
                <a:latin typeface="Segoe UI" panose="020B0502040204020203" pitchFamily="34" charset="0"/>
              </a:rPr>
              <a:t>diesen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beiden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Methoden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werden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niemals</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Popupdialogfelder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angezeigt</a:t>
            </a:r>
            <a:r>
              <a:rPr lang="en-US" sz="1200" dirty="0">
                <a:solidFill>
                  <a:srgbClr val="161616"/>
                </a:solidFill>
                <a:effectLst/>
                <a:latin typeface="Segoe UI" panose="020B0502040204020203" pitchFamily="34" charset="0"/>
              </a:rPr>
              <a:t>:</a:t>
            </a:r>
            <a:endParaRPr lang="en-DE" sz="1200" dirty="0">
              <a:solidFill>
                <a:srgbClr val="161616"/>
              </a:solidFill>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DE" sz="1200" dirty="0">
                <a:solidFill>
                  <a:srgbClr val="161616"/>
                </a:solidFill>
                <a:effectLst/>
                <a:latin typeface="SFMono-Regular"/>
              </a:rPr>
              <a:t>Azure Active Directory - Password</a:t>
            </a:r>
            <a:endParaRPr lang="en-DE" sz="1200" dirty="0">
              <a:solidFill>
                <a:srgbClr val="161616"/>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DE" sz="1200" dirty="0">
                <a:solidFill>
                  <a:srgbClr val="161616"/>
                </a:solidFill>
                <a:effectLst/>
                <a:latin typeface="SFMono-Regular"/>
              </a:rPr>
              <a:t>Azure Active Directory - Integrated</a:t>
            </a:r>
            <a:endParaRPr lang="en-DE" sz="1200" dirty="0">
              <a:solidFill>
                <a:srgbClr val="161616"/>
              </a:solidFill>
              <a:effectLst/>
              <a:latin typeface="Calibri" panose="020F0502020204030204" pitchFamily="34" charset="0"/>
            </a:endParaRPr>
          </a:p>
          <a:p>
            <a:pPr marL="342900" marR="0">
              <a:spcBef>
                <a:spcPts val="0"/>
              </a:spcBef>
              <a:spcAft>
                <a:spcPts val="0"/>
              </a:spcAft>
            </a:pPr>
            <a:r>
              <a:rPr lang="en-US" sz="1200" dirty="0">
                <a:solidFill>
                  <a:srgbClr val="161616"/>
                </a:solidFill>
                <a:effectLst/>
                <a:latin typeface="Segoe UI" panose="020B0502040204020203" pitchFamily="34" charset="0"/>
              </a:rPr>
              <a:t>Die </a:t>
            </a:r>
            <a:r>
              <a:rPr lang="en-US" sz="1200" dirty="0" err="1">
                <a:solidFill>
                  <a:srgbClr val="161616"/>
                </a:solidFill>
                <a:effectLst/>
                <a:latin typeface="Segoe UI" panose="020B0502040204020203" pitchFamily="34" charset="0"/>
              </a:rPr>
              <a:t>folgende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interaktive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Methode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unterst</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tzt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auch</a:t>
            </a:r>
            <a:r>
              <a:rPr lang="en-US" sz="1200" dirty="0">
                <a:solidFill>
                  <a:srgbClr val="161616"/>
                </a:solidFill>
                <a:effectLst/>
                <a:latin typeface="Segoe UI" panose="020B0502040204020203" pitchFamily="34" charset="0"/>
              </a:rPr>
              <a:t> Azure</a:t>
            </a:r>
            <a:r>
              <a:rPr lang="en-DE" sz="1200" dirty="0">
                <a:solidFill>
                  <a:srgbClr val="161616"/>
                </a:solidFill>
                <a:effectLst/>
                <a:latin typeface="Segoe UI" panose="020B0502040204020203" pitchFamily="34" charset="0"/>
              </a:rPr>
              <a:t> </a:t>
            </a:r>
            <a:r>
              <a:rPr lang="en-US" sz="1200" dirty="0">
                <a:solidFill>
                  <a:srgbClr val="161616"/>
                </a:solidFill>
                <a:effectLst/>
                <a:latin typeface="Segoe UI" panose="020B0502040204020203" pitchFamily="34" charset="0"/>
              </a:rPr>
              <a:t>AD Multi-Factor Authentication (MFA):</a:t>
            </a:r>
            <a:endParaRPr lang="en-DE" sz="1200" dirty="0">
              <a:solidFill>
                <a:srgbClr val="161616"/>
              </a:solidFill>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DE" sz="1200" dirty="0">
                <a:solidFill>
                  <a:srgbClr val="161616"/>
                </a:solidFill>
                <a:effectLst/>
                <a:latin typeface="SFMono-Regular"/>
              </a:rPr>
              <a:t>Azure Active Directory - Universal with MFA</a:t>
            </a:r>
            <a:endParaRPr lang="en-DE" sz="1200" dirty="0">
              <a:solidFill>
                <a:srgbClr val="161616"/>
              </a:solidFill>
              <a:effectLst/>
              <a:latin typeface="Calibri" panose="020F0502020204030204" pitchFamily="34" charset="0"/>
            </a:endParaRPr>
          </a:p>
          <a:p>
            <a:pPr marL="342900" marR="0">
              <a:spcBef>
                <a:spcPts val="0"/>
              </a:spcBef>
              <a:spcAft>
                <a:spcPts val="0"/>
              </a:spcAft>
            </a:pPr>
            <a:r>
              <a:rPr lang="en-US" sz="1200" dirty="0">
                <a:solidFill>
                  <a:srgbClr val="161616"/>
                </a:solidFill>
                <a:effectLst/>
                <a:latin typeface="Segoe UI" panose="020B0502040204020203" pitchFamily="34" charset="0"/>
              </a:rPr>
              <a:t>Azure</a:t>
            </a:r>
            <a:r>
              <a:rPr lang="en-DE" sz="1200" dirty="0">
                <a:solidFill>
                  <a:srgbClr val="161616"/>
                </a:solidFill>
                <a:effectLst/>
                <a:latin typeface="Segoe UI" panose="020B0502040204020203" pitchFamily="34" charset="0"/>
              </a:rPr>
              <a:t> </a:t>
            </a:r>
            <a:r>
              <a:rPr lang="en-US" sz="1200" dirty="0">
                <a:solidFill>
                  <a:srgbClr val="161616"/>
                </a:solidFill>
                <a:effectLst/>
                <a:latin typeface="Segoe UI" panose="020B0502040204020203" pitchFamily="34" charset="0"/>
              </a:rPr>
              <a:t>AD MFA </a:t>
            </a:r>
            <a:r>
              <a:rPr lang="en-US" sz="1200" dirty="0" err="1">
                <a:solidFill>
                  <a:srgbClr val="161616"/>
                </a:solidFill>
                <a:effectLst/>
                <a:latin typeface="Segoe UI" panose="020B0502040204020203" pitchFamily="34" charset="0"/>
              </a:rPr>
              <a:t>bietet</a:t>
            </a:r>
            <a:r>
              <a:rPr lang="en-US" sz="1200" dirty="0">
                <a:solidFill>
                  <a:srgbClr val="161616"/>
                </a:solidFill>
                <a:effectLst/>
                <a:latin typeface="Segoe UI" panose="020B0502040204020203" pitchFamily="34" charset="0"/>
              </a:rPr>
              <a:t> Schutz f</a:t>
            </a:r>
            <a:r>
              <a:rPr lang="en-DE" sz="1200" dirty="0">
                <a:solidFill>
                  <a:srgbClr val="161616"/>
                </a:solidFill>
                <a:effectLst/>
                <a:latin typeface="Segoe UI" panose="020B0502040204020203" pitchFamily="34" charset="0"/>
              </a:rPr>
              <a:t>ü</a:t>
            </a:r>
            <a:r>
              <a:rPr lang="en-US" sz="1200" dirty="0">
                <a:solidFill>
                  <a:srgbClr val="161616"/>
                </a:solidFill>
                <a:effectLst/>
                <a:latin typeface="Segoe UI" panose="020B0502040204020203" pitchFamily="34" charset="0"/>
              </a:rPr>
              <a:t>r den </a:t>
            </a:r>
            <a:r>
              <a:rPr lang="en-US" sz="1200" dirty="0" err="1">
                <a:solidFill>
                  <a:srgbClr val="161616"/>
                </a:solidFill>
                <a:effectLst/>
                <a:latin typeface="Segoe UI" panose="020B0502040204020203" pitchFamily="34" charset="0"/>
              </a:rPr>
              <a:t>Zugriff</a:t>
            </a:r>
            <a:r>
              <a:rPr lang="en-US" sz="1200" dirty="0">
                <a:solidFill>
                  <a:srgbClr val="161616"/>
                </a:solidFill>
                <a:effectLst/>
                <a:latin typeface="Segoe UI" panose="020B0502040204020203" pitchFamily="34" charset="0"/>
              </a:rPr>
              <a:t> auf </a:t>
            </a:r>
            <a:r>
              <a:rPr lang="en-US" sz="1200" dirty="0" err="1">
                <a:solidFill>
                  <a:srgbClr val="161616"/>
                </a:solidFill>
                <a:effectLst/>
                <a:latin typeface="Segoe UI" panose="020B0502040204020203" pitchFamily="34" charset="0"/>
              </a:rPr>
              <a:t>Daten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sowie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Anwendungen</a:t>
            </a:r>
            <a:r>
              <a:rPr lang="en-US" sz="1200" dirty="0">
                <a:solidFill>
                  <a:srgbClr val="161616"/>
                </a:solidFill>
                <a:effectLst/>
                <a:latin typeface="Segoe UI" panose="020B0502040204020203" pitchFamily="34" charset="0"/>
              </a:rPr>
              <a:t> und erf</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llt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gleichzeitig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Benutzeranforderungen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nach</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einem</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einfachen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Anmeldevorgang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Diese</a:t>
            </a:r>
            <a:r>
              <a:rPr lang="en-US" sz="1200" dirty="0">
                <a:solidFill>
                  <a:srgbClr val="161616"/>
                </a:solidFill>
                <a:effectLst/>
                <a:latin typeface="Segoe UI" panose="020B0502040204020203" pitchFamily="34" charset="0"/>
              </a:rPr>
              <a:t> L</a:t>
            </a:r>
            <a:r>
              <a:rPr lang="en-DE" sz="1200" dirty="0">
                <a:solidFill>
                  <a:srgbClr val="161616"/>
                </a:solidFill>
                <a:effectLst/>
                <a:latin typeface="Segoe UI" panose="020B0502040204020203" pitchFamily="34" charset="0"/>
              </a:rPr>
              <a:t>ö</a:t>
            </a:r>
            <a:r>
              <a:rPr lang="en-US" sz="1200" dirty="0">
                <a:solidFill>
                  <a:srgbClr val="161616"/>
                </a:solidFill>
                <a:effectLst/>
                <a:latin typeface="Segoe UI" panose="020B0502040204020203" pitchFamily="34" charset="0"/>
              </a:rPr>
              <a:t>sung erm</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glicht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sichere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Authentifizierung</a:t>
            </a:r>
            <a:r>
              <a:rPr lang="en-US" sz="1200" dirty="0">
                <a:solidFill>
                  <a:srgbClr val="161616"/>
                </a:solidFill>
                <a:effectLst/>
                <a:latin typeface="Segoe UI" panose="020B0502040204020203" pitchFamily="34" charset="0"/>
              </a:rPr>
              <a:t>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Reihe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einfacher</a:t>
            </a:r>
            <a:r>
              <a:rPr lang="en-US" sz="1200" dirty="0">
                <a:solidFill>
                  <a:srgbClr val="161616"/>
                </a:solidFill>
                <a:effectLst/>
                <a:latin typeface="Segoe UI" panose="020B0502040204020203" pitchFamily="34" charset="0"/>
              </a:rPr>
              <a:t>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berpr</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fungsoptionen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Telefonanruf</a:t>
            </a:r>
            <a:r>
              <a:rPr lang="en-US" sz="1200" dirty="0">
                <a:solidFill>
                  <a:srgbClr val="161616"/>
                </a:solidFill>
                <a:effectLst/>
                <a:latin typeface="Segoe UI" panose="020B0502040204020203" pitchFamily="34" charset="0"/>
              </a:rPr>
              <a:t>, SMS, Smartcards </a:t>
            </a:r>
            <a:r>
              <a:rPr lang="en-US" sz="1200" dirty="0" err="1">
                <a:solidFill>
                  <a:srgbClr val="161616"/>
                </a:solidFill>
                <a:effectLst/>
                <a:latin typeface="Segoe UI" panose="020B0502040204020203" pitchFamily="34" charset="0"/>
              </a:rPr>
              <a:t>mit</a:t>
            </a:r>
            <a:r>
              <a:rPr lang="en-US" sz="1200" dirty="0">
                <a:solidFill>
                  <a:srgbClr val="161616"/>
                </a:solidFill>
                <a:effectLst/>
                <a:latin typeface="Segoe UI" panose="020B0502040204020203" pitchFamily="34" charset="0"/>
              </a:rPr>
              <a:t> PIN </a:t>
            </a:r>
            <a:r>
              <a:rPr lang="en-US" sz="1200" dirty="0" err="1">
                <a:solidFill>
                  <a:srgbClr val="161616"/>
                </a:solidFill>
                <a:effectLst/>
                <a:latin typeface="Segoe UI" panose="020B0502040204020203" pitchFamily="34" charset="0"/>
              </a:rPr>
              <a:t>oder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Benachrichtigung</a:t>
            </a:r>
            <a:r>
              <a:rPr lang="en-US" sz="1200" dirty="0">
                <a:solidFill>
                  <a:srgbClr val="161616"/>
                </a:solidFill>
                <a:effectLst/>
                <a:latin typeface="Segoe UI" panose="020B0502040204020203" pitchFamily="34" charset="0"/>
              </a:rPr>
              <a:t> in </a:t>
            </a:r>
            <a:r>
              <a:rPr lang="en-US" sz="1200" dirty="0" err="1">
                <a:solidFill>
                  <a:srgbClr val="161616"/>
                </a:solidFill>
                <a:effectLst/>
                <a:latin typeface="Segoe UI" panose="020B0502040204020203" pitchFamily="34" charset="0"/>
              </a:rPr>
              <a:t>einer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mobilen</a:t>
            </a:r>
            <a:r>
              <a:rPr lang="en-US" sz="1200" dirty="0">
                <a:solidFill>
                  <a:srgbClr val="161616"/>
                </a:solidFill>
                <a:effectLst/>
                <a:latin typeface="Segoe UI" panose="020B0502040204020203" pitchFamily="34" charset="0"/>
              </a:rPr>
              <a:t> App. </a:t>
            </a:r>
            <a:r>
              <a:rPr lang="en-US" sz="1200" dirty="0" err="1">
                <a:solidFill>
                  <a:srgbClr val="161616"/>
                </a:solidFill>
                <a:effectLst/>
                <a:latin typeface="Segoe UI" panose="020B0502040204020203" pitchFamily="34" charset="0"/>
              </a:rPr>
              <a:t>Benutzer</a:t>
            </a:r>
            <a:r>
              <a:rPr lang="en-US" sz="1200" dirty="0">
                <a:solidFill>
                  <a:srgbClr val="161616"/>
                </a:solidFill>
                <a:effectLst/>
                <a:latin typeface="Segoe UI" panose="020B0502040204020203" pitchFamily="34" charset="0"/>
              </a:rPr>
              <a:t> k</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nnen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ihre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bevorzugte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Methode</a:t>
            </a:r>
            <a:r>
              <a:rPr lang="en-US" sz="1200" dirty="0">
                <a:solidFill>
                  <a:srgbClr val="161616"/>
                </a:solidFill>
                <a:effectLst/>
                <a:latin typeface="Segoe UI" panose="020B0502040204020203" pitchFamily="34" charset="0"/>
              </a:rPr>
              <a:t> w</a:t>
            </a:r>
            <a:r>
              <a:rPr lang="en-DE" sz="1200" dirty="0">
                <a:solidFill>
                  <a:srgbClr val="161616"/>
                </a:solidFill>
                <a:effectLst/>
                <a:latin typeface="Segoe UI" panose="020B0502040204020203" pitchFamily="34" charset="0"/>
              </a:rPr>
              <a:t>ä</a:t>
            </a:r>
            <a:r>
              <a:rPr lang="en-US" sz="1200" dirty="0" err="1">
                <a:solidFill>
                  <a:srgbClr val="161616"/>
                </a:solidFill>
                <a:effectLst/>
                <a:latin typeface="Segoe UI" panose="020B0502040204020203" pitchFamily="34" charset="0"/>
              </a:rPr>
              <a:t>hlen</a:t>
            </a:r>
            <a:r>
              <a:rPr lang="en-US" sz="1200" dirty="0">
                <a:solidFill>
                  <a:srgbClr val="161616"/>
                </a:solidFill>
                <a:effectLst/>
                <a:latin typeface="Segoe UI" panose="020B0502040204020203" pitchFamily="34" charset="0"/>
              </a:rPr>
              <a:t>. Bei der </a:t>
            </a:r>
            <a:r>
              <a:rPr lang="en-US" sz="1200" dirty="0" err="1">
                <a:solidFill>
                  <a:srgbClr val="161616"/>
                </a:solidFill>
                <a:effectLst/>
                <a:latin typeface="Segoe UI" panose="020B0502040204020203" pitchFamily="34" charset="0"/>
              </a:rPr>
              <a:t>interaktiven</a:t>
            </a:r>
            <a:r>
              <a:rPr lang="en-US" sz="1200" dirty="0">
                <a:solidFill>
                  <a:srgbClr val="161616"/>
                </a:solidFill>
                <a:effectLst/>
                <a:latin typeface="Segoe UI" panose="020B0502040204020203" pitchFamily="34" charset="0"/>
              </a:rPr>
              <a:t> MFA </a:t>
            </a:r>
            <a:r>
              <a:rPr lang="en-US" sz="1200" dirty="0" err="1">
                <a:solidFill>
                  <a:srgbClr val="161616"/>
                </a:solidFill>
                <a:effectLst/>
                <a:latin typeface="Segoe UI" panose="020B0502040204020203" pitchFamily="34" charset="0"/>
              </a:rPr>
              <a:t>mit</a:t>
            </a:r>
            <a:r>
              <a:rPr lang="en-US" sz="1200" dirty="0">
                <a:solidFill>
                  <a:srgbClr val="161616"/>
                </a:solidFill>
                <a:effectLst/>
                <a:latin typeface="Segoe UI" panose="020B0502040204020203" pitchFamily="34" charset="0"/>
              </a:rPr>
              <a:t> Azure AD </a:t>
            </a:r>
            <a:r>
              <a:rPr lang="en-US" sz="1200" dirty="0" err="1">
                <a:solidFill>
                  <a:srgbClr val="161616"/>
                </a:solidFill>
                <a:effectLst/>
                <a:latin typeface="Segoe UI" panose="020B0502040204020203" pitchFamily="34" charset="0"/>
              </a:rPr>
              <a:t>kann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Popupdialogfeld</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zur</a:t>
            </a:r>
            <a:r>
              <a:rPr lang="en-US" sz="1200" dirty="0">
                <a:solidFill>
                  <a:srgbClr val="161616"/>
                </a:solidFill>
                <a:effectLst/>
                <a:latin typeface="Segoe UI" panose="020B0502040204020203" pitchFamily="34" charset="0"/>
              </a:rPr>
              <a:t>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berpr</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fung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ge</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ffnet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werden</a:t>
            </a:r>
            <a:r>
              <a:rPr lang="en-US" sz="1200" dirty="0">
                <a:solidFill>
                  <a:srgbClr val="161616"/>
                </a:solidFill>
                <a:effectLst/>
                <a:latin typeface="Segoe UI" panose="020B0502040204020203" pitchFamily="34" charset="0"/>
              </a:rPr>
              <a:t>.</a:t>
            </a:r>
            <a:endParaRPr lang="en-DE" sz="1200" dirty="0">
              <a:solidFill>
                <a:srgbClr val="161616"/>
              </a:solidFill>
              <a:effectLst/>
              <a:latin typeface="Segoe UI" panose="020B0502040204020203" pitchFamily="34" charset="0"/>
            </a:endParaRPr>
          </a:p>
          <a:p>
            <a:pPr marL="342900" marR="0">
              <a:spcBef>
                <a:spcPts val="0"/>
              </a:spcBef>
              <a:spcAft>
                <a:spcPts val="0"/>
              </a:spcAft>
            </a:pPr>
            <a:r>
              <a:rPr lang="en-US" sz="1200" dirty="0">
                <a:effectLst/>
                <a:latin typeface="Calibri" panose="020F0502020204030204" pitchFamily="34" charset="0"/>
              </a:rPr>
              <a:t> </a:t>
            </a:r>
          </a:p>
          <a:p>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3"/>
              </a:rPr>
              <a:t>https://learn.microsoft.com/de-de/azure/azure-sql/database/authentication-mfa-ssms-overview?view=azuresql</a:t>
            </a:r>
            <a:r>
              <a:rPr lang="en-US" sz="1200" i="1" dirty="0">
                <a:solidFill>
                  <a:srgbClr val="595959"/>
                </a:solidFill>
                <a:effectLst/>
                <a:latin typeface="Calibri" panose="020F0502020204030204" pitchFamily="34" charset="0"/>
              </a:rPr>
              <a:t>&gt; </a:t>
            </a:r>
            <a:endParaRPr lang="en-DE" sz="1200" dirty="0">
              <a:effectLst/>
              <a:latin typeface="Calibri" panose="020F0502020204030204" pitchFamily="34" charset="0"/>
            </a:endParaRPr>
          </a:p>
          <a:p>
            <a:pPr marL="34290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err="1">
                <a:effectLst/>
                <a:latin typeface="Calibri" panose="020F0502020204030204" pitchFamily="34" charset="0"/>
                <a:hlinkClick r:id="rId3"/>
              </a:rPr>
              <a:t>Verwenden</a:t>
            </a:r>
            <a:r>
              <a:rPr lang="en-US" sz="1200" dirty="0">
                <a:effectLst/>
                <a:latin typeface="Calibri" panose="020F0502020204030204" pitchFamily="34" charset="0"/>
                <a:hlinkClick r:id="rId3"/>
              </a:rPr>
              <a:t> der </a:t>
            </a:r>
            <a:r>
              <a:rPr lang="en-US" sz="1200" dirty="0" err="1">
                <a:effectLst/>
                <a:latin typeface="Calibri" panose="020F0502020204030204" pitchFamily="34" charset="0"/>
                <a:hlinkClick r:id="rId3"/>
              </a:rPr>
              <a:t>mehrstufigen</a:t>
            </a:r>
            <a:r>
              <a:rPr lang="en-US" sz="1200" dirty="0">
                <a:effectLst/>
                <a:latin typeface="Calibri" panose="020F0502020204030204" pitchFamily="34" charset="0"/>
                <a:hlinkClick r:id="rId3"/>
              </a:rPr>
              <a:t> Azure Active Directory-</a:t>
            </a:r>
            <a:r>
              <a:rPr lang="en-US" sz="1200" dirty="0" err="1">
                <a:effectLst/>
                <a:latin typeface="Calibri" panose="020F0502020204030204" pitchFamily="34" charset="0"/>
                <a:hlinkClick r:id="rId3"/>
              </a:rPr>
              <a:t>Authentifizierung</a:t>
            </a:r>
            <a:r>
              <a:rPr lang="en-US" sz="1200" dirty="0">
                <a:effectLst/>
                <a:latin typeface="Calibri" panose="020F0502020204030204" pitchFamily="34" charset="0"/>
                <a:hlinkClick r:id="rId3"/>
              </a:rPr>
              <a:t> - Azure SQL Database &amp; SQL Managed Instance &amp; Azure Synapse Analytics | Microsoft Learn</a:t>
            </a:r>
            <a:endParaRPr lang="en-US" sz="1200" dirty="0">
              <a:effectLst/>
              <a:latin typeface="Calibri" panose="020F0502020204030204" pitchFamily="34" charset="0"/>
            </a:endParaRPr>
          </a:p>
          <a:p>
            <a:pPr marL="342900" marR="0">
              <a:spcBef>
                <a:spcPts val="0"/>
              </a:spcBef>
              <a:spcAft>
                <a:spcPts val="0"/>
              </a:spcAft>
            </a:pPr>
            <a:r>
              <a:rPr lang="en-US" sz="12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dirty="0">
                <a:solidFill>
                  <a:srgbClr val="161616"/>
                </a:solidFill>
                <a:effectLst/>
                <a:latin typeface="Segoe UI" panose="020B0502040204020203" pitchFamily="34" charset="0"/>
              </a:rPr>
              <a:t>SSMS und </a:t>
            </a:r>
            <a:r>
              <a:rPr lang="en-US" sz="1200" dirty="0" err="1">
                <a:solidFill>
                  <a:srgbClr val="161616"/>
                </a:solidFill>
                <a:effectLst/>
                <a:latin typeface="Segoe UI" panose="020B0502040204020203" pitchFamily="34" charset="0"/>
              </a:rPr>
              <a:t>SqlPackage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sind</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einzigen</a:t>
            </a:r>
            <a:r>
              <a:rPr lang="en-US" sz="1200" dirty="0">
                <a:solidFill>
                  <a:srgbClr val="161616"/>
                </a:solidFill>
                <a:effectLst/>
                <a:latin typeface="Segoe UI" panose="020B0502040204020203" pitchFamily="34" charset="0"/>
              </a:rPr>
              <a:t> Tools, die </a:t>
            </a:r>
            <a:r>
              <a:rPr lang="en-US" sz="1200" dirty="0" err="1">
                <a:solidFill>
                  <a:srgbClr val="161616"/>
                </a:solidFill>
                <a:effectLst/>
                <a:latin typeface="Segoe UI" panose="020B0502040204020203" pitchFamily="34" charset="0"/>
              </a:rPr>
              <a:t>derzeit</a:t>
            </a:r>
            <a:r>
              <a:rPr lang="en-US" sz="1200" dirty="0">
                <a:solidFill>
                  <a:srgbClr val="161616"/>
                </a:solidFill>
                <a:effectLst/>
                <a:latin typeface="Segoe UI" panose="020B0502040204020203" pitchFamily="34" charset="0"/>
              </a:rPr>
              <a:t> f</a:t>
            </a:r>
            <a:r>
              <a:rPr lang="en-DE" sz="1200" dirty="0">
                <a:solidFill>
                  <a:srgbClr val="161616"/>
                </a:solidFill>
                <a:effectLst/>
                <a:latin typeface="Segoe UI" panose="020B0502040204020203" pitchFamily="34" charset="0"/>
              </a:rPr>
              <a:t>ü</a:t>
            </a:r>
            <a:r>
              <a:rPr lang="en-US" sz="1200" dirty="0">
                <a:solidFill>
                  <a:srgbClr val="161616"/>
                </a:solidFill>
                <a:effectLst/>
                <a:latin typeface="Segoe UI" panose="020B0502040204020203" pitchFamily="34" charset="0"/>
              </a:rPr>
              <a:t>r die MFA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universelle</a:t>
            </a:r>
            <a:r>
              <a:rPr lang="en-US" sz="1200" dirty="0">
                <a:solidFill>
                  <a:srgbClr val="161616"/>
                </a:solidFill>
                <a:effectLst/>
                <a:latin typeface="Segoe UI" panose="020B0502040204020203" pitchFamily="34" charset="0"/>
              </a:rPr>
              <a:t> Active Directory-</a:t>
            </a:r>
            <a:r>
              <a:rPr lang="en-US" sz="1200" dirty="0" err="1">
                <a:solidFill>
                  <a:srgbClr val="161616"/>
                </a:solidFill>
                <a:effectLst/>
                <a:latin typeface="Segoe UI" panose="020B0502040204020203" pitchFamily="34" charset="0"/>
              </a:rPr>
              <a:t>Authentifizierung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aktiviert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sind</a:t>
            </a:r>
            <a:r>
              <a:rPr lang="en-US" sz="1200" dirty="0">
                <a:solidFill>
                  <a:srgbClr val="161616"/>
                </a:solidFill>
                <a:effectLst/>
                <a:latin typeface="Segoe UI" panose="020B0502040204020203" pitchFamily="34" charset="0"/>
              </a:rPr>
              <a:t>.</a:t>
            </a:r>
            <a:endParaRPr lang="en-DE" sz="1200" dirty="0">
              <a:solidFill>
                <a:srgbClr val="161616"/>
              </a:solidFill>
              <a:effectLst/>
              <a:latin typeface="Calibri" panose="020F0502020204030204" pitchFamily="34" charset="0"/>
            </a:endParaRPr>
          </a:p>
          <a:p>
            <a:pPr marL="342900" marR="0">
              <a:spcBef>
                <a:spcPts val="0"/>
              </a:spcBef>
              <a:spcAft>
                <a:spcPts val="0"/>
              </a:spcAft>
            </a:pPr>
            <a:r>
              <a:rPr lang="en-US" sz="1200" dirty="0">
                <a:effectLst/>
                <a:latin typeface="Calibri" panose="020F0502020204030204" pitchFamily="34" charset="0"/>
              </a:rPr>
              <a:t> </a:t>
            </a:r>
          </a:p>
          <a:p>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3"/>
              </a:rPr>
              <a:t>https://learn.microsoft.com/de-de/azure/azure-sql/database/authentication-mfa-ssms-overview?view=azuresql</a:t>
            </a:r>
            <a:r>
              <a:rPr lang="en-US" sz="1200" i="1" dirty="0">
                <a:solidFill>
                  <a:srgbClr val="595959"/>
                </a:solidFill>
                <a:effectLst/>
                <a:latin typeface="Calibri" panose="020F0502020204030204" pitchFamily="34" charset="0"/>
              </a:rPr>
              <a:t>&gt; </a:t>
            </a:r>
            <a:endParaRPr lang="en-DE" sz="1200" dirty="0">
              <a:effectLst/>
              <a:latin typeface="Calibri" panose="020F0502020204030204" pitchFamily="34" charset="0"/>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pPr marL="342900">
              <a:spcBef>
                <a:spcPts val="0"/>
              </a:spcBef>
              <a:spcAft>
                <a:spcPts val="800"/>
              </a:spcAft>
            </a:pPr>
            <a:r>
              <a:rPr lang="en-US" sz="1200" dirty="0">
                <a:effectLst/>
                <a:latin typeface="Calibri" panose="020F0502020204030204" pitchFamily="34" charset="0"/>
              </a:rPr>
              <a:t> </a:t>
            </a:r>
          </a:p>
          <a:p>
            <a:pPr marL="0" marR="0">
              <a:spcBef>
                <a:spcPts val="0"/>
              </a:spcBef>
              <a:spcAft>
                <a:spcPts val="0"/>
              </a:spcAft>
            </a:pPr>
            <a:r>
              <a:rPr lang="en-US" sz="1200" dirty="0" err="1">
                <a:effectLst/>
                <a:latin typeface="Calibri" panose="020F0502020204030204" pitchFamily="34" charset="0"/>
                <a:hlinkClick r:id="rId4"/>
              </a:rPr>
              <a:t>Einrichten</a:t>
            </a:r>
            <a:r>
              <a:rPr lang="en-US" sz="1200" dirty="0">
                <a:effectLst/>
                <a:latin typeface="Calibri" panose="020F0502020204030204" pitchFamily="34" charset="0"/>
                <a:hlinkClick r:id="rId4"/>
              </a:rPr>
              <a:t> der Windows-</a:t>
            </a:r>
            <a:r>
              <a:rPr lang="en-US" sz="1200" dirty="0" err="1">
                <a:effectLst/>
                <a:latin typeface="Calibri" panose="020F0502020204030204" pitchFamily="34" charset="0"/>
                <a:hlinkClick r:id="rId4"/>
              </a:rPr>
              <a:t>Authentifizierung</a:t>
            </a:r>
            <a:r>
              <a:rPr lang="en-US" sz="1200" dirty="0">
                <a:effectLst/>
                <a:latin typeface="Calibri" panose="020F0502020204030204" pitchFamily="34" charset="0"/>
                <a:hlinkClick r:id="rId4"/>
              </a:rPr>
              <a:t> f</a:t>
            </a:r>
            <a:r>
              <a:rPr lang="en-DE" sz="1200" dirty="0">
                <a:effectLst/>
                <a:latin typeface="Calibri" panose="020F0502020204030204" pitchFamily="34" charset="0"/>
                <a:hlinkClick r:id="rId4"/>
              </a:rPr>
              <a:t>ü</a:t>
            </a:r>
            <a:r>
              <a:rPr lang="en-US" sz="1200" dirty="0">
                <a:effectLst/>
                <a:latin typeface="Calibri" panose="020F0502020204030204" pitchFamily="34" charset="0"/>
                <a:hlinkClick r:id="rId4"/>
              </a:rPr>
              <a:t>r Azure SQL Managed Instance </a:t>
            </a:r>
            <a:r>
              <a:rPr lang="en-US" sz="1200" dirty="0" err="1">
                <a:effectLst/>
                <a:latin typeface="Calibri" panose="020F0502020204030204" pitchFamily="34" charset="0"/>
                <a:hlinkClick r:id="rId4"/>
              </a:rPr>
              <a:t>mit</a:t>
            </a:r>
            <a:r>
              <a:rPr lang="en-US" sz="1200" dirty="0">
                <a:effectLst/>
                <a:latin typeface="Calibri" panose="020F0502020204030204" pitchFamily="34" charset="0"/>
                <a:hlinkClick r:id="rId4"/>
              </a:rPr>
              <a:t> Azure Active Directory und Kerberos - Azure SQL Managed Instance | Microsoft Learn</a:t>
            </a:r>
            <a:endParaRPr lang="en-DE"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lvl="0" indent="0" algn="l" defTabSz="914400" rtl="0" eaLnBrk="1" fontAlgn="auto" latinLnBrk="0" hangingPunct="1">
              <a:lnSpc>
                <a:spcPct val="2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2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319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b="1" i="0" dirty="0">
                <a:solidFill>
                  <a:srgbClr val="111111"/>
                </a:solidFill>
                <a:effectLst/>
                <a:latin typeface="Roboto" panose="02000000000000000000" pitchFamily="2" charset="0"/>
              </a:rPr>
              <a:t>Always Encrypted </a:t>
            </a:r>
            <a:r>
              <a:rPr lang="en-GB" b="0" i="0" dirty="0">
                <a:solidFill>
                  <a:srgbClr val="111111"/>
                </a:solidFill>
                <a:effectLst/>
                <a:latin typeface="Roboto" panose="02000000000000000000" pitchFamily="2" charset="0"/>
              </a:rPr>
              <a:t>allows</a:t>
            </a:r>
            <a:r>
              <a:rPr lang="en-GB" b="1" i="0" dirty="0">
                <a:solidFill>
                  <a:srgbClr val="111111"/>
                </a:solidFill>
                <a:effectLst/>
                <a:latin typeface="Roboto" panose="02000000000000000000" pitchFamily="2" charset="0"/>
              </a:rPr>
              <a:t> clients to encrypt sensitive data inside client applications </a:t>
            </a:r>
            <a:r>
              <a:rPr lang="en-GB" b="0" i="0" dirty="0">
                <a:solidFill>
                  <a:srgbClr val="111111"/>
                </a:solidFill>
                <a:effectLst/>
                <a:latin typeface="Roboto" panose="02000000000000000000" pitchFamily="2" charset="0"/>
              </a:rPr>
              <a:t>and </a:t>
            </a:r>
          </a:p>
          <a:p>
            <a:r>
              <a:rPr lang="en-GB" b="1" i="0" dirty="0">
                <a:solidFill>
                  <a:srgbClr val="111111"/>
                </a:solidFill>
                <a:effectLst/>
                <a:latin typeface="Roboto" panose="02000000000000000000" pitchFamily="2" charset="0"/>
              </a:rPr>
              <a:t>never reveal the encryption keys </a:t>
            </a:r>
            <a:r>
              <a:rPr lang="en-GB" b="0" i="0" dirty="0">
                <a:solidFill>
                  <a:srgbClr val="111111"/>
                </a:solidFill>
                <a:effectLst/>
                <a:latin typeface="Roboto" panose="02000000000000000000" pitchFamily="2" charset="0"/>
              </a:rPr>
              <a:t>to the Database Engine</a:t>
            </a:r>
            <a:r>
              <a:rPr lang="en-GB" b="1" i="0" dirty="0">
                <a:solidFill>
                  <a:srgbClr val="111111"/>
                </a:solidFill>
                <a:effectLst/>
                <a:latin typeface="Roboto" panose="02000000000000000000" pitchFamily="2" charset="0"/>
              </a:rPr>
              <a:t>.</a:t>
            </a:r>
            <a:r>
              <a:rPr lang="en-GB" b="0" i="0" dirty="0">
                <a:solidFill>
                  <a:srgbClr val="111111"/>
                </a:solidFill>
                <a:effectLst/>
                <a:latin typeface="Roboto" panose="02000000000000000000" pitchFamily="2" charset="0"/>
              </a:rPr>
              <a:t> </a:t>
            </a:r>
          </a:p>
          <a:p>
            <a:endParaRPr lang="en-GB" b="0" i="0" dirty="0">
              <a:solidFill>
                <a:srgbClr val="111111"/>
              </a:solidFill>
              <a:effectLst/>
              <a:latin typeface="Roboto" panose="02000000000000000000" pitchFamily="2" charset="0"/>
            </a:endParaRPr>
          </a:p>
          <a:p>
            <a:r>
              <a:rPr lang="en-GB" b="0" i="0" dirty="0">
                <a:solidFill>
                  <a:srgbClr val="111111"/>
                </a:solidFill>
                <a:effectLst/>
                <a:latin typeface="Roboto" panose="02000000000000000000" pitchFamily="2" charset="0"/>
              </a:rPr>
              <a:t>This provides a separation between those who own the data and can view it, </a:t>
            </a:r>
          </a:p>
          <a:p>
            <a:r>
              <a:rPr lang="en-GB" b="0" i="0" dirty="0">
                <a:solidFill>
                  <a:srgbClr val="111111"/>
                </a:solidFill>
                <a:effectLst/>
                <a:latin typeface="Roboto" panose="02000000000000000000" pitchFamily="2" charset="0"/>
              </a:rPr>
              <a:t>--- and those who manage the data but should have no access –like admins.</a:t>
            </a:r>
          </a:p>
          <a:p>
            <a:endParaRPr lang="en-GB" b="0" i="0" dirty="0">
              <a:solidFill>
                <a:srgbClr val="111111"/>
              </a:solidFill>
              <a:effectLst/>
              <a:latin typeface="Roboto" panose="02000000000000000000" pitchFamily="2" charset="0"/>
            </a:endParaRPr>
          </a:p>
          <a:p>
            <a:r>
              <a:rPr lang="en-GB" b="1" i="0" dirty="0">
                <a:solidFill>
                  <a:srgbClr val="111111"/>
                </a:solidFill>
                <a:effectLst/>
                <a:latin typeface="Roboto" panose="02000000000000000000" pitchFamily="2" charset="0"/>
              </a:rPr>
              <a:t>TDE </a:t>
            </a:r>
            <a:r>
              <a:rPr lang="en-GB" b="0" i="0" dirty="0">
                <a:solidFill>
                  <a:srgbClr val="111111"/>
                </a:solidFill>
                <a:effectLst/>
                <a:latin typeface="Roboto" panose="02000000000000000000" pitchFamily="2" charset="0"/>
              </a:rPr>
              <a:t>- </a:t>
            </a:r>
            <a:r>
              <a:rPr lang="en-GB" b="0" i="0" dirty="0" err="1">
                <a:solidFill>
                  <a:srgbClr val="111111"/>
                </a:solidFill>
                <a:effectLst/>
                <a:latin typeface="Roboto" panose="02000000000000000000" pitchFamily="2" charset="0"/>
              </a:rPr>
              <a:t>Encrytiopn</a:t>
            </a:r>
            <a:r>
              <a:rPr lang="en-GB" b="0" i="0" dirty="0">
                <a:solidFill>
                  <a:srgbClr val="111111"/>
                </a:solidFill>
                <a:effectLst/>
                <a:latin typeface="Roboto" panose="02000000000000000000" pitchFamily="2" charset="0"/>
              </a:rPr>
              <a:t> at rest</a:t>
            </a:r>
          </a:p>
          <a:p>
            <a:endParaRPr lang="en-GB" b="0" i="0" dirty="0">
              <a:solidFill>
                <a:srgbClr val="111111"/>
              </a:solidFill>
              <a:effectLst/>
              <a:latin typeface="Roboto" panose="02000000000000000000" pitchFamily="2" charset="0"/>
            </a:endParaRPr>
          </a:p>
          <a:p>
            <a:r>
              <a:rPr lang="en-GB" b="1" i="0" dirty="0">
                <a:solidFill>
                  <a:srgbClr val="111111"/>
                </a:solidFill>
                <a:effectLst/>
                <a:latin typeface="Roboto" panose="02000000000000000000" pitchFamily="2" charset="0"/>
              </a:rPr>
              <a:t>TLS </a:t>
            </a:r>
            <a:r>
              <a:rPr lang="en-GB" b="0" i="0" dirty="0">
                <a:solidFill>
                  <a:srgbClr val="111111"/>
                </a:solidFill>
                <a:effectLst/>
                <a:latin typeface="Roboto" panose="02000000000000000000" pitchFamily="2" charset="0"/>
              </a:rPr>
              <a:t>- Encryption at transit.</a:t>
            </a:r>
          </a:p>
          <a:p>
            <a:endParaRPr lang="en-GB" b="0" i="0" dirty="0">
              <a:solidFill>
                <a:srgbClr val="111111"/>
              </a:solidFill>
              <a:effectLst/>
              <a:latin typeface="Roboto" panose="02000000000000000000" pitchFamily="2" charset="0"/>
            </a:endParaRPr>
          </a:p>
          <a:p>
            <a:r>
              <a:rPr lang="en-GB" b="1" i="0" dirty="0">
                <a:solidFill>
                  <a:srgbClr val="111111"/>
                </a:solidFill>
                <a:effectLst/>
                <a:latin typeface="Roboto" panose="02000000000000000000" pitchFamily="2" charset="0"/>
              </a:rPr>
              <a:t>Dynamic Data Masking </a:t>
            </a:r>
            <a:r>
              <a:rPr lang="en-GB" b="0" i="0" dirty="0">
                <a:solidFill>
                  <a:srgbClr val="111111"/>
                </a:solidFill>
                <a:effectLst/>
                <a:latin typeface="Roboto" panose="02000000000000000000" pitchFamily="2" charset="0"/>
              </a:rPr>
              <a:t>is a policy-based security feature </a:t>
            </a:r>
          </a:p>
          <a:p>
            <a:r>
              <a:rPr lang="en-GB" b="0" i="0" dirty="0">
                <a:solidFill>
                  <a:srgbClr val="111111"/>
                </a:solidFill>
                <a:effectLst/>
                <a:latin typeface="Roboto" panose="02000000000000000000" pitchFamily="2" charset="0"/>
              </a:rPr>
              <a:t>that helps to limit the exposure of data in a database by returning masked data to non-privileged users who run queries over designated database fields.</a:t>
            </a:r>
          </a:p>
          <a:p>
            <a:endParaRPr lang="en-GB" b="0" i="0" dirty="0">
              <a:solidFill>
                <a:srgbClr val="111111"/>
              </a:solidFill>
              <a:effectLst/>
              <a:latin typeface="Roboto" panose="02000000000000000000" pitchFamily="2" charset="0"/>
            </a:endParaRPr>
          </a:p>
          <a:p>
            <a:endParaRPr lang="en-GB" b="0" i="0" dirty="0">
              <a:solidFill>
                <a:srgbClr val="111111"/>
              </a:solidFill>
              <a:effectLst/>
              <a:latin typeface="Roboto" panose="02000000000000000000" pitchFamily="2"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04273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a:spcBef>
                <a:spcPts val="0"/>
              </a:spcBef>
              <a:spcAft>
                <a:spcPts val="0"/>
              </a:spcAft>
            </a:pPr>
            <a:r>
              <a:rPr lang="en-US" sz="1200" dirty="0">
                <a:effectLst/>
                <a:latin typeface="Calibri" panose="020F0502020204030204" pitchFamily="34" charset="0"/>
              </a:rPr>
              <a:t>Bei der </a:t>
            </a:r>
            <a:r>
              <a:rPr lang="en-DE" sz="1200" dirty="0">
                <a:effectLst/>
                <a:latin typeface="Calibri" panose="020F0502020204030204" pitchFamily="34" charset="0"/>
              </a:rPr>
              <a:t>Ü</a:t>
            </a:r>
            <a:r>
              <a:rPr lang="en-US" sz="1200" dirty="0" err="1">
                <a:effectLst/>
                <a:latin typeface="Calibri" panose="020F0502020204030204" pitchFamily="34" charset="0"/>
              </a:rPr>
              <a:t>berwachung</a:t>
            </a:r>
            <a:r>
              <a:rPr lang="en-US" sz="1200" dirty="0">
                <a:effectLst/>
                <a:latin typeface="Calibri" panose="020F0502020204030204" pitchFamily="34" charset="0"/>
              </a:rPr>
              <a:t> von SQL-</a:t>
            </a:r>
            <a:r>
              <a:rPr lang="en-US" sz="1200" dirty="0" err="1">
                <a:effectLst/>
                <a:latin typeface="Calibri" panose="020F0502020204030204" pitchFamily="34" charset="0"/>
              </a:rPr>
              <a:t>Datenbank</a:t>
            </a:r>
            <a:r>
              <a:rPr lang="en-US" sz="1200" dirty="0">
                <a:effectLst/>
                <a:latin typeface="Calibri" panose="020F0502020204030204" pitchFamily="34" charset="0"/>
              </a:rPr>
              <a:t> und SQL Managed Instance </a:t>
            </a:r>
            <a:r>
              <a:rPr lang="en-US" sz="1200" dirty="0" err="1">
                <a:effectLst/>
                <a:latin typeface="Calibri" panose="020F0502020204030204" pitchFamily="34" charset="0"/>
              </a:rPr>
              <a:t>werden</a:t>
            </a:r>
            <a:r>
              <a:rPr lang="en-US" sz="1200" dirty="0">
                <a:effectLst/>
                <a:latin typeface="Calibri" panose="020F0502020204030204" pitchFamily="34" charset="0"/>
              </a:rPr>
              <a:t> </a:t>
            </a:r>
            <a:r>
              <a:rPr lang="en-US" sz="1200" dirty="0" err="1">
                <a:effectLst/>
                <a:latin typeface="Calibri" panose="020F0502020204030204" pitchFamily="34" charset="0"/>
              </a:rPr>
              <a:t>Datenbankaktivit</a:t>
            </a:r>
            <a:r>
              <a:rPr lang="en-DE" sz="1200" dirty="0">
                <a:effectLst/>
                <a:latin typeface="Calibri" panose="020F0502020204030204" pitchFamily="34" charset="0"/>
              </a:rPr>
              <a:t>ä</a:t>
            </a:r>
            <a:r>
              <a:rPr lang="en-US" sz="1200" dirty="0">
                <a:effectLst/>
                <a:latin typeface="Calibri" panose="020F0502020204030204" pitchFamily="34" charset="0"/>
              </a:rPr>
              <a:t>ten </a:t>
            </a:r>
            <a:r>
              <a:rPr lang="en-US" sz="1200" dirty="0" err="1">
                <a:effectLst/>
                <a:latin typeface="Calibri" panose="020F0502020204030204" pitchFamily="34" charset="0"/>
              </a:rPr>
              <a:t>nachverfolgt</a:t>
            </a:r>
            <a:r>
              <a:rPr lang="en-US" sz="1200" dirty="0">
                <a:effectLst/>
                <a:latin typeface="Calibri" panose="020F0502020204030204" pitchFamily="34" charset="0"/>
              </a:rPr>
              <a:t>, und Sie </a:t>
            </a:r>
            <a:r>
              <a:rPr lang="en-US" sz="1200" dirty="0" err="1">
                <a:effectLst/>
                <a:latin typeface="Calibri" panose="020F0502020204030204" pitchFamily="34" charset="0"/>
              </a:rPr>
              <a:t>erhalten</a:t>
            </a:r>
            <a:r>
              <a:rPr lang="en-US" sz="1200" dirty="0">
                <a:effectLst/>
                <a:latin typeface="Calibri" panose="020F0502020204030204" pitchFamily="34" charset="0"/>
              </a:rPr>
              <a:t> </a:t>
            </a:r>
            <a:r>
              <a:rPr lang="en-US" sz="1200" dirty="0" err="1">
                <a:effectLst/>
                <a:latin typeface="Calibri" panose="020F0502020204030204" pitchFamily="34" charset="0"/>
              </a:rPr>
              <a:t>Unterst</a:t>
            </a:r>
            <a:r>
              <a:rPr lang="en-DE" sz="1200" dirty="0">
                <a:effectLst/>
                <a:latin typeface="Calibri" panose="020F0502020204030204" pitchFamily="34" charset="0"/>
              </a:rPr>
              <a:t>ü</a:t>
            </a:r>
            <a:r>
              <a:rPr lang="en-US" sz="1200" dirty="0" err="1">
                <a:effectLst/>
                <a:latin typeface="Calibri" panose="020F0502020204030204" pitchFamily="34" charset="0"/>
              </a:rPr>
              <a:t>tzung</a:t>
            </a:r>
            <a:r>
              <a:rPr lang="en-US" sz="1200" dirty="0">
                <a:effectLst/>
                <a:latin typeface="Calibri" panose="020F0502020204030204" pitchFamily="34" charset="0"/>
              </a:rPr>
              <a:t> </a:t>
            </a:r>
            <a:r>
              <a:rPr lang="en-US" sz="1200" dirty="0" err="1">
                <a:effectLst/>
                <a:latin typeface="Calibri" panose="020F0502020204030204" pitchFamily="34" charset="0"/>
              </a:rPr>
              <a:t>bei</a:t>
            </a:r>
            <a:r>
              <a:rPr lang="en-US" sz="1200" dirty="0">
                <a:effectLst/>
                <a:latin typeface="Calibri" panose="020F0502020204030204" pitchFamily="34" charset="0"/>
              </a:rPr>
              <a:t> der </a:t>
            </a:r>
            <a:r>
              <a:rPr lang="en-US" sz="1200" dirty="0" err="1">
                <a:effectLst/>
                <a:latin typeface="Calibri" panose="020F0502020204030204" pitchFamily="34" charset="0"/>
              </a:rPr>
              <a:t>Einhaltung</a:t>
            </a:r>
            <a:r>
              <a:rPr lang="en-US" sz="1200" dirty="0">
                <a:effectLst/>
                <a:latin typeface="Calibri" panose="020F0502020204030204" pitchFamily="34" charset="0"/>
              </a:rPr>
              <a:t> von </a:t>
            </a:r>
            <a:r>
              <a:rPr lang="en-US" sz="1200" dirty="0" err="1">
                <a:effectLst/>
                <a:latin typeface="Calibri" panose="020F0502020204030204" pitchFamily="34" charset="0"/>
              </a:rPr>
              <a:t>Sicherheitsstandards</a:t>
            </a:r>
            <a:r>
              <a:rPr lang="en-US" sz="1200" dirty="0">
                <a:effectLst/>
                <a:latin typeface="Calibri" panose="020F0502020204030204" pitchFamily="34" charset="0"/>
              </a:rPr>
              <a:t>, </a:t>
            </a:r>
            <a:r>
              <a:rPr lang="en-US" sz="1200" dirty="0" err="1">
                <a:effectLst/>
                <a:latin typeface="Calibri" panose="020F0502020204030204" pitchFamily="34" charset="0"/>
              </a:rPr>
              <a:t>indem</a:t>
            </a:r>
            <a:r>
              <a:rPr lang="en-US" sz="1200" dirty="0">
                <a:effectLst/>
                <a:latin typeface="Calibri" panose="020F0502020204030204" pitchFamily="34" charset="0"/>
              </a:rPr>
              <a:t> </a:t>
            </a:r>
            <a:r>
              <a:rPr lang="en-US" sz="1200" dirty="0" err="1">
                <a:effectLst/>
                <a:latin typeface="Calibri" panose="020F0502020204030204" pitchFamily="34" charset="0"/>
              </a:rPr>
              <a:t>Datenbankereignisse</a:t>
            </a:r>
            <a:r>
              <a:rPr lang="en-US" sz="1200" dirty="0">
                <a:effectLst/>
                <a:latin typeface="Calibri" panose="020F0502020204030204" pitchFamily="34" charset="0"/>
              </a:rPr>
              <a:t> in </a:t>
            </a:r>
            <a:r>
              <a:rPr lang="en-US" sz="1200" dirty="0" err="1">
                <a:effectLst/>
                <a:latin typeface="Calibri" panose="020F0502020204030204" pitchFamily="34" charset="0"/>
              </a:rPr>
              <a:t>einem</a:t>
            </a:r>
            <a:r>
              <a:rPr lang="en-US" sz="1200" dirty="0">
                <a:effectLst/>
                <a:latin typeface="Calibri" panose="020F0502020204030204" pitchFamily="34" charset="0"/>
              </a:rPr>
              <a:t> </a:t>
            </a:r>
            <a:r>
              <a:rPr lang="en-DE" sz="1200" dirty="0">
                <a:effectLst/>
                <a:latin typeface="Calibri" panose="020F0502020204030204" pitchFamily="34" charset="0"/>
              </a:rPr>
              <a:t>Ü</a:t>
            </a:r>
            <a:r>
              <a:rPr lang="en-US" sz="1200" dirty="0" err="1">
                <a:effectLst/>
                <a:latin typeface="Calibri" panose="020F0502020204030204" pitchFamily="34" charset="0"/>
              </a:rPr>
              <a:t>berwachungsprotokoll</a:t>
            </a:r>
            <a:r>
              <a:rPr lang="en-US" sz="1200" dirty="0">
                <a:effectLst/>
                <a:latin typeface="Calibri" panose="020F0502020204030204" pitchFamily="34" charset="0"/>
              </a:rPr>
              <a:t> in </a:t>
            </a:r>
            <a:r>
              <a:rPr lang="en-US" sz="1200" dirty="0" err="1">
                <a:effectLst/>
                <a:latin typeface="Calibri" panose="020F0502020204030204" pitchFamily="34" charset="0"/>
              </a:rPr>
              <a:t>einem</a:t>
            </a:r>
            <a:r>
              <a:rPr lang="en-US" sz="1200" dirty="0">
                <a:effectLst/>
                <a:latin typeface="Calibri" panose="020F0502020204030204" pitchFamily="34" charset="0"/>
              </a:rPr>
              <a:t> Azure Storage-</a:t>
            </a:r>
            <a:r>
              <a:rPr lang="en-US" sz="1200" dirty="0" err="1">
                <a:effectLst/>
                <a:latin typeface="Calibri" panose="020F0502020204030204" pitchFamily="34" charset="0"/>
              </a:rPr>
              <a:t>Konto</a:t>
            </a:r>
            <a:r>
              <a:rPr lang="en-US" sz="1200" dirty="0">
                <a:effectLst/>
                <a:latin typeface="Calibri" panose="020F0502020204030204" pitchFamily="34" charset="0"/>
              </a:rPr>
              <a:t> des </a:t>
            </a:r>
            <a:r>
              <a:rPr lang="en-US" sz="1200" dirty="0" err="1">
                <a:effectLst/>
                <a:latin typeface="Calibri" panose="020F0502020204030204" pitchFamily="34" charset="0"/>
              </a:rPr>
              <a:t>Kunden</a:t>
            </a:r>
            <a:r>
              <a:rPr lang="en-US" sz="1200" dirty="0">
                <a:effectLst/>
                <a:latin typeface="Calibri" panose="020F0502020204030204" pitchFamily="34" charset="0"/>
              </a:rPr>
              <a:t> </a:t>
            </a:r>
            <a:r>
              <a:rPr lang="en-US" sz="1200" dirty="0" err="1">
                <a:effectLst/>
                <a:latin typeface="Calibri" panose="020F0502020204030204" pitchFamily="34" charset="0"/>
              </a:rPr>
              <a:t>aufgezeichnet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 Dank der </a:t>
            </a:r>
            <a:r>
              <a:rPr lang="en-DE" sz="1200" dirty="0">
                <a:effectLst/>
                <a:latin typeface="Calibri" panose="020F0502020204030204" pitchFamily="34" charset="0"/>
              </a:rPr>
              <a:t>Ü</a:t>
            </a:r>
            <a:r>
              <a:rPr lang="en-US" sz="1200" dirty="0" err="1">
                <a:effectLst/>
                <a:latin typeface="Calibri" panose="020F0502020204030204" pitchFamily="34" charset="0"/>
              </a:rPr>
              <a:t>berwachung</a:t>
            </a:r>
            <a:r>
              <a:rPr lang="en-US" sz="1200" dirty="0">
                <a:effectLst/>
                <a:latin typeface="Calibri" panose="020F0502020204030204" pitchFamily="34" charset="0"/>
              </a:rPr>
              <a:t> k</a:t>
            </a:r>
            <a:r>
              <a:rPr lang="en-DE" sz="1200" dirty="0">
                <a:effectLst/>
                <a:latin typeface="Calibri" panose="020F0502020204030204" pitchFamily="34" charset="0"/>
              </a:rPr>
              <a:t>ö</a:t>
            </a:r>
            <a:r>
              <a:rPr lang="en-US" sz="1200" dirty="0" err="1">
                <a:effectLst/>
                <a:latin typeface="Calibri" panose="020F0502020204030204" pitchFamily="34" charset="0"/>
              </a:rPr>
              <a:t>nnen</a:t>
            </a:r>
            <a:r>
              <a:rPr lang="en-US" sz="1200" dirty="0">
                <a:effectLst/>
                <a:latin typeface="Calibri" panose="020F0502020204030204" pitchFamily="34" charset="0"/>
              </a:rPr>
              <a:t> </a:t>
            </a:r>
            <a:r>
              <a:rPr lang="en-US" sz="1200" dirty="0" err="1">
                <a:effectLst/>
                <a:latin typeface="Calibri" panose="020F0502020204030204" pitchFamily="34" charset="0"/>
              </a:rPr>
              <a:t>Benutzer</a:t>
            </a:r>
            <a:r>
              <a:rPr lang="en-US" sz="1200" dirty="0">
                <a:effectLst/>
                <a:latin typeface="Calibri" panose="020F0502020204030204" pitchFamily="34" charset="0"/>
              </a:rPr>
              <a:t> die </a:t>
            </a:r>
            <a:r>
              <a:rPr lang="en-US" sz="1200" dirty="0" err="1">
                <a:effectLst/>
                <a:latin typeface="Calibri" panose="020F0502020204030204" pitchFamily="34" charset="0"/>
              </a:rPr>
              <a:t>fortlaufenden</a:t>
            </a:r>
            <a:r>
              <a:rPr lang="en-US" sz="1200" dirty="0">
                <a:effectLst/>
                <a:latin typeface="Calibri" panose="020F0502020204030204" pitchFamily="34" charset="0"/>
              </a:rPr>
              <a:t> </a:t>
            </a:r>
            <a:r>
              <a:rPr lang="en-US" sz="1200" dirty="0" err="1">
                <a:effectLst/>
                <a:latin typeface="Calibri" panose="020F0502020204030204" pitchFamily="34" charset="0"/>
              </a:rPr>
              <a:t>Datenbankaktivit</a:t>
            </a:r>
            <a:r>
              <a:rPr lang="en-DE" sz="1200" dirty="0">
                <a:effectLst/>
                <a:latin typeface="Calibri" panose="020F0502020204030204" pitchFamily="34" charset="0"/>
              </a:rPr>
              <a:t>ä</a:t>
            </a:r>
            <a:r>
              <a:rPr lang="en-US" sz="1200" dirty="0">
                <a:effectLst/>
                <a:latin typeface="Calibri" panose="020F0502020204030204" pitchFamily="34" charset="0"/>
              </a:rPr>
              <a:t>ten </a:t>
            </a:r>
            <a:r>
              <a:rPr lang="en-DE" sz="1200" dirty="0">
                <a:effectLst/>
                <a:latin typeface="Calibri" panose="020F0502020204030204" pitchFamily="34" charset="0"/>
              </a:rPr>
              <a:t>ü</a:t>
            </a:r>
            <a:r>
              <a:rPr lang="en-US" sz="1200" dirty="0" err="1">
                <a:effectLst/>
                <a:latin typeface="Calibri" panose="020F0502020204030204" pitchFamily="34" charset="0"/>
              </a:rPr>
              <a:t>berwachen</a:t>
            </a:r>
            <a:r>
              <a:rPr lang="en-US" sz="1200" dirty="0">
                <a:effectLst/>
                <a:latin typeface="Calibri" panose="020F0502020204030204" pitchFamily="34" charset="0"/>
              </a:rPr>
              <a:t> und die </a:t>
            </a:r>
            <a:r>
              <a:rPr lang="en-US" sz="1200" dirty="0" err="1">
                <a:effectLst/>
                <a:latin typeface="Calibri" panose="020F0502020204030204" pitchFamily="34" charset="0"/>
              </a:rPr>
              <a:t>Verlaufsaktivit</a:t>
            </a:r>
            <a:r>
              <a:rPr lang="en-DE" sz="1200" dirty="0">
                <a:effectLst/>
                <a:latin typeface="Calibri" panose="020F0502020204030204" pitchFamily="34" charset="0"/>
              </a:rPr>
              <a:t>ä</a:t>
            </a:r>
            <a:r>
              <a:rPr lang="en-US" sz="1200" dirty="0">
                <a:effectLst/>
                <a:latin typeface="Calibri" panose="020F0502020204030204" pitchFamily="34" charset="0"/>
              </a:rPr>
              <a:t>t </a:t>
            </a:r>
            <a:r>
              <a:rPr lang="en-US" sz="1200" dirty="0" err="1">
                <a:effectLst/>
                <a:latin typeface="Calibri" panose="020F0502020204030204" pitchFamily="34" charset="0"/>
              </a:rPr>
              <a:t>analysieren</a:t>
            </a:r>
            <a:r>
              <a:rPr lang="en-US" sz="1200" dirty="0">
                <a:effectLst/>
                <a:latin typeface="Calibri" panose="020F0502020204030204" pitchFamily="34" charset="0"/>
              </a:rPr>
              <a:t> und </a:t>
            </a:r>
            <a:r>
              <a:rPr lang="en-US" sz="1200" dirty="0" err="1">
                <a:effectLst/>
                <a:latin typeface="Calibri" panose="020F0502020204030204" pitchFamily="34" charset="0"/>
              </a:rPr>
              <a:t>untersuchen</a:t>
            </a:r>
            <a:r>
              <a:rPr lang="en-US" sz="1200" dirty="0">
                <a:effectLst/>
                <a:latin typeface="Calibri" panose="020F0502020204030204" pitchFamily="34" charset="0"/>
              </a:rPr>
              <a:t>, um </a:t>
            </a:r>
            <a:r>
              <a:rPr lang="en-US" sz="1200" dirty="0" err="1">
                <a:effectLst/>
                <a:latin typeface="Calibri" panose="020F0502020204030204" pitchFamily="34" charset="0"/>
              </a:rPr>
              <a:t>potenzielle</a:t>
            </a:r>
            <a:r>
              <a:rPr lang="en-US" sz="1200" dirty="0">
                <a:effectLst/>
                <a:latin typeface="Calibri" panose="020F0502020204030204" pitchFamily="34" charset="0"/>
              </a:rPr>
              <a:t> </a:t>
            </a:r>
            <a:r>
              <a:rPr lang="en-US" sz="1200" dirty="0" err="1">
                <a:effectLst/>
                <a:latin typeface="Calibri" panose="020F0502020204030204" pitchFamily="34" charset="0"/>
              </a:rPr>
              <a:t>Bedrohungen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vermutete</a:t>
            </a:r>
            <a:r>
              <a:rPr lang="en-US" sz="1200" dirty="0">
                <a:effectLst/>
                <a:latin typeface="Calibri" panose="020F0502020204030204" pitchFamily="34" charset="0"/>
              </a:rPr>
              <a:t> </a:t>
            </a:r>
            <a:r>
              <a:rPr lang="en-US" sz="1200" dirty="0" err="1">
                <a:effectLst/>
                <a:latin typeface="Calibri" panose="020F0502020204030204" pitchFamily="34" charset="0"/>
              </a:rPr>
              <a:t>Missbrauchsf</a:t>
            </a:r>
            <a:r>
              <a:rPr lang="en-DE" sz="1200" dirty="0">
                <a:effectLst/>
                <a:latin typeface="Calibri" panose="020F0502020204030204" pitchFamily="34" charset="0"/>
              </a:rPr>
              <a:t>ä</a:t>
            </a:r>
            <a:r>
              <a:rPr lang="en-US" sz="1200" dirty="0" err="1">
                <a:effectLst/>
                <a:latin typeface="Calibri" panose="020F0502020204030204" pitchFamily="34" charset="0"/>
              </a:rPr>
              <a:t>lle</a:t>
            </a:r>
            <a:r>
              <a:rPr lang="en-US" sz="1200" dirty="0">
                <a:effectLst/>
                <a:latin typeface="Calibri" panose="020F0502020204030204" pitchFamily="34" charset="0"/>
              </a:rPr>
              <a:t> und </a:t>
            </a:r>
            <a:r>
              <a:rPr lang="en-US" sz="1200" dirty="0" err="1">
                <a:effectLst/>
                <a:latin typeface="Calibri" panose="020F0502020204030204" pitchFamily="34" charset="0"/>
              </a:rPr>
              <a:t>Sicherheitsverletzungen</a:t>
            </a:r>
            <a:r>
              <a:rPr lang="en-US" sz="1200" dirty="0">
                <a:effectLst/>
                <a:latin typeface="Calibri" panose="020F0502020204030204" pitchFamily="34" charset="0"/>
              </a:rPr>
              <a:t> zu </a:t>
            </a:r>
            <a:r>
              <a:rPr lang="en-US" sz="1200" dirty="0" err="1">
                <a:effectLst/>
                <a:latin typeface="Calibri" panose="020F0502020204030204" pitchFamily="34" charset="0"/>
              </a:rPr>
              <a:t>identifizieren</a:t>
            </a:r>
            <a:r>
              <a:rPr lang="en-US" sz="1200" dirty="0">
                <a:effectLst/>
                <a:latin typeface="Calibri" panose="020F0502020204030204" pitchFamily="34" charset="0"/>
              </a:rPr>
              <a:t>. </a:t>
            </a:r>
            <a:r>
              <a:rPr lang="en-US" sz="1200" dirty="0" err="1">
                <a:effectLst/>
                <a:latin typeface="Calibri" panose="020F0502020204030204" pitchFamily="34" charset="0"/>
              </a:rPr>
              <a:t>Weitere</a:t>
            </a:r>
            <a:r>
              <a:rPr lang="en-US" sz="1200" dirty="0">
                <a:effectLst/>
                <a:latin typeface="Calibri" panose="020F0502020204030204" pitchFamily="34" charset="0"/>
              </a:rPr>
              <a:t> </a:t>
            </a:r>
            <a:r>
              <a:rPr lang="en-US" sz="1200" dirty="0" err="1">
                <a:effectLst/>
                <a:latin typeface="Calibri" panose="020F0502020204030204" pitchFamily="34" charset="0"/>
              </a:rPr>
              <a:t>Informationen</a:t>
            </a:r>
            <a:r>
              <a:rPr lang="en-US" sz="1200" dirty="0">
                <a:effectLst/>
                <a:latin typeface="Calibri" panose="020F0502020204030204" pitchFamily="34" charset="0"/>
              </a:rPr>
              <a:t> </a:t>
            </a:r>
            <a:r>
              <a:rPr lang="en-US" sz="1200" dirty="0" err="1">
                <a:effectLst/>
                <a:latin typeface="Calibri" panose="020F0502020204030204" pitchFamily="34" charset="0"/>
              </a:rPr>
              <a:t>finden</a:t>
            </a:r>
            <a:r>
              <a:rPr lang="en-US" sz="1200" dirty="0">
                <a:effectLst/>
                <a:latin typeface="Calibri" panose="020F0502020204030204" pitchFamily="34" charset="0"/>
              </a:rPr>
              <a:t> Sie in den </a:t>
            </a:r>
            <a:r>
              <a:rPr lang="en-US" sz="1200" dirty="0" err="1">
                <a:effectLst/>
                <a:latin typeface="Calibri" panose="020F0502020204030204" pitchFamily="34" charset="0"/>
              </a:rPr>
              <a:t>ersten</a:t>
            </a:r>
            <a:r>
              <a:rPr lang="en-US" sz="1200" dirty="0">
                <a:effectLst/>
                <a:latin typeface="Calibri" panose="020F0502020204030204" pitchFamily="34" charset="0"/>
              </a:rPr>
              <a:t> </a:t>
            </a:r>
            <a:r>
              <a:rPr lang="en-US" sz="1200" dirty="0" err="1">
                <a:effectLst/>
                <a:latin typeface="Calibri" panose="020F0502020204030204" pitchFamily="34" charset="0"/>
              </a:rPr>
              <a:t>Schritten</a:t>
            </a:r>
            <a:r>
              <a:rPr lang="en-US" sz="1200" dirty="0">
                <a:effectLst/>
                <a:latin typeface="Calibri" panose="020F0502020204030204" pitchFamily="34" charset="0"/>
              </a:rPr>
              <a:t> </a:t>
            </a:r>
            <a:r>
              <a:rPr lang="en-US" sz="1200" dirty="0" err="1">
                <a:effectLst/>
                <a:latin typeface="Calibri" panose="020F0502020204030204" pitchFamily="34" charset="0"/>
              </a:rPr>
              <a:t>unter</a:t>
            </a:r>
            <a:r>
              <a:rPr lang="en-US" sz="1200" dirty="0">
                <a:effectLst/>
                <a:latin typeface="Calibri" panose="020F0502020204030204" pitchFamily="34" charset="0"/>
              </a:rPr>
              <a:t> </a:t>
            </a:r>
            <a:r>
              <a:rPr lang="en-DE" sz="1200" dirty="0">
                <a:effectLst/>
                <a:latin typeface="Segoe UI" panose="020B0502040204020203" pitchFamily="34" charset="0"/>
                <a:hlinkClick r:id="rId3"/>
              </a:rPr>
              <a:t>Ü</a:t>
            </a:r>
            <a:r>
              <a:rPr lang="en-US" sz="1200" dirty="0" err="1">
                <a:effectLst/>
                <a:latin typeface="Segoe UI" panose="020B0502040204020203" pitchFamily="34" charset="0"/>
                <a:hlinkClick r:id="rId3"/>
              </a:rPr>
              <a:t>berwachung</a:t>
            </a:r>
            <a:r>
              <a:rPr lang="en-US" sz="1200" dirty="0">
                <a:effectLst/>
                <a:latin typeface="Segoe UI" panose="020B0502040204020203" pitchFamily="34" charset="0"/>
                <a:hlinkClick r:id="rId3"/>
              </a:rPr>
              <a:t> von SQL-</a:t>
            </a:r>
            <a:r>
              <a:rPr lang="en-US" sz="1200" dirty="0" err="1">
                <a:effectLst/>
                <a:latin typeface="Segoe UI" panose="020B0502040204020203" pitchFamily="34" charset="0"/>
                <a:hlinkClick r:id="rId3"/>
              </a:rPr>
              <a:t>Datenbank</a:t>
            </a:r>
            <a:r>
              <a:rPr lang="en-US" sz="1200" dirty="0">
                <a:effectLst/>
                <a:latin typeface="Calibri" panose="020F0502020204030204" pitchFamily="34" charset="0"/>
              </a:rPr>
              <a:t>.</a:t>
            </a:r>
            <a:endParaRPr lang="en-DE"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4"/>
              </a:rPr>
              <a:t>https://learn.microsoft.com/de-de/azure/azure-sql/database/security-overview?view=azuresql</a:t>
            </a:r>
            <a:r>
              <a:rPr lang="en-US" sz="1200" i="1" dirty="0">
                <a:solidFill>
                  <a:srgbClr val="595959"/>
                </a:solidFill>
                <a:effectLst/>
                <a:latin typeface="Calibri" panose="020F0502020204030204" pitchFamily="34" charset="0"/>
              </a:rPr>
              <a:t>&gt; </a:t>
            </a:r>
            <a:endParaRPr lang="en-DE"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solidFill>
                  <a:srgbClr val="161616"/>
                </a:solidFill>
                <a:effectLst/>
                <a:latin typeface="Segoe UI" panose="020B0502040204020203" pitchFamily="34" charset="0"/>
              </a:rPr>
              <a:t>Bei der </a:t>
            </a:r>
            <a:r>
              <a:rPr lang="en-US" sz="1200" dirty="0">
                <a:effectLst/>
                <a:latin typeface="Segoe UI" panose="020B0502040204020203" pitchFamily="34" charset="0"/>
                <a:hlinkClick r:id="rId5"/>
              </a:rPr>
              <a:t>Azure SQL Managed Instance</a:t>
            </a:r>
            <a:r>
              <a:rPr lang="en-US" sz="1200" dirty="0">
                <a:solidFill>
                  <a:srgbClr val="161616"/>
                </a:solidFill>
                <a:effectLst/>
                <a:latin typeface="Segoe UI" panose="020B0502040204020203" pitchFamily="34" charset="0"/>
              </a:rPr>
              <a:t>-</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berwachung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werden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Datenbankereignisse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nachverfolgt</a:t>
            </a:r>
            <a:r>
              <a:rPr lang="en-US" sz="1200" dirty="0">
                <a:solidFill>
                  <a:srgbClr val="161616"/>
                </a:solidFill>
                <a:effectLst/>
                <a:latin typeface="Segoe UI" panose="020B0502040204020203" pitchFamily="34" charset="0"/>
              </a:rPr>
              <a:t> und in </a:t>
            </a:r>
            <a:r>
              <a:rPr lang="en-US" sz="1200" dirty="0" err="1">
                <a:solidFill>
                  <a:srgbClr val="161616"/>
                </a:solidFill>
                <a:effectLst/>
                <a:latin typeface="Segoe UI" panose="020B0502040204020203" pitchFamily="34" charset="0"/>
              </a:rPr>
              <a:t>ein</a:t>
            </a:r>
            <a:r>
              <a:rPr lang="en-US" sz="1200" dirty="0">
                <a:solidFill>
                  <a:srgbClr val="161616"/>
                </a:solidFill>
                <a:effectLst/>
                <a:latin typeface="Segoe UI" panose="020B0502040204020203" pitchFamily="34" charset="0"/>
              </a:rPr>
              <a:t>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berwachungsprotokoll</a:t>
            </a:r>
            <a:r>
              <a:rPr lang="en-US" sz="1200" dirty="0">
                <a:solidFill>
                  <a:srgbClr val="161616"/>
                </a:solidFill>
                <a:effectLst/>
                <a:latin typeface="Segoe UI" panose="020B0502040204020203" pitchFamily="34" charset="0"/>
              </a:rPr>
              <a:t> in </a:t>
            </a:r>
            <a:r>
              <a:rPr lang="en-US" sz="1200" dirty="0" err="1">
                <a:solidFill>
                  <a:srgbClr val="161616"/>
                </a:solidFill>
                <a:effectLst/>
                <a:latin typeface="Segoe UI" panose="020B0502040204020203" pitchFamily="34" charset="0"/>
              </a:rPr>
              <a:t>Ihrem</a:t>
            </a:r>
            <a:r>
              <a:rPr lang="en-US" sz="1200" dirty="0">
                <a:solidFill>
                  <a:srgbClr val="161616"/>
                </a:solidFill>
                <a:effectLst/>
                <a:latin typeface="Segoe UI" panose="020B0502040204020203" pitchFamily="34" charset="0"/>
              </a:rPr>
              <a:t> Azure-</a:t>
            </a:r>
            <a:r>
              <a:rPr lang="en-US" sz="1200" dirty="0" err="1">
                <a:solidFill>
                  <a:srgbClr val="161616"/>
                </a:solidFill>
                <a:effectLst/>
                <a:latin typeface="Segoe UI" panose="020B0502040204020203" pitchFamily="34" charset="0"/>
              </a:rPr>
              <a:t>Speicherkonto</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geschrieben</a:t>
            </a:r>
            <a:r>
              <a:rPr lang="en-US" sz="1200" dirty="0">
                <a:solidFill>
                  <a:srgbClr val="161616"/>
                </a:solidFill>
                <a:effectLst/>
                <a:latin typeface="Segoe UI" panose="020B0502040204020203" pitchFamily="34" charset="0"/>
              </a:rPr>
              <a:t>. Die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berwachung</a:t>
            </a:r>
            <a:r>
              <a:rPr lang="en-US" sz="1200" dirty="0">
                <a:solidFill>
                  <a:srgbClr val="161616"/>
                </a:solidFill>
                <a:effectLst/>
                <a:latin typeface="Segoe UI" panose="020B0502040204020203" pitchFamily="34" charset="0"/>
              </a:rPr>
              <a:t> erm</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glicht</a:t>
            </a:r>
            <a:r>
              <a:rPr lang="en-US" sz="1200" dirty="0">
                <a:solidFill>
                  <a:srgbClr val="161616"/>
                </a:solidFill>
                <a:effectLst/>
                <a:latin typeface="Segoe UI" panose="020B0502040204020203" pitchFamily="34" charset="0"/>
              </a:rPr>
              <a:t> au</a:t>
            </a:r>
            <a:r>
              <a:rPr lang="en-DE" sz="1200" dirty="0">
                <a:solidFill>
                  <a:srgbClr val="161616"/>
                </a:solidFill>
                <a:effectLst/>
                <a:latin typeface="Segoe UI" panose="020B0502040204020203" pitchFamily="34" charset="0"/>
              </a:rPr>
              <a:t>ß</a:t>
            </a:r>
            <a:r>
              <a:rPr lang="en-US" sz="1200" dirty="0" err="1">
                <a:solidFill>
                  <a:srgbClr val="161616"/>
                </a:solidFill>
                <a:effectLst/>
                <a:latin typeface="Segoe UI" panose="020B0502040204020203" pitchFamily="34" charset="0"/>
              </a:rPr>
              <a:t>erdem</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Folgendes</a:t>
            </a:r>
            <a:r>
              <a:rPr lang="en-US" sz="1200" dirty="0">
                <a:solidFill>
                  <a:srgbClr val="161616"/>
                </a:solidFill>
                <a:effectLst/>
                <a:latin typeface="Segoe UI" panose="020B0502040204020203" pitchFamily="34" charset="0"/>
              </a:rPr>
              <a:t>:</a:t>
            </a:r>
            <a:endParaRPr lang="en-DE" sz="1200" dirty="0">
              <a:effectLst/>
              <a:latin typeface="Segoe UI" panose="020B0502040204020203" pitchFamily="34" charset="0"/>
            </a:endParaRPr>
          </a:p>
          <a:p>
            <a:pPr marL="0" marR="0">
              <a:spcBef>
                <a:spcPts val="0"/>
              </a:spcBef>
              <a:spcAft>
                <a:spcPts val="0"/>
              </a:spcAft>
            </a:pPr>
            <a:r>
              <a:rPr lang="en-US" sz="1200" dirty="0">
                <a:solidFill>
                  <a:srgbClr val="161616"/>
                </a:solidFill>
                <a:effectLst/>
                <a:latin typeface="Segoe UI" panose="020B0502040204020203" pitchFamily="34" charset="0"/>
              </a:rPr>
              <a:t> </a:t>
            </a:r>
          </a:p>
          <a:p>
            <a:pPr rtl="0" fontAlgn="ctr">
              <a:spcBef>
                <a:spcPts val="0"/>
              </a:spcBef>
              <a:spcAft>
                <a:spcPts val="0"/>
              </a:spcAft>
              <a:buFont typeface="Arial" panose="020B0604020202020204" pitchFamily="34" charset="0"/>
              <a:buChar char="•"/>
            </a:pPr>
            <a:r>
              <a:rPr lang="en-US" sz="1200" dirty="0">
                <a:solidFill>
                  <a:srgbClr val="161616"/>
                </a:solidFill>
                <a:effectLst/>
                <a:latin typeface="Segoe UI" panose="020B0502040204020203" pitchFamily="34" charset="0"/>
              </a:rPr>
              <a:t>Sie </a:t>
            </a:r>
            <a:r>
              <a:rPr lang="en-US" sz="1200" dirty="0" err="1">
                <a:solidFill>
                  <a:srgbClr val="161616"/>
                </a:solidFill>
                <a:effectLst/>
                <a:latin typeface="Segoe UI" panose="020B0502040204020203" pitchFamily="34" charset="0"/>
              </a:rPr>
              <a:t>kann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Ihnen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dabei</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helfen</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gesetzlichen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Bestimmungen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einzuhalten</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Datenbankaktivit</a:t>
            </a:r>
            <a:r>
              <a:rPr lang="en-DE" sz="1200" dirty="0">
                <a:solidFill>
                  <a:srgbClr val="161616"/>
                </a:solidFill>
                <a:effectLst/>
                <a:latin typeface="Segoe UI" panose="020B0502040204020203" pitchFamily="34" charset="0"/>
              </a:rPr>
              <a:t>ä</a:t>
            </a:r>
            <a:r>
              <a:rPr lang="en-US" sz="1200" dirty="0">
                <a:solidFill>
                  <a:srgbClr val="161616"/>
                </a:solidFill>
                <a:effectLst/>
                <a:latin typeface="Segoe UI" panose="020B0502040204020203" pitchFamily="34" charset="0"/>
              </a:rPr>
              <a:t>t zu verstehen und </a:t>
            </a:r>
            <a:r>
              <a:rPr lang="en-US" sz="1200" dirty="0" err="1">
                <a:solidFill>
                  <a:srgbClr val="161616"/>
                </a:solidFill>
                <a:effectLst/>
                <a:latin typeface="Segoe UI" panose="020B0502040204020203" pitchFamily="34" charset="0"/>
              </a:rPr>
              <a:t>Einblicke</a:t>
            </a:r>
            <a:r>
              <a:rPr lang="en-US" sz="1200" dirty="0">
                <a:solidFill>
                  <a:srgbClr val="161616"/>
                </a:solidFill>
                <a:effectLst/>
                <a:latin typeface="Segoe UI" panose="020B0502040204020203" pitchFamily="34" charset="0"/>
              </a:rPr>
              <a:t> in </a:t>
            </a:r>
            <a:r>
              <a:rPr lang="en-US" sz="1200" dirty="0" err="1">
                <a:solidFill>
                  <a:srgbClr val="161616"/>
                </a:solidFill>
                <a:effectLst/>
                <a:latin typeface="Segoe UI" panose="020B0502040204020203" pitchFamily="34" charset="0"/>
              </a:rPr>
              <a:t>Abweichungen</a:t>
            </a:r>
            <a:r>
              <a:rPr lang="en-US" sz="1200" dirty="0">
                <a:solidFill>
                  <a:srgbClr val="161616"/>
                </a:solidFill>
                <a:effectLst/>
                <a:latin typeface="Segoe UI" panose="020B0502040204020203" pitchFamily="34" charset="0"/>
              </a:rPr>
              <a:t> und </a:t>
            </a:r>
            <a:r>
              <a:rPr lang="en-US" sz="1200" dirty="0" err="1">
                <a:solidFill>
                  <a:srgbClr val="161616"/>
                </a:solidFill>
                <a:effectLst/>
                <a:latin typeface="Segoe UI" panose="020B0502040204020203" pitchFamily="34" charset="0"/>
              </a:rPr>
              <a:t>Anomalien</a:t>
            </a:r>
            <a:r>
              <a:rPr lang="en-US" sz="1200" dirty="0">
                <a:solidFill>
                  <a:srgbClr val="161616"/>
                </a:solidFill>
                <a:effectLst/>
                <a:latin typeface="Segoe UI" panose="020B0502040204020203" pitchFamily="34" charset="0"/>
              </a:rPr>
              <a:t> zu </a:t>
            </a:r>
            <a:r>
              <a:rPr lang="en-US" sz="1200" dirty="0" err="1">
                <a:solidFill>
                  <a:srgbClr val="161616"/>
                </a:solidFill>
                <a:effectLst/>
                <a:latin typeface="Segoe UI" panose="020B0502040204020203" pitchFamily="34" charset="0"/>
              </a:rPr>
              <a:t>erhalten</a:t>
            </a:r>
            <a:r>
              <a:rPr lang="en-US" sz="1200" dirty="0">
                <a:solidFill>
                  <a:srgbClr val="161616"/>
                </a:solidFill>
                <a:effectLst/>
                <a:latin typeface="Segoe UI" panose="020B0502040204020203" pitchFamily="34" charset="0"/>
              </a:rPr>
              <a:t>, die auf </a:t>
            </a:r>
            <a:r>
              <a:rPr lang="en-US" sz="1200" dirty="0" err="1">
                <a:solidFill>
                  <a:srgbClr val="161616"/>
                </a:solidFill>
                <a:effectLst/>
                <a:latin typeface="Segoe UI" panose="020B0502040204020203" pitchFamily="34" charset="0"/>
              </a:rPr>
              <a:t>gesch</a:t>
            </a:r>
            <a:r>
              <a:rPr lang="en-DE" sz="1200" dirty="0">
                <a:solidFill>
                  <a:srgbClr val="161616"/>
                </a:solidFill>
                <a:effectLst/>
                <a:latin typeface="Segoe UI" panose="020B0502040204020203" pitchFamily="34" charset="0"/>
              </a:rPr>
              <a:t>ä</a:t>
            </a:r>
            <a:r>
              <a:rPr lang="en-US" sz="1200" dirty="0" err="1">
                <a:solidFill>
                  <a:srgbClr val="161616"/>
                </a:solidFill>
                <a:effectLst/>
                <a:latin typeface="Segoe UI" panose="020B0502040204020203" pitchFamily="34" charset="0"/>
              </a:rPr>
              <a:t>ftsspezifische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Bedenken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oder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mutma</a:t>
            </a:r>
            <a:r>
              <a:rPr lang="en-DE" sz="1200" dirty="0">
                <a:solidFill>
                  <a:srgbClr val="161616"/>
                </a:solidFill>
                <a:effectLst/>
                <a:latin typeface="Segoe UI" panose="020B0502040204020203" pitchFamily="34" charset="0"/>
              </a:rPr>
              <a:t>ß</a:t>
            </a:r>
            <a:r>
              <a:rPr lang="en-US" sz="1200" dirty="0" err="1">
                <a:solidFill>
                  <a:srgbClr val="161616"/>
                </a:solidFill>
                <a:effectLst/>
                <a:latin typeface="Segoe UI" panose="020B0502040204020203" pitchFamily="34" charset="0"/>
              </a:rPr>
              <a:t>liche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Sicherheitsverst</a:t>
            </a:r>
            <a:r>
              <a:rPr lang="en-DE" sz="1200" dirty="0" err="1">
                <a:solidFill>
                  <a:srgbClr val="161616"/>
                </a:solidFill>
                <a:effectLst/>
                <a:latin typeface="Segoe UI" panose="020B0502040204020203" pitchFamily="34" charset="0"/>
              </a:rPr>
              <a:t>öß</a:t>
            </a:r>
            <a:r>
              <a:rPr lang="en-US" sz="1200" dirty="0">
                <a:solidFill>
                  <a:srgbClr val="161616"/>
                </a:solidFill>
                <a:effectLst/>
                <a:latin typeface="Segoe UI" panose="020B0502040204020203" pitchFamily="34" charset="0"/>
              </a:rPr>
              <a:t>e </a:t>
            </a:r>
            <a:r>
              <a:rPr lang="en-US" sz="1200" dirty="0" err="1">
                <a:solidFill>
                  <a:srgbClr val="161616"/>
                </a:solidFill>
                <a:effectLst/>
                <a:latin typeface="Segoe UI" panose="020B0502040204020203" pitchFamily="34" charset="0"/>
              </a:rPr>
              <a:t>hinweisen</a:t>
            </a:r>
            <a:r>
              <a:rPr lang="en-US" sz="1200" dirty="0">
                <a:solidFill>
                  <a:srgbClr val="161616"/>
                </a:solidFill>
                <a:effectLst/>
                <a:latin typeface="Segoe UI" panose="020B0502040204020203" pitchFamily="34" charset="0"/>
              </a:rPr>
              <a:t> k</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nnen</a:t>
            </a:r>
            <a:r>
              <a:rPr lang="en-US" sz="1200" dirty="0">
                <a:solidFill>
                  <a:srgbClr val="161616"/>
                </a:solidFill>
                <a:effectLst/>
                <a:latin typeface="Segoe UI" panose="020B0502040204020203" pitchFamily="34" charset="0"/>
              </a:rPr>
              <a:t>.</a:t>
            </a:r>
            <a:endParaRPr lang="en-DE" sz="1200" dirty="0">
              <a:solidFill>
                <a:srgbClr val="161616"/>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a:solidFill>
                  <a:srgbClr val="161616"/>
                </a:solidFill>
                <a:effectLst/>
                <a:latin typeface="Segoe UI" panose="020B0502040204020203" pitchFamily="34" charset="0"/>
              </a:rPr>
              <a:t>Sie erm</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glicht</a:t>
            </a:r>
            <a:r>
              <a:rPr lang="en-US" sz="1200" dirty="0">
                <a:solidFill>
                  <a:srgbClr val="161616"/>
                </a:solidFill>
                <a:effectLst/>
                <a:latin typeface="Segoe UI" panose="020B0502040204020203" pitchFamily="34" charset="0"/>
              </a:rPr>
              <a:t> und </a:t>
            </a:r>
            <a:r>
              <a:rPr lang="en-US" sz="1200" dirty="0" err="1">
                <a:solidFill>
                  <a:srgbClr val="161616"/>
                </a:solidFill>
                <a:effectLst/>
                <a:latin typeface="Segoe UI" panose="020B0502040204020203" pitchFamily="34" charset="0"/>
              </a:rPr>
              <a:t>unterst</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tzt</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Einhaltung</a:t>
            </a:r>
            <a:r>
              <a:rPr lang="en-US" sz="1200" dirty="0">
                <a:solidFill>
                  <a:srgbClr val="161616"/>
                </a:solidFill>
                <a:effectLst/>
                <a:latin typeface="Segoe UI" panose="020B0502040204020203" pitchFamily="34" charset="0"/>
              </a:rPr>
              <a:t> von Standards, </a:t>
            </a:r>
            <a:r>
              <a:rPr lang="en-US" sz="1200" dirty="0" err="1">
                <a:solidFill>
                  <a:srgbClr val="161616"/>
                </a:solidFill>
                <a:effectLst/>
                <a:latin typeface="Segoe UI" panose="020B0502040204020203" pitchFamily="34" charset="0"/>
              </a:rPr>
              <a:t>garantiert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diese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aber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nicht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Weitere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Informationen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finden</a:t>
            </a:r>
            <a:r>
              <a:rPr lang="en-US" sz="1200" dirty="0">
                <a:solidFill>
                  <a:srgbClr val="161616"/>
                </a:solidFill>
                <a:effectLst/>
                <a:latin typeface="Segoe UI" panose="020B0502040204020203" pitchFamily="34" charset="0"/>
              </a:rPr>
              <a:t> Sie </a:t>
            </a:r>
            <a:r>
              <a:rPr lang="en-US" sz="1200" dirty="0" err="1">
                <a:solidFill>
                  <a:srgbClr val="161616"/>
                </a:solidFill>
                <a:effectLst/>
                <a:latin typeface="Segoe UI" panose="020B0502040204020203" pitchFamily="34" charset="0"/>
              </a:rPr>
              <a:t>im</a:t>
            </a:r>
            <a:r>
              <a:rPr lang="en-US" sz="1200" dirty="0">
                <a:solidFill>
                  <a:srgbClr val="161616"/>
                </a:solidFill>
                <a:effectLst/>
                <a:latin typeface="Segoe UI" panose="020B0502040204020203" pitchFamily="34" charset="0"/>
              </a:rPr>
              <a:t> </a:t>
            </a:r>
            <a:r>
              <a:rPr lang="en-US" sz="1200" dirty="0">
                <a:solidFill>
                  <a:srgbClr val="161616"/>
                </a:solidFill>
                <a:effectLst/>
                <a:latin typeface="Segoe UI" panose="020B0502040204020203" pitchFamily="34" charset="0"/>
                <a:hlinkClick r:id="rId6"/>
              </a:rPr>
              <a:t>Microsoft Azure Trust Center</a:t>
            </a:r>
            <a:r>
              <a:rPr lang="en-US" sz="1200" dirty="0">
                <a:solidFill>
                  <a:srgbClr val="161616"/>
                </a:solidFill>
                <a:effectLst/>
                <a:latin typeface="Segoe UI" panose="020B0502040204020203" pitchFamily="34" charset="0"/>
              </a:rPr>
              <a:t>, wo die </a:t>
            </a:r>
            <a:r>
              <a:rPr lang="en-US" sz="1200" dirty="0" err="1">
                <a:solidFill>
                  <a:srgbClr val="161616"/>
                </a:solidFill>
                <a:effectLst/>
                <a:latin typeface="Segoe UI" panose="020B0502040204020203" pitchFamily="34" charset="0"/>
              </a:rPr>
              <a:t>aktuelle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Liste</a:t>
            </a:r>
            <a:r>
              <a:rPr lang="en-US" sz="1200" dirty="0">
                <a:solidFill>
                  <a:srgbClr val="161616"/>
                </a:solidFill>
                <a:effectLst/>
                <a:latin typeface="Segoe UI" panose="020B0502040204020203" pitchFamily="34" charset="0"/>
              </a:rPr>
              <a:t> von </a:t>
            </a:r>
            <a:r>
              <a:rPr lang="en-US" sz="1200" dirty="0" err="1">
                <a:solidFill>
                  <a:srgbClr val="161616"/>
                </a:solidFill>
                <a:effectLst/>
                <a:latin typeface="Segoe UI" panose="020B0502040204020203" pitchFamily="34" charset="0"/>
              </a:rPr>
              <a:t>Konformit</a:t>
            </a:r>
            <a:r>
              <a:rPr lang="en-DE" sz="1200" dirty="0">
                <a:solidFill>
                  <a:srgbClr val="161616"/>
                </a:solidFill>
                <a:effectLst/>
                <a:latin typeface="Segoe UI" panose="020B0502040204020203" pitchFamily="34" charset="0"/>
              </a:rPr>
              <a:t>ä</a:t>
            </a:r>
            <a:r>
              <a:rPr lang="en-US" sz="1200" dirty="0" err="1">
                <a:solidFill>
                  <a:srgbClr val="161616"/>
                </a:solidFill>
                <a:effectLst/>
                <a:latin typeface="Segoe UI" panose="020B0502040204020203" pitchFamily="34" charset="0"/>
              </a:rPr>
              <a:t>tszertifizierungen</a:t>
            </a:r>
            <a:r>
              <a:rPr lang="en-US" sz="1200" dirty="0">
                <a:solidFill>
                  <a:srgbClr val="161616"/>
                </a:solidFill>
                <a:effectLst/>
                <a:latin typeface="Segoe UI" panose="020B0502040204020203" pitchFamily="34" charset="0"/>
              </a:rPr>
              <a:t> f</a:t>
            </a:r>
            <a:r>
              <a:rPr lang="en-DE" sz="1200" dirty="0">
                <a:solidFill>
                  <a:srgbClr val="161616"/>
                </a:solidFill>
                <a:effectLst/>
                <a:latin typeface="Segoe UI" panose="020B0502040204020203" pitchFamily="34" charset="0"/>
              </a:rPr>
              <a:t>ü</a:t>
            </a:r>
            <a:r>
              <a:rPr lang="en-US" sz="1200" dirty="0">
                <a:solidFill>
                  <a:srgbClr val="161616"/>
                </a:solidFill>
                <a:effectLst/>
                <a:latin typeface="Segoe UI" panose="020B0502040204020203" pitchFamily="34" charset="0"/>
              </a:rPr>
              <a:t>r SQL Managed Instance </a:t>
            </a:r>
            <a:r>
              <a:rPr lang="en-US" sz="1200" dirty="0" err="1">
                <a:solidFill>
                  <a:srgbClr val="161616"/>
                </a:solidFill>
                <a:effectLst/>
                <a:latin typeface="Segoe UI" panose="020B0502040204020203" pitchFamily="34" charset="0"/>
              </a:rPr>
              <a:t>angezeigt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wird</a:t>
            </a:r>
            <a:r>
              <a:rPr lang="en-US" sz="1200" dirty="0">
                <a:solidFill>
                  <a:srgbClr val="161616"/>
                </a:solidFill>
                <a:effectLst/>
                <a:latin typeface="Segoe UI" panose="020B0502040204020203" pitchFamily="34" charset="0"/>
              </a:rPr>
              <a:t>.</a:t>
            </a:r>
            <a:endParaRPr lang="en-DE" sz="1200" dirty="0">
              <a:solidFill>
                <a:srgbClr val="161616"/>
              </a:solidFill>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b="1" dirty="0" err="1">
                <a:effectLst/>
                <a:latin typeface="Calibri" panose="020F0502020204030204" pitchFamily="34" charset="0"/>
              </a:rPr>
              <a:t>Einrichten</a:t>
            </a:r>
            <a:r>
              <a:rPr lang="en-US" sz="1200" b="1" dirty="0">
                <a:effectLst/>
                <a:latin typeface="Calibri" panose="020F0502020204030204" pitchFamily="34" charset="0"/>
              </a:rPr>
              <a:t> der </a:t>
            </a:r>
            <a:r>
              <a:rPr lang="en-US" sz="1200" b="1" dirty="0" err="1">
                <a:effectLst/>
                <a:latin typeface="Calibri" panose="020F0502020204030204" pitchFamily="34" charset="0"/>
              </a:rPr>
              <a:t>Überwachung</a:t>
            </a:r>
            <a:r>
              <a:rPr lang="en-US" sz="1200" b="1" dirty="0">
                <a:effectLst/>
                <a:latin typeface="Calibri" panose="020F0502020204030204" pitchFamily="34" charset="0"/>
              </a:rPr>
              <a:t> für </a:t>
            </a:r>
            <a:r>
              <a:rPr lang="en-US" sz="1200" b="1" dirty="0" err="1">
                <a:effectLst/>
                <a:latin typeface="Calibri" panose="020F0502020204030204" pitchFamily="34" charset="0"/>
              </a:rPr>
              <a:t>Ihren</a:t>
            </a:r>
            <a:r>
              <a:rPr lang="en-US" sz="1200" b="1" dirty="0">
                <a:effectLst/>
                <a:latin typeface="Calibri" panose="020F0502020204030204" pitchFamily="34" charset="0"/>
              </a:rPr>
              <a:t> Server in Azure Storage</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hlinkClick r:id="rId7"/>
              </a:rPr>
              <a:t>SQL Managed Instance-</a:t>
            </a:r>
            <a:r>
              <a:rPr lang="en-DE" sz="1200" dirty="0">
                <a:effectLst/>
                <a:latin typeface="Calibri" panose="020F0502020204030204" pitchFamily="34" charset="0"/>
                <a:hlinkClick r:id="rId7"/>
              </a:rPr>
              <a:t>Ü</a:t>
            </a:r>
            <a:r>
              <a:rPr lang="en-US" sz="1200" dirty="0" err="1">
                <a:effectLst/>
                <a:latin typeface="Calibri" panose="020F0502020204030204" pitchFamily="34" charset="0"/>
                <a:hlinkClick r:id="rId7"/>
              </a:rPr>
              <a:t>berwachung</a:t>
            </a:r>
            <a:r>
              <a:rPr lang="en-US" sz="1200" dirty="0">
                <a:effectLst/>
                <a:latin typeface="Calibri" panose="020F0502020204030204" pitchFamily="34" charset="0"/>
                <a:hlinkClick r:id="rId7"/>
              </a:rPr>
              <a:t> - Azure SQL Managed Instance | Microsoft Learn</a:t>
            </a:r>
            <a:endParaRPr lang="en-DE"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b="1" dirty="0">
                <a:effectLst/>
                <a:latin typeface="Calibri" panose="020F0502020204030204" pitchFamily="34" charset="0"/>
              </a:rPr>
              <a:t>Log Analytics in Azure Monitor</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Log Analytics ist </a:t>
            </a:r>
            <a:r>
              <a:rPr lang="en-US" sz="1200" dirty="0" err="1">
                <a:effectLst/>
                <a:latin typeface="Calibri" panose="020F0502020204030204" pitchFamily="34" charset="0"/>
              </a:rPr>
              <a:t>ein</a:t>
            </a:r>
            <a:r>
              <a:rPr lang="en-US" sz="1200" dirty="0">
                <a:effectLst/>
                <a:latin typeface="Calibri" panose="020F0502020204030204" pitchFamily="34" charset="0"/>
              </a:rPr>
              <a:t> Tool </a:t>
            </a:r>
            <a:r>
              <a:rPr lang="en-US" sz="1200" dirty="0" err="1">
                <a:effectLst/>
                <a:latin typeface="Calibri" panose="020F0502020204030204" pitchFamily="34" charset="0"/>
              </a:rPr>
              <a:t>im</a:t>
            </a:r>
            <a:r>
              <a:rPr lang="en-US" sz="1200" dirty="0">
                <a:effectLst/>
                <a:latin typeface="Calibri" panose="020F0502020204030204" pitchFamily="34" charset="0"/>
              </a:rPr>
              <a:t> Azure-Portal, </a:t>
            </a:r>
            <a:r>
              <a:rPr lang="en-US" sz="1200" dirty="0" err="1">
                <a:effectLst/>
                <a:latin typeface="Calibri" panose="020F0502020204030204" pitchFamily="34" charset="0"/>
              </a:rPr>
              <a:t>mit</a:t>
            </a:r>
            <a:r>
              <a:rPr lang="en-US" sz="1200" dirty="0">
                <a:effectLst/>
                <a:latin typeface="Calibri" panose="020F0502020204030204" pitchFamily="34" charset="0"/>
              </a:rPr>
              <a:t> dem </a:t>
            </a:r>
            <a:r>
              <a:rPr lang="en-US" sz="1200" dirty="0" err="1">
                <a:effectLst/>
                <a:latin typeface="Calibri" panose="020F0502020204030204" pitchFamily="34" charset="0"/>
              </a:rPr>
              <a:t>Protokollabfragen</a:t>
            </a:r>
            <a:r>
              <a:rPr lang="en-US" sz="1200" dirty="0">
                <a:effectLst/>
                <a:latin typeface="Calibri" panose="020F0502020204030204" pitchFamily="34" charset="0"/>
              </a:rPr>
              <a:t> für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im</a:t>
            </a:r>
            <a:r>
              <a:rPr lang="en-US" sz="1200" dirty="0">
                <a:effectLst/>
                <a:latin typeface="Calibri" panose="020F0502020204030204" pitchFamily="34" charset="0"/>
              </a:rPr>
              <a:t> Azure Monitor-</a:t>
            </a:r>
            <a:r>
              <a:rPr lang="en-US" sz="1200" dirty="0" err="1">
                <a:effectLst/>
                <a:latin typeface="Calibri" panose="020F0502020204030204" pitchFamily="34" charset="0"/>
              </a:rPr>
              <a:t>Protokollspeicher</a:t>
            </a:r>
            <a:r>
              <a:rPr lang="en-US" sz="1200" dirty="0">
                <a:effectLst/>
                <a:latin typeface="Calibri" panose="020F0502020204030204" pitchFamily="34" charset="0"/>
              </a:rPr>
              <a:t> </a:t>
            </a:r>
            <a:r>
              <a:rPr lang="en-US" sz="1200" dirty="0" err="1">
                <a:effectLst/>
                <a:latin typeface="Calibri" panose="020F0502020204030204" pitchFamily="34" charset="0"/>
              </a:rPr>
              <a:t>bearbeitet</a:t>
            </a:r>
            <a:r>
              <a:rPr lang="en-US" sz="1200" dirty="0">
                <a:effectLst/>
                <a:latin typeface="Calibri" panose="020F0502020204030204" pitchFamily="34" charset="0"/>
              </a:rPr>
              <a:t> und </a:t>
            </a:r>
            <a:r>
              <a:rPr lang="en-US" sz="1200" dirty="0" err="1">
                <a:effectLst/>
                <a:latin typeface="Calibri" panose="020F0502020204030204" pitchFamily="34" charset="0"/>
              </a:rPr>
              <a:t>ausgeführt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Sie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einfache</a:t>
            </a:r>
            <a:r>
              <a:rPr lang="en-US" sz="1200" dirty="0">
                <a:effectLst/>
                <a:latin typeface="Calibri" panose="020F0502020204030204" pitchFamily="34" charset="0"/>
              </a:rPr>
              <a:t> </a:t>
            </a:r>
            <a:r>
              <a:rPr lang="en-US" sz="1200" dirty="0" err="1">
                <a:effectLst/>
                <a:latin typeface="Calibri" panose="020F0502020204030204" pitchFamily="34" charset="0"/>
              </a:rPr>
              <a:t>Abfrage</a:t>
            </a:r>
            <a:r>
              <a:rPr lang="en-US" sz="1200" dirty="0">
                <a:effectLst/>
                <a:latin typeface="Calibri" panose="020F0502020204030204" pitchFamily="34" charset="0"/>
              </a:rPr>
              <a:t> </a:t>
            </a:r>
            <a:r>
              <a:rPr lang="en-US" sz="1200" dirty="0" err="1">
                <a:effectLst/>
                <a:latin typeface="Calibri" panose="020F0502020204030204" pitchFamily="34" charset="0"/>
              </a:rPr>
              <a:t>schreiben</a:t>
            </a:r>
            <a:r>
              <a:rPr lang="en-US" sz="1200" dirty="0">
                <a:effectLst/>
                <a:latin typeface="Calibri" panose="020F0502020204030204" pitchFamily="34" charset="0"/>
              </a:rPr>
              <a:t>, die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Reihe</a:t>
            </a:r>
            <a:r>
              <a:rPr lang="en-US" sz="1200" dirty="0">
                <a:effectLst/>
                <a:latin typeface="Calibri" panose="020F0502020204030204" pitchFamily="34" charset="0"/>
              </a:rPr>
              <a:t> von </a:t>
            </a:r>
            <a:r>
              <a:rPr lang="en-US" sz="1200" dirty="0" err="1">
                <a:effectLst/>
                <a:latin typeface="Calibri" panose="020F0502020204030204" pitchFamily="34" charset="0"/>
              </a:rPr>
              <a:t>Datensätzen</a:t>
            </a:r>
            <a:r>
              <a:rPr lang="en-US" sz="1200" dirty="0">
                <a:effectLst/>
                <a:latin typeface="Calibri" panose="020F0502020204030204" pitchFamily="34" charset="0"/>
              </a:rPr>
              <a:t> </a:t>
            </a:r>
            <a:r>
              <a:rPr lang="en-US" sz="1200" dirty="0" err="1">
                <a:effectLst/>
                <a:latin typeface="Calibri" panose="020F0502020204030204" pitchFamily="34" charset="0"/>
              </a:rPr>
              <a:t>zurückgibt</a:t>
            </a:r>
            <a:r>
              <a:rPr lang="en-US" sz="1200" dirty="0">
                <a:effectLst/>
                <a:latin typeface="Calibri" panose="020F0502020204030204" pitchFamily="34" charset="0"/>
              </a:rPr>
              <a:t>, und </a:t>
            </a:r>
            <a:r>
              <a:rPr lang="en-US" sz="1200" dirty="0" err="1">
                <a:effectLst/>
                <a:latin typeface="Calibri" panose="020F0502020204030204" pitchFamily="34" charset="0"/>
              </a:rPr>
              <a:t>dann</a:t>
            </a:r>
            <a:r>
              <a:rPr lang="en-US" sz="1200" dirty="0">
                <a:effectLst/>
                <a:latin typeface="Calibri" panose="020F0502020204030204" pitchFamily="34" charset="0"/>
              </a:rPr>
              <a:t> </a:t>
            </a:r>
            <a:r>
              <a:rPr lang="en-US" sz="1200" dirty="0" err="1">
                <a:effectLst/>
                <a:latin typeface="Calibri" panose="020F0502020204030204" pitchFamily="34" charset="0"/>
              </a:rPr>
              <a:t>Funktionen</a:t>
            </a:r>
            <a:r>
              <a:rPr lang="en-US" sz="1200" dirty="0">
                <a:effectLst/>
                <a:latin typeface="Calibri" panose="020F0502020204030204" pitchFamily="34" charset="0"/>
              </a:rPr>
              <a:t> von Log Analytics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Sortieren</a:t>
            </a:r>
            <a:r>
              <a:rPr lang="en-US" sz="1200" dirty="0">
                <a:effectLst/>
                <a:latin typeface="Calibri" panose="020F0502020204030204" pitchFamily="34" charset="0"/>
              </a:rPr>
              <a:t>, </a:t>
            </a:r>
            <a:r>
              <a:rPr lang="en-US" sz="1200" dirty="0" err="1">
                <a:effectLst/>
                <a:latin typeface="Calibri" panose="020F0502020204030204" pitchFamily="34" charset="0"/>
              </a:rPr>
              <a:t>Filtern</a:t>
            </a:r>
            <a:r>
              <a:rPr lang="en-US" sz="1200" dirty="0">
                <a:effectLst/>
                <a:latin typeface="Calibri" panose="020F0502020204030204" pitchFamily="34" charset="0"/>
              </a:rPr>
              <a:t> und </a:t>
            </a:r>
            <a:r>
              <a:rPr lang="en-US" sz="1200" dirty="0" err="1">
                <a:effectLst/>
                <a:latin typeface="Calibri" panose="020F0502020204030204" pitchFamily="34" charset="0"/>
              </a:rPr>
              <a:t>Analysieren</a:t>
            </a:r>
            <a:r>
              <a:rPr lang="en-US" sz="1200" dirty="0">
                <a:effectLst/>
                <a:latin typeface="Calibri" panose="020F0502020204030204" pitchFamily="34" charset="0"/>
              </a:rPr>
              <a:t> </a:t>
            </a:r>
            <a:r>
              <a:rPr lang="en-US" sz="1200" dirty="0" err="1">
                <a:effectLst/>
                <a:latin typeface="Calibri" panose="020F0502020204030204" pitchFamily="34" charset="0"/>
              </a:rPr>
              <a:t>verwenden</a:t>
            </a:r>
            <a:r>
              <a:rPr lang="en-US" sz="1200" dirty="0">
                <a:effectLst/>
                <a:latin typeface="Calibri" panose="020F0502020204030204" pitchFamily="34" charset="0"/>
              </a:rPr>
              <a:t>. Sie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auch</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erweiterte</a:t>
            </a:r>
            <a:r>
              <a:rPr lang="en-US" sz="1200" dirty="0">
                <a:effectLst/>
                <a:latin typeface="Calibri" panose="020F0502020204030204" pitchFamily="34" charset="0"/>
              </a:rPr>
              <a:t> </a:t>
            </a:r>
            <a:r>
              <a:rPr lang="en-US" sz="1200" dirty="0" err="1">
                <a:effectLst/>
                <a:latin typeface="Calibri" panose="020F0502020204030204" pitchFamily="34" charset="0"/>
              </a:rPr>
              <a:t>Abfrage</a:t>
            </a:r>
            <a:r>
              <a:rPr lang="en-US" sz="1200" dirty="0">
                <a:effectLst/>
                <a:latin typeface="Calibri" panose="020F0502020204030204" pitchFamily="34" charset="0"/>
              </a:rPr>
              <a:t> </a:t>
            </a:r>
            <a:r>
              <a:rPr lang="en-US" sz="1200" dirty="0" err="1">
                <a:effectLst/>
                <a:latin typeface="Calibri" panose="020F0502020204030204" pitchFamily="34" charset="0"/>
              </a:rPr>
              <a:t>schreiben</a:t>
            </a:r>
            <a:r>
              <a:rPr lang="en-US" sz="1200" dirty="0">
                <a:effectLst/>
                <a:latin typeface="Calibri" panose="020F0502020204030204" pitchFamily="34" charset="0"/>
              </a:rPr>
              <a:t>, um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statistische</a:t>
            </a:r>
            <a:r>
              <a:rPr lang="en-US" sz="1200" dirty="0">
                <a:effectLst/>
                <a:latin typeface="Calibri" panose="020F0502020204030204" pitchFamily="34" charset="0"/>
              </a:rPr>
              <a:t> </a:t>
            </a:r>
            <a:r>
              <a:rPr lang="en-US" sz="1200" dirty="0" err="1">
                <a:effectLst/>
                <a:latin typeface="Calibri" panose="020F0502020204030204" pitchFamily="34" charset="0"/>
              </a:rPr>
              <a:t>Analyse</a:t>
            </a:r>
            <a:r>
              <a:rPr lang="en-US" sz="1200" dirty="0">
                <a:effectLst/>
                <a:latin typeface="Calibri" panose="020F0502020204030204" pitchFamily="34" charset="0"/>
              </a:rPr>
              <a:t> </a:t>
            </a:r>
            <a:r>
              <a:rPr lang="en-US" sz="1200" dirty="0" err="1">
                <a:effectLst/>
                <a:latin typeface="Calibri" panose="020F0502020204030204" pitchFamily="34" charset="0"/>
              </a:rPr>
              <a:t>durchzuführen</a:t>
            </a:r>
            <a:r>
              <a:rPr lang="en-US" sz="1200" dirty="0">
                <a:effectLst/>
                <a:latin typeface="Calibri" panose="020F0502020204030204" pitchFamily="34" charset="0"/>
              </a:rPr>
              <a:t> und die </a:t>
            </a:r>
            <a:r>
              <a:rPr lang="en-US" sz="1200" dirty="0" err="1">
                <a:effectLst/>
                <a:latin typeface="Calibri" panose="020F0502020204030204" pitchFamily="34" charset="0"/>
              </a:rPr>
              <a:t>Ergebnisse</a:t>
            </a:r>
            <a:r>
              <a:rPr lang="en-US" sz="1200" dirty="0">
                <a:effectLst/>
                <a:latin typeface="Calibri" panose="020F0502020204030204" pitchFamily="34" charset="0"/>
              </a:rPr>
              <a:t> in </a:t>
            </a:r>
            <a:r>
              <a:rPr lang="en-US" sz="1200" dirty="0" err="1">
                <a:effectLst/>
                <a:latin typeface="Calibri" panose="020F0502020204030204" pitchFamily="34" charset="0"/>
              </a:rPr>
              <a:t>einem</a:t>
            </a:r>
            <a:r>
              <a:rPr lang="en-US" sz="1200" dirty="0">
                <a:effectLst/>
                <a:latin typeface="Calibri" panose="020F0502020204030204" pitchFamily="34" charset="0"/>
              </a:rPr>
              <a:t> </a:t>
            </a:r>
            <a:r>
              <a:rPr lang="en-US" sz="1200" dirty="0" err="1">
                <a:effectLst/>
                <a:latin typeface="Calibri" panose="020F0502020204030204" pitchFamily="34" charset="0"/>
              </a:rPr>
              <a:t>Diagramm</a:t>
            </a:r>
            <a:r>
              <a:rPr lang="en-US" sz="1200" dirty="0">
                <a:effectLst/>
                <a:latin typeface="Calibri" panose="020F0502020204030204" pitchFamily="34" charset="0"/>
              </a:rPr>
              <a:t> zu </a:t>
            </a:r>
            <a:r>
              <a:rPr lang="en-US" sz="1200" dirty="0" err="1">
                <a:effectLst/>
                <a:latin typeface="Calibri" panose="020F0502020204030204" pitchFamily="34" charset="0"/>
              </a:rPr>
              <a:t>visualisieren</a:t>
            </a:r>
            <a:r>
              <a:rPr lang="en-US" sz="1200" dirty="0">
                <a:effectLst/>
                <a:latin typeface="Calibri" panose="020F0502020204030204" pitchFamily="34" charset="0"/>
              </a:rPr>
              <a:t>, und auf </a:t>
            </a:r>
            <a:r>
              <a:rPr lang="en-US" sz="1200" dirty="0" err="1">
                <a:effectLst/>
                <a:latin typeface="Calibri" panose="020F0502020204030204" pitchFamily="34" charset="0"/>
              </a:rPr>
              <a:t>diese</a:t>
            </a:r>
            <a:r>
              <a:rPr lang="en-US" sz="1200" dirty="0">
                <a:effectLst/>
                <a:latin typeface="Calibri" panose="020F0502020204030204" pitchFamily="34" charset="0"/>
              </a:rPr>
              <a:t> Weise </a:t>
            </a:r>
            <a:r>
              <a:rPr lang="en-US" sz="1200" dirty="0" err="1">
                <a:effectLst/>
                <a:latin typeface="Calibri" panose="020F0502020204030204" pitchFamily="34" charset="0"/>
              </a:rPr>
              <a:t>einen</a:t>
            </a:r>
            <a:r>
              <a:rPr lang="en-US" sz="1200" dirty="0">
                <a:effectLst/>
                <a:latin typeface="Calibri" panose="020F0502020204030204" pitchFamily="34" charset="0"/>
              </a:rPr>
              <a:t> </a:t>
            </a:r>
            <a:r>
              <a:rPr lang="en-US" sz="1200" dirty="0" err="1">
                <a:effectLst/>
                <a:latin typeface="Calibri" panose="020F0502020204030204" pitchFamily="34" charset="0"/>
              </a:rPr>
              <a:t>bestimmten</a:t>
            </a:r>
            <a:r>
              <a:rPr lang="en-US" sz="1200" dirty="0">
                <a:effectLst/>
                <a:latin typeface="Calibri" panose="020F0502020204030204" pitchFamily="34" charset="0"/>
              </a:rPr>
              <a:t> Trend </a:t>
            </a:r>
            <a:r>
              <a:rPr lang="en-US" sz="1200" dirty="0" err="1">
                <a:effectLst/>
                <a:latin typeface="Calibri" panose="020F0502020204030204" pitchFamily="34" charset="0"/>
              </a:rPr>
              <a:t>erkennen</a:t>
            </a:r>
            <a:r>
              <a:rPr lang="en-US" sz="1200" dirty="0">
                <a:effectLst/>
                <a:latin typeface="Calibri" panose="020F0502020204030204" pitchFamily="34" charset="0"/>
              </a:rPr>
              <a:t>.</a:t>
            </a:r>
          </a:p>
          <a:p>
            <a:pPr marL="0" marR="0">
              <a:spcBef>
                <a:spcPts val="0"/>
              </a:spcBef>
              <a:spcAft>
                <a:spcPts val="0"/>
              </a:spcAft>
            </a:pPr>
            <a:r>
              <a:rPr lang="en-US" sz="1200" dirty="0" err="1">
                <a:effectLst/>
                <a:latin typeface="Calibri" panose="020F0502020204030204" pitchFamily="34" charset="0"/>
              </a:rPr>
              <a:t>Unabhängig</a:t>
            </a:r>
            <a:r>
              <a:rPr lang="en-US" sz="1200" dirty="0">
                <a:effectLst/>
                <a:latin typeface="Calibri" panose="020F0502020204030204" pitchFamily="34" charset="0"/>
              </a:rPr>
              <a:t> </a:t>
            </a:r>
            <a:r>
              <a:rPr lang="en-US" sz="1200" dirty="0" err="1">
                <a:effectLst/>
                <a:latin typeface="Calibri" panose="020F0502020204030204" pitchFamily="34" charset="0"/>
              </a:rPr>
              <a:t>davon</a:t>
            </a:r>
            <a:r>
              <a:rPr lang="en-US" sz="1200" dirty="0">
                <a:effectLst/>
                <a:latin typeface="Calibri" panose="020F0502020204030204" pitchFamily="34" charset="0"/>
              </a:rPr>
              <a:t>, </a:t>
            </a:r>
            <a:r>
              <a:rPr lang="en-US" sz="1200" dirty="0" err="1">
                <a:effectLst/>
                <a:latin typeface="Calibri" panose="020F0502020204030204" pitchFamily="34" charset="0"/>
              </a:rPr>
              <a:t>ob</a:t>
            </a:r>
            <a:r>
              <a:rPr lang="en-US" sz="1200" dirty="0">
                <a:effectLst/>
                <a:latin typeface="Calibri" panose="020F0502020204030204" pitchFamily="34" charset="0"/>
              </a:rPr>
              <a:t> Sie die </a:t>
            </a:r>
            <a:r>
              <a:rPr lang="en-US" sz="1200" dirty="0" err="1">
                <a:effectLst/>
                <a:latin typeface="Calibri" panose="020F0502020204030204" pitchFamily="34" charset="0"/>
              </a:rPr>
              <a:t>Ergebnisse</a:t>
            </a:r>
            <a:r>
              <a:rPr lang="en-US" sz="1200" dirty="0">
                <a:effectLst/>
                <a:latin typeface="Calibri" panose="020F0502020204030204" pitchFamily="34" charset="0"/>
              </a:rPr>
              <a:t> </a:t>
            </a:r>
            <a:r>
              <a:rPr lang="en-US" sz="1200" dirty="0" err="1">
                <a:effectLst/>
                <a:latin typeface="Calibri" panose="020F0502020204030204" pitchFamily="34" charset="0"/>
              </a:rPr>
              <a:t>Ihrer</a:t>
            </a:r>
            <a:r>
              <a:rPr lang="en-US" sz="1200" dirty="0">
                <a:effectLst/>
                <a:latin typeface="Calibri" panose="020F0502020204030204" pitchFamily="34" charset="0"/>
              </a:rPr>
              <a:t> </a:t>
            </a:r>
            <a:r>
              <a:rPr lang="en-US" sz="1200" dirty="0" err="1">
                <a:effectLst/>
                <a:latin typeface="Calibri" panose="020F0502020204030204" pitchFamily="34" charset="0"/>
              </a:rPr>
              <a:t>Abfragen</a:t>
            </a:r>
            <a:r>
              <a:rPr lang="en-US" sz="1200" dirty="0">
                <a:effectLst/>
                <a:latin typeface="Calibri" panose="020F0502020204030204" pitchFamily="34" charset="0"/>
              </a:rPr>
              <a:t> </a:t>
            </a:r>
            <a:r>
              <a:rPr lang="en-US" sz="1200" dirty="0" err="1">
                <a:effectLst/>
                <a:latin typeface="Calibri" panose="020F0502020204030204" pitchFamily="34" charset="0"/>
              </a:rPr>
              <a:t>interaktiv</a:t>
            </a:r>
            <a:r>
              <a:rPr lang="en-US" sz="1200" dirty="0">
                <a:effectLst/>
                <a:latin typeface="Calibri" panose="020F0502020204030204" pitchFamily="34" charset="0"/>
              </a:rPr>
              <a:t> </a:t>
            </a:r>
            <a:r>
              <a:rPr lang="en-US" sz="1200" dirty="0" err="1">
                <a:effectLst/>
                <a:latin typeface="Calibri" panose="020F0502020204030204" pitchFamily="34" charset="0"/>
              </a:rPr>
              <a:t>verwenden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mit</a:t>
            </a:r>
            <a:r>
              <a:rPr lang="en-US" sz="1200" dirty="0">
                <a:effectLst/>
                <a:latin typeface="Calibri" panose="020F0502020204030204" pitchFamily="34" charset="0"/>
              </a:rPr>
              <a:t> </a:t>
            </a:r>
            <a:r>
              <a:rPr lang="en-US" sz="1200" dirty="0" err="1">
                <a:effectLst/>
                <a:latin typeface="Calibri" panose="020F0502020204030204" pitchFamily="34" charset="0"/>
              </a:rPr>
              <a:t>anderen</a:t>
            </a:r>
            <a:r>
              <a:rPr lang="en-US" sz="1200" dirty="0">
                <a:effectLst/>
                <a:latin typeface="Calibri" panose="020F0502020204030204" pitchFamily="34" charset="0"/>
              </a:rPr>
              <a:t> Azure Monitor-</a:t>
            </a:r>
            <a:r>
              <a:rPr lang="en-US" sz="1200" dirty="0" err="1">
                <a:effectLst/>
                <a:latin typeface="Calibri" panose="020F0502020204030204" pitchFamily="34" charset="0"/>
              </a:rPr>
              <a:t>Funktionen</a:t>
            </a:r>
            <a:r>
              <a:rPr lang="en-US" sz="1200" dirty="0">
                <a:effectLst/>
                <a:latin typeface="Calibri" panose="020F0502020204030204" pitchFamily="34" charset="0"/>
              </a:rPr>
              <a:t> </a:t>
            </a:r>
            <a:r>
              <a:rPr lang="en-US" sz="1200" dirty="0" err="1">
                <a:effectLst/>
                <a:latin typeface="Calibri" panose="020F0502020204030204" pitchFamily="34" charset="0"/>
              </a:rPr>
              <a:t>wie</a:t>
            </a:r>
            <a:r>
              <a:rPr lang="en-US" sz="1200" dirty="0">
                <a:effectLst/>
                <a:latin typeface="Calibri" panose="020F0502020204030204" pitchFamily="34" charset="0"/>
              </a:rPr>
              <a:t> </a:t>
            </a:r>
            <a:r>
              <a:rPr lang="en-US" sz="1200" dirty="0" err="1">
                <a:effectLst/>
                <a:latin typeface="Calibri" panose="020F0502020204030204" pitchFamily="34" charset="0"/>
              </a:rPr>
              <a:t>Protokollabfragewarnungen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Arbeitsmappen</a:t>
            </a:r>
            <a:r>
              <a:rPr lang="en-US" sz="1200" dirty="0">
                <a:effectLst/>
                <a:latin typeface="Calibri" panose="020F0502020204030204" pitchFamily="34" charset="0"/>
              </a:rPr>
              <a:t> </a:t>
            </a:r>
            <a:r>
              <a:rPr lang="en-US" sz="1200" dirty="0" err="1">
                <a:effectLst/>
                <a:latin typeface="Calibri" panose="020F0502020204030204" pitchFamily="34" charset="0"/>
              </a:rPr>
              <a:t>nutzen</a:t>
            </a:r>
            <a:r>
              <a:rPr lang="en-US" sz="1200" dirty="0">
                <a:effectLst/>
                <a:latin typeface="Calibri" panose="020F0502020204030204" pitchFamily="34" charset="0"/>
              </a:rPr>
              <a:t>, ist Log Analytics das Tool, das Sie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Schreiben</a:t>
            </a:r>
            <a:r>
              <a:rPr lang="en-US" sz="1200" dirty="0">
                <a:effectLst/>
                <a:latin typeface="Calibri" panose="020F0502020204030204" pitchFamily="34" charset="0"/>
              </a:rPr>
              <a:t> und </a:t>
            </a:r>
            <a:r>
              <a:rPr lang="en-US" sz="1200" dirty="0" err="1">
                <a:effectLst/>
                <a:latin typeface="Calibri" panose="020F0502020204030204" pitchFamily="34" charset="0"/>
              </a:rPr>
              <a:t>Testen</a:t>
            </a:r>
            <a:r>
              <a:rPr lang="en-US" sz="1200" dirty="0">
                <a:effectLst/>
                <a:latin typeface="Calibri" panose="020F0502020204030204" pitchFamily="34" charset="0"/>
              </a:rPr>
              <a:t> der </a:t>
            </a:r>
            <a:r>
              <a:rPr lang="en-US" sz="1200" dirty="0" err="1">
                <a:effectLst/>
                <a:latin typeface="Calibri" panose="020F0502020204030204" pitchFamily="34" charset="0"/>
              </a:rPr>
              <a:t>Abfragen</a:t>
            </a:r>
            <a:r>
              <a:rPr lang="en-US" sz="1200" dirty="0">
                <a:effectLst/>
                <a:latin typeface="Calibri" panose="020F0502020204030204" pitchFamily="34" charset="0"/>
              </a:rPr>
              <a:t> </a:t>
            </a:r>
            <a:r>
              <a:rPr lang="en-US" sz="1200" dirty="0" err="1">
                <a:effectLst/>
                <a:latin typeface="Calibri" panose="020F0502020204030204" pitchFamily="34" charset="0"/>
              </a:rPr>
              <a:t>verwenden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b="1" dirty="0" err="1">
                <a:effectLst/>
                <a:latin typeface="Calibri" panose="020F0502020204030204" pitchFamily="34" charset="0"/>
              </a:rPr>
              <a:t>Beziehung</a:t>
            </a:r>
            <a:r>
              <a:rPr lang="en-US" sz="1200" b="1" dirty="0">
                <a:effectLst/>
                <a:latin typeface="Calibri" panose="020F0502020204030204" pitchFamily="34" charset="0"/>
              </a:rPr>
              <a:t> zu Azure Data Explorer</a:t>
            </a:r>
            <a:endParaRPr lang="en-US" sz="1200" dirty="0">
              <a:effectLst/>
              <a:latin typeface="Calibri" panose="020F0502020204030204" pitchFamily="34" charset="0"/>
            </a:endParaRPr>
          </a:p>
          <a:p>
            <a:r>
              <a:rPr lang="en-US" sz="1200" i="1" dirty="0">
                <a:solidFill>
                  <a:srgbClr val="595959"/>
                </a:solidFill>
                <a:effectLst/>
                <a:latin typeface="Calibri" panose="020F0502020204030204" pitchFamily="34" charset="0"/>
              </a:rPr>
              <a:t> </a:t>
            </a:r>
            <a:endParaRPr lang="en-DE" sz="1200" dirty="0">
              <a:effectLst/>
              <a:latin typeface="Calibri" panose="020F0502020204030204" pitchFamily="34" charset="0"/>
            </a:endParaRPr>
          </a:p>
          <a:p>
            <a:pPr marL="0" marR="0">
              <a:spcBef>
                <a:spcPts val="0"/>
              </a:spcBef>
              <a:spcAft>
                <a:spcPts val="0"/>
              </a:spcAft>
            </a:pPr>
            <a:r>
              <a:rPr lang="en-US" sz="1200" dirty="0" err="1">
                <a:effectLst/>
                <a:latin typeface="Calibri" panose="020F0502020204030204" pitchFamily="34" charset="0"/>
              </a:rPr>
              <a:t>Wenn</a:t>
            </a:r>
            <a:r>
              <a:rPr lang="en-US" sz="1200" dirty="0">
                <a:effectLst/>
                <a:latin typeface="Calibri" panose="020F0502020204030204" pitchFamily="34" charset="0"/>
              </a:rPr>
              <a:t> Sie </a:t>
            </a:r>
            <a:r>
              <a:rPr lang="en-US" sz="1200" dirty="0" err="1">
                <a:effectLst/>
                <a:latin typeface="Calibri" panose="020F0502020204030204" pitchFamily="34" charset="0"/>
              </a:rPr>
              <a:t>bereits</a:t>
            </a:r>
            <a:r>
              <a:rPr lang="en-US" sz="1200" dirty="0">
                <a:effectLst/>
                <a:latin typeface="Calibri" panose="020F0502020204030204" pitchFamily="34" charset="0"/>
              </a:rPr>
              <a:t> </a:t>
            </a:r>
            <a:r>
              <a:rPr lang="en-US" sz="1200" dirty="0" err="1">
                <a:effectLst/>
                <a:latin typeface="Calibri" panose="020F0502020204030204" pitchFamily="34" charset="0"/>
              </a:rPr>
              <a:t>mit</a:t>
            </a:r>
            <a:r>
              <a:rPr lang="en-US" sz="1200" dirty="0">
                <a:effectLst/>
                <a:latin typeface="Calibri" panose="020F0502020204030204" pitchFamily="34" charset="0"/>
              </a:rPr>
              <a:t> der Azure Data Explorer-</a:t>
            </a:r>
            <a:r>
              <a:rPr lang="en-US" sz="1200" dirty="0" err="1">
                <a:effectLst/>
                <a:latin typeface="Calibri" panose="020F0502020204030204" pitchFamily="34" charset="0"/>
              </a:rPr>
              <a:t>Webbenutzeroberfl</a:t>
            </a:r>
            <a:r>
              <a:rPr lang="en-DE" sz="1200" dirty="0">
                <a:effectLst/>
                <a:latin typeface="Calibri" panose="020F0502020204030204" pitchFamily="34" charset="0"/>
              </a:rPr>
              <a:t>ä</a:t>
            </a:r>
            <a:r>
              <a:rPr lang="en-US" sz="1200" dirty="0" err="1">
                <a:effectLst/>
                <a:latin typeface="Calibri" panose="020F0502020204030204" pitchFamily="34" charset="0"/>
              </a:rPr>
              <a:t>che</a:t>
            </a:r>
            <a:r>
              <a:rPr lang="en-US" sz="1200" dirty="0">
                <a:effectLst/>
                <a:latin typeface="Calibri" panose="020F0502020204030204" pitchFamily="34" charset="0"/>
              </a:rPr>
              <a:t> </a:t>
            </a:r>
            <a:r>
              <a:rPr lang="en-US" sz="1200" dirty="0" err="1">
                <a:effectLst/>
                <a:latin typeface="Calibri" panose="020F0502020204030204" pitchFamily="34" charset="0"/>
              </a:rPr>
              <a:t>gearbeitet</a:t>
            </a:r>
            <a:r>
              <a:rPr lang="en-US" sz="1200" dirty="0">
                <a:effectLst/>
                <a:latin typeface="Calibri" panose="020F0502020204030204" pitchFamily="34" charset="0"/>
              </a:rPr>
              <a:t> </a:t>
            </a:r>
            <a:r>
              <a:rPr lang="en-US" sz="1200" dirty="0" err="1">
                <a:effectLst/>
                <a:latin typeface="Calibri" panose="020F0502020204030204" pitchFamily="34" charset="0"/>
              </a:rPr>
              <a:t>haben</a:t>
            </a:r>
            <a:r>
              <a:rPr lang="en-US" sz="1200" dirty="0">
                <a:effectLst/>
                <a:latin typeface="Calibri" panose="020F0502020204030204" pitchFamily="34" charset="0"/>
              </a:rPr>
              <a:t>, </a:t>
            </a:r>
            <a:r>
              <a:rPr lang="en-US" sz="1200" dirty="0" err="1">
                <a:effectLst/>
                <a:latin typeface="Calibri" panose="020F0502020204030204" pitchFamily="34" charset="0"/>
              </a:rPr>
              <a:t>sollte</a:t>
            </a:r>
            <a:r>
              <a:rPr lang="en-US" sz="1200" dirty="0">
                <a:effectLst/>
                <a:latin typeface="Calibri" panose="020F0502020204030204" pitchFamily="34" charset="0"/>
              </a:rPr>
              <a:t> </a:t>
            </a:r>
            <a:r>
              <a:rPr lang="en-US" sz="1200" dirty="0" err="1">
                <a:effectLst/>
                <a:latin typeface="Calibri" panose="020F0502020204030204" pitchFamily="34" charset="0"/>
              </a:rPr>
              <a:t>Ihnen</a:t>
            </a:r>
            <a:r>
              <a:rPr lang="en-US" sz="1200" dirty="0">
                <a:effectLst/>
                <a:latin typeface="Calibri" panose="020F0502020204030204" pitchFamily="34" charset="0"/>
              </a:rPr>
              <a:t> Log Analytics </a:t>
            </a:r>
            <a:r>
              <a:rPr lang="en-US" sz="1200" dirty="0" err="1">
                <a:effectLst/>
                <a:latin typeface="Calibri" panose="020F0502020204030204" pitchFamily="34" charset="0"/>
              </a:rPr>
              <a:t>bekannt</a:t>
            </a:r>
            <a:r>
              <a:rPr lang="en-US" sz="1200" dirty="0">
                <a:effectLst/>
                <a:latin typeface="Calibri" panose="020F0502020204030204" pitchFamily="34" charset="0"/>
              </a:rPr>
              <a:t> </a:t>
            </a:r>
            <a:r>
              <a:rPr lang="en-US" sz="1200" dirty="0" err="1">
                <a:effectLst/>
                <a:latin typeface="Calibri" panose="020F0502020204030204" pitchFamily="34" charset="0"/>
              </a:rPr>
              <a:t>vorkommen</a:t>
            </a:r>
            <a:r>
              <a:rPr lang="en-US" sz="1200" dirty="0">
                <a:effectLst/>
                <a:latin typeface="Calibri" panose="020F0502020204030204" pitchFamily="34" charset="0"/>
              </a:rPr>
              <a:t>. Der Grund </a:t>
            </a:r>
            <a:r>
              <a:rPr lang="en-US" sz="1200" dirty="0" err="1">
                <a:effectLst/>
                <a:latin typeface="Calibri" panose="020F0502020204030204" pitchFamily="34" charset="0"/>
              </a:rPr>
              <a:t>daf</a:t>
            </a:r>
            <a:r>
              <a:rPr lang="en-DE" sz="1200" dirty="0">
                <a:effectLst/>
                <a:latin typeface="Calibri" panose="020F0502020204030204" pitchFamily="34" charset="0"/>
              </a:rPr>
              <a:t>ü</a:t>
            </a:r>
            <a:r>
              <a:rPr lang="en-US" sz="1200" dirty="0">
                <a:effectLst/>
                <a:latin typeface="Calibri" panose="020F0502020204030204" pitchFamily="34" charset="0"/>
              </a:rPr>
              <a:t>r ist, </a:t>
            </a:r>
            <a:r>
              <a:rPr lang="en-US" sz="1200" dirty="0" err="1">
                <a:effectLst/>
                <a:latin typeface="Calibri" panose="020F0502020204030204" pitchFamily="34" charset="0"/>
              </a:rPr>
              <a:t>dass</a:t>
            </a:r>
            <a:r>
              <a:rPr lang="en-US" sz="1200" dirty="0">
                <a:effectLst/>
                <a:latin typeface="Calibri" panose="020F0502020204030204" pitchFamily="34" charset="0"/>
              </a:rPr>
              <a:t> Log Analytics auf Azure Data Explorer </a:t>
            </a:r>
            <a:r>
              <a:rPr lang="en-US" sz="1200" dirty="0" err="1">
                <a:effectLst/>
                <a:latin typeface="Calibri" panose="020F0502020204030204" pitchFamily="34" charset="0"/>
              </a:rPr>
              <a:t>basiert</a:t>
            </a:r>
            <a:r>
              <a:rPr lang="en-US" sz="1200" dirty="0">
                <a:effectLst/>
                <a:latin typeface="Calibri" panose="020F0502020204030204" pitchFamily="34" charset="0"/>
              </a:rPr>
              <a:t> und die </a:t>
            </a:r>
            <a:r>
              <a:rPr lang="en-US" sz="1200" dirty="0" err="1">
                <a:effectLst/>
                <a:latin typeface="Calibri" panose="020F0502020204030204" pitchFamily="34" charset="0"/>
              </a:rPr>
              <a:t>gleiche</a:t>
            </a:r>
            <a:r>
              <a:rPr lang="en-US" sz="1200" dirty="0">
                <a:effectLst/>
                <a:latin typeface="Calibri" panose="020F0502020204030204" pitchFamily="34" charset="0"/>
              </a:rPr>
              <a:t> Kusto-</a:t>
            </a:r>
            <a:r>
              <a:rPr lang="en-US" sz="1200" dirty="0" err="1">
                <a:effectLst/>
                <a:latin typeface="Calibri" panose="020F0502020204030204" pitchFamily="34" charset="0"/>
              </a:rPr>
              <a:t>Abfragesprache</a:t>
            </a:r>
            <a:r>
              <a:rPr lang="en-US" sz="1200" dirty="0">
                <a:effectLst/>
                <a:latin typeface="Calibri" panose="020F0502020204030204" pitchFamily="34" charset="0"/>
              </a:rPr>
              <a:t> </a:t>
            </a:r>
            <a:r>
              <a:rPr lang="en-US" sz="1200" dirty="0" err="1">
                <a:effectLst/>
                <a:latin typeface="Calibri" panose="020F0502020204030204" pitchFamily="34" charset="0"/>
              </a:rPr>
              <a:t>verwendet</a:t>
            </a:r>
            <a:r>
              <a:rPr lang="en-US" sz="1200" dirty="0">
                <a:effectLst/>
                <a:latin typeface="Calibri" panose="020F0502020204030204" pitchFamily="34" charset="0"/>
              </a:rPr>
              <a:t>.</a:t>
            </a:r>
            <a:endParaRPr lang="en-DE" sz="1200" dirty="0">
              <a:effectLst/>
              <a:latin typeface="Calibri" panose="020F0502020204030204" pitchFamily="34"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71417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50"/>
            <a:ext cx="5486400" cy="3600450"/>
          </a:xfrm>
          <a:prstGeom prst="rect">
            <a:avLst/>
          </a:prstGeom>
        </p:spPr>
        <p:txBody>
          <a:bodyPr/>
          <a:lstStyle/>
          <a:p>
            <a:pPr marL="0" marR="0">
              <a:spcBef>
                <a:spcPts val="0"/>
              </a:spcBef>
              <a:spcAft>
                <a:spcPts val="0"/>
              </a:spcAft>
            </a:pPr>
            <a:endParaRPr lang="en-US" sz="1200" dirty="0">
              <a:effectLst/>
              <a:latin typeface="Calibri" panose="020F0502020204030204" pitchFamily="34" charset="0"/>
            </a:endParaRPr>
          </a:p>
          <a:p>
            <a:pPr marL="0" indent="0" defTabSz="932563">
              <a:buFont typeface="Wingdings" panose="05000000000000000000" pitchFamily="2" charset="2"/>
              <a:buNone/>
              <a:defRPr/>
            </a:pPr>
            <a:r>
              <a:rPr lang="en-US" sz="1765" b="1" u="sng" spc="-102" dirty="0">
                <a:ln w="3175">
                  <a:noFill/>
                </a:ln>
                <a:solidFill>
                  <a:srgbClr val="000000"/>
                </a:solidFill>
                <a:latin typeface="Segoe UI Light"/>
                <a:cs typeface="Segoe UI Semilight" panose="020B0402040204020203" pitchFamily="34" charset="0"/>
              </a:rPr>
              <a:t>DIFFERENT AUDIT POLICIES</a:t>
            </a:r>
          </a:p>
          <a:p>
            <a:pPr marL="342834" indent="-342834" defTabSz="932563">
              <a:buFont typeface="Wingdings" panose="05000000000000000000" pitchFamily="2" charset="2"/>
              <a:buChar char="ü"/>
              <a:defRPr/>
            </a:pPr>
            <a:endParaRPr lang="en-US" sz="1765" spc="-102" dirty="0">
              <a:ln w="3175">
                <a:noFill/>
              </a:ln>
              <a:solidFill>
                <a:srgbClr val="000000"/>
              </a:solidFill>
              <a:latin typeface="Segoe UI Light"/>
              <a:cs typeface="Segoe UI Semilight" panose="020B0402040204020203" pitchFamily="34" charset="0"/>
            </a:endParaRPr>
          </a:p>
          <a:p>
            <a:pPr marL="342834" indent="-342834" defTabSz="932563">
              <a:buFont typeface="Wingdings" panose="05000000000000000000" pitchFamily="2" charset="2"/>
              <a:buChar char="ü"/>
              <a:defRPr/>
            </a:pPr>
            <a:r>
              <a:rPr lang="en-US" sz="1765" spc="-102" dirty="0">
                <a:ln w="3175">
                  <a:noFill/>
                </a:ln>
                <a:solidFill>
                  <a:srgbClr val="000000"/>
                </a:solidFill>
                <a:latin typeface="Segoe UI Light"/>
                <a:cs typeface="Segoe UI Semilight" panose="020B0402040204020203" pitchFamily="34" charset="0"/>
              </a:rPr>
              <a:t>Azure SQL DBs </a:t>
            </a:r>
          </a:p>
          <a:p>
            <a:pPr marL="241300" lvl="1" indent="0" defTabSz="932563">
              <a:buFont typeface="Wingdings" panose="05000000000000000000" pitchFamily="2" charset="2"/>
              <a:buNone/>
              <a:defRPr/>
            </a:pPr>
            <a:r>
              <a:rPr lang="en-US" sz="1400" dirty="0">
                <a:solidFill>
                  <a:srgbClr val="323130"/>
                </a:solidFill>
                <a:latin typeface="az_ea_font"/>
              </a:rPr>
              <a:t>BATCH_COMPLETED_GROUP</a:t>
            </a:r>
          </a:p>
          <a:p>
            <a:pPr marL="577445" lvl="1" indent="-336145" defTabSz="932563">
              <a:defRPr/>
            </a:pPr>
            <a:r>
              <a:rPr lang="en-US" sz="1400" dirty="0">
                <a:solidFill>
                  <a:srgbClr val="323130"/>
                </a:solidFill>
                <a:latin typeface="az_ea_font"/>
              </a:rPr>
              <a:t>SUCCESSFUL_DATABASE_AUTHENTICATION_GROUP</a:t>
            </a:r>
          </a:p>
          <a:p>
            <a:pPr marL="577445" lvl="1" indent="-336145" defTabSz="932563">
              <a:defRPr/>
            </a:pPr>
            <a:r>
              <a:rPr lang="en-US" sz="1400" b="1" dirty="0">
                <a:solidFill>
                  <a:srgbClr val="323130"/>
                </a:solidFill>
                <a:latin typeface="az_ea_font"/>
              </a:rPr>
              <a:t>FAILED_DATABASE_AUTHENTICATION_GROUP</a:t>
            </a:r>
          </a:p>
          <a:p>
            <a:pPr marL="336145" indent="-336145" defTabSz="932563">
              <a:defRPr/>
            </a:pPr>
            <a:endParaRPr lang="en-US" sz="980" dirty="0">
              <a:solidFill>
                <a:srgbClr val="323130"/>
              </a:solidFill>
              <a:latin typeface="az_ea_font"/>
            </a:endParaRPr>
          </a:p>
          <a:p>
            <a:pPr marL="342834" indent="-342834" defTabSz="932563">
              <a:buFont typeface="Wingdings" panose="05000000000000000000" pitchFamily="2" charset="2"/>
              <a:buChar char="ü"/>
              <a:defRPr/>
            </a:pPr>
            <a:r>
              <a:rPr lang="en-US" sz="1765" spc="-102" dirty="0">
                <a:ln w="3175">
                  <a:noFill/>
                </a:ln>
                <a:solidFill>
                  <a:srgbClr val="000000"/>
                </a:solidFill>
                <a:latin typeface="Segoe UI Light"/>
                <a:cs typeface="Segoe UI Semilight" panose="020B0402040204020203" pitchFamily="34" charset="0"/>
              </a:rPr>
              <a:t>Azure MI</a:t>
            </a:r>
            <a:endParaRPr lang="en-US" sz="1765" dirty="0">
              <a:gradFill>
                <a:gsLst>
                  <a:gs pos="1250">
                    <a:srgbClr val="505050"/>
                  </a:gs>
                  <a:gs pos="100000">
                    <a:srgbClr val="505050"/>
                  </a:gs>
                </a:gsLst>
                <a:lin ang="5400000" scaled="0"/>
              </a:gradFill>
              <a:latin typeface="Segoe UI Light"/>
            </a:endParaRPr>
          </a:p>
          <a:p>
            <a:pPr marL="577445" lvl="1" indent="-336145" defTabSz="932563">
              <a:defRPr/>
            </a:pPr>
            <a:r>
              <a:rPr lang="en-US" sz="1400" dirty="0" err="1">
                <a:solidFill>
                  <a:srgbClr val="323130"/>
                </a:solidFill>
                <a:latin typeface="az_ea_font"/>
              </a:rPr>
              <a:t>ResourceUsageStats</a:t>
            </a:r>
            <a:endParaRPr lang="en-US" sz="1400" dirty="0">
              <a:solidFill>
                <a:srgbClr val="323130"/>
              </a:solidFill>
              <a:latin typeface="az_ea_font"/>
            </a:endParaRPr>
          </a:p>
          <a:p>
            <a:pPr marL="577445" lvl="1" indent="-336145" defTabSz="932563">
              <a:defRPr/>
            </a:pPr>
            <a:r>
              <a:rPr lang="en-US" sz="1400" dirty="0" err="1">
                <a:solidFill>
                  <a:srgbClr val="323130"/>
                </a:solidFill>
                <a:latin typeface="az_ea_font"/>
              </a:rPr>
              <a:t>DevOpsOperationAudit</a:t>
            </a:r>
            <a:endParaRPr lang="en-US" sz="1400" dirty="0">
              <a:solidFill>
                <a:srgbClr val="323130"/>
              </a:solidFill>
              <a:latin typeface="az_ea_font"/>
            </a:endParaRPr>
          </a:p>
          <a:p>
            <a:pPr marL="577445" lvl="1" indent="-336145" defTabSz="932563">
              <a:defRPr/>
            </a:pPr>
            <a:r>
              <a:rPr lang="en-US" sz="1400" b="1" dirty="0" err="1">
                <a:solidFill>
                  <a:srgbClr val="323130"/>
                </a:solidFill>
                <a:latin typeface="az_ea_font"/>
              </a:rPr>
              <a:t>SQLSecurityAuditEvents</a:t>
            </a:r>
            <a:endParaRPr lang="en-US" sz="1400" b="1" dirty="0">
              <a:solidFill>
                <a:srgbClr val="323130"/>
              </a:solidFill>
              <a:latin typeface="az_ea_font"/>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b="1" dirty="0" err="1">
                <a:effectLst/>
                <a:latin typeface="Calibri" panose="020F0502020204030204" pitchFamily="34" charset="0"/>
              </a:rPr>
              <a:t>Datenermittlung</a:t>
            </a:r>
            <a:r>
              <a:rPr lang="en-US" sz="1200" b="1" dirty="0">
                <a:effectLst/>
                <a:latin typeface="Calibri" panose="020F0502020204030204" pitchFamily="34" charset="0"/>
              </a:rPr>
              <a:t> und -</a:t>
            </a:r>
            <a:r>
              <a:rPr lang="en-US" sz="1200" b="1" dirty="0" err="1">
                <a:effectLst/>
                <a:latin typeface="Calibri" panose="020F0502020204030204" pitchFamily="34" charset="0"/>
              </a:rPr>
              <a:t>klassifizierung</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Datenermittlung</a:t>
            </a:r>
            <a:r>
              <a:rPr lang="en-US" sz="1200" dirty="0">
                <a:effectLst/>
                <a:latin typeface="Calibri" panose="020F0502020204030204" pitchFamily="34" charset="0"/>
              </a:rPr>
              <a:t> und -</a:t>
            </a:r>
            <a:r>
              <a:rPr lang="en-US" sz="1200" dirty="0" err="1">
                <a:effectLst/>
                <a:latin typeface="Calibri" panose="020F0502020204030204" pitchFamily="34" charset="0"/>
              </a:rPr>
              <a:t>klassifizierung</a:t>
            </a:r>
            <a:r>
              <a:rPr lang="en-US" sz="1200" dirty="0">
                <a:effectLst/>
                <a:latin typeface="Calibri" panose="020F0502020204030204" pitchFamily="34" charset="0"/>
              </a:rPr>
              <a:t> ist in Azure SQL-</a:t>
            </a:r>
            <a:r>
              <a:rPr lang="en-US" sz="1200" dirty="0" err="1">
                <a:effectLst/>
                <a:latin typeface="Calibri" panose="020F0502020204030204" pitchFamily="34" charset="0"/>
              </a:rPr>
              <a:t>Datenbank</a:t>
            </a:r>
            <a:r>
              <a:rPr lang="en-US" sz="1200" dirty="0">
                <a:effectLst/>
                <a:latin typeface="Calibri" panose="020F0502020204030204" pitchFamily="34" charset="0"/>
              </a:rPr>
              <a:t>, Azure SQL Managed Instance und Azure Synapse Analytics </a:t>
            </a:r>
            <a:r>
              <a:rPr lang="en-US" sz="1200" dirty="0" err="1">
                <a:effectLst/>
                <a:latin typeface="Calibri" panose="020F0502020204030204" pitchFamily="34" charset="0"/>
              </a:rPr>
              <a:t>integriert</a:t>
            </a:r>
            <a:r>
              <a:rPr lang="en-US" sz="1200" dirty="0">
                <a:effectLst/>
                <a:latin typeface="Calibri" panose="020F0502020204030204" pitchFamily="34" charset="0"/>
              </a:rPr>
              <a:t>. Sie </a:t>
            </a:r>
            <a:r>
              <a:rPr lang="en-US" sz="1200" dirty="0" err="1">
                <a:effectLst/>
                <a:latin typeface="Calibri" panose="020F0502020204030204" pitchFamily="34" charset="0"/>
              </a:rPr>
              <a:t>bietet</a:t>
            </a:r>
            <a:r>
              <a:rPr lang="en-US" sz="1200" dirty="0">
                <a:effectLst/>
                <a:latin typeface="Calibri" panose="020F0502020204030204" pitchFamily="34" charset="0"/>
              </a:rPr>
              <a:t> </a:t>
            </a:r>
            <a:r>
              <a:rPr lang="en-US" sz="1200" dirty="0" err="1">
                <a:effectLst/>
                <a:latin typeface="Calibri" panose="020F0502020204030204" pitchFamily="34" charset="0"/>
              </a:rPr>
              <a:t>grundlegende</a:t>
            </a:r>
            <a:r>
              <a:rPr lang="en-US" sz="1200" dirty="0">
                <a:effectLst/>
                <a:latin typeface="Calibri" panose="020F0502020204030204" pitchFamily="34" charset="0"/>
              </a:rPr>
              <a:t> </a:t>
            </a:r>
            <a:r>
              <a:rPr lang="en-US" sz="1200" dirty="0" err="1">
                <a:effectLst/>
                <a:latin typeface="Calibri" panose="020F0502020204030204" pitchFamily="34" charset="0"/>
              </a:rPr>
              <a:t>Funktionen</a:t>
            </a:r>
            <a:r>
              <a:rPr lang="en-US" sz="1200" dirty="0">
                <a:effectLst/>
                <a:latin typeface="Calibri" panose="020F0502020204030204" pitchFamily="34" charset="0"/>
              </a:rPr>
              <a:t>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Ermitteln</a:t>
            </a:r>
            <a:r>
              <a:rPr lang="en-US" sz="1200" dirty="0">
                <a:effectLst/>
                <a:latin typeface="Calibri" panose="020F0502020204030204" pitchFamily="34" charset="0"/>
              </a:rPr>
              <a:t>, </a:t>
            </a:r>
            <a:r>
              <a:rPr lang="en-US" sz="1200" dirty="0" err="1">
                <a:effectLst/>
                <a:latin typeface="Calibri" panose="020F0502020204030204" pitchFamily="34" charset="0"/>
              </a:rPr>
              <a:t>Klassifizieren</a:t>
            </a:r>
            <a:r>
              <a:rPr lang="en-US" sz="1200" dirty="0">
                <a:effectLst/>
                <a:latin typeface="Calibri" panose="020F0502020204030204" pitchFamily="34" charset="0"/>
              </a:rPr>
              <a:t> und </a:t>
            </a:r>
            <a:r>
              <a:rPr lang="en-US" sz="1200" dirty="0" err="1">
                <a:effectLst/>
                <a:latin typeface="Calibri" panose="020F0502020204030204" pitchFamily="34" charset="0"/>
              </a:rPr>
              <a:t>Bezeichnen</a:t>
            </a:r>
            <a:r>
              <a:rPr lang="en-US" sz="1200" dirty="0">
                <a:effectLst/>
                <a:latin typeface="Calibri" panose="020F0502020204030204" pitchFamily="34" charset="0"/>
              </a:rPr>
              <a:t> </a:t>
            </a:r>
            <a:r>
              <a:rPr lang="en-US" sz="1200" dirty="0" err="1">
                <a:effectLst/>
                <a:latin typeface="Calibri" panose="020F0502020204030204" pitchFamily="34" charset="0"/>
              </a:rPr>
              <a:t>vertraulicher</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 in </a:t>
            </a:r>
            <a:r>
              <a:rPr lang="en-US" sz="1200" dirty="0" err="1">
                <a:effectLst/>
                <a:latin typeface="Calibri" panose="020F0502020204030204" pitchFamily="34" charset="0"/>
              </a:rPr>
              <a:t>Ihren</a:t>
            </a:r>
            <a:r>
              <a:rPr lang="en-US" sz="1200" dirty="0">
                <a:effectLst/>
                <a:latin typeface="Calibri" panose="020F0502020204030204" pitchFamily="34" charset="0"/>
              </a:rPr>
              <a:t> </a:t>
            </a:r>
            <a:r>
              <a:rPr lang="en-US" sz="1200" dirty="0" err="1">
                <a:effectLst/>
                <a:latin typeface="Calibri" panose="020F0502020204030204" pitchFamily="34" charset="0"/>
              </a:rPr>
              <a:t>Datenbanken</a:t>
            </a:r>
            <a:r>
              <a:rPr lang="en-US" sz="1200" dirty="0">
                <a:effectLst/>
                <a:latin typeface="Calibri" panose="020F0502020204030204" pitchFamily="34" charset="0"/>
              </a:rPr>
              <a:t> und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Erstellen</a:t>
            </a:r>
            <a:r>
              <a:rPr lang="en-US" sz="1200" dirty="0">
                <a:effectLst/>
                <a:latin typeface="Calibri" panose="020F0502020204030204" pitchFamily="34" charset="0"/>
              </a:rPr>
              <a:t> von </a:t>
            </a:r>
            <a:r>
              <a:rPr lang="en-US" sz="1200" dirty="0" err="1">
                <a:effectLst/>
                <a:latin typeface="Calibri" panose="020F0502020204030204" pitchFamily="34" charset="0"/>
              </a:rPr>
              <a:t>Berichten</a:t>
            </a:r>
            <a:r>
              <a:rPr lang="en-US" sz="1200" dirty="0">
                <a:effectLst/>
                <a:latin typeface="Calibri" panose="020F0502020204030204" pitchFamily="34" charset="0"/>
              </a:rPr>
              <a:t> zu </a:t>
            </a:r>
            <a:r>
              <a:rPr lang="en-US" sz="1200" dirty="0" err="1">
                <a:effectLst/>
                <a:latin typeface="Calibri" panose="020F0502020204030204" pitchFamily="34" charset="0"/>
              </a:rPr>
              <a:t>diesen</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Zu den </a:t>
            </a:r>
            <a:r>
              <a:rPr lang="en-US" sz="1200" dirty="0" err="1">
                <a:effectLst/>
                <a:latin typeface="Calibri" panose="020F0502020204030204" pitchFamily="34" charset="0"/>
              </a:rPr>
              <a:t>vertraulichsten</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gehören</a:t>
            </a:r>
            <a:r>
              <a:rPr lang="en-US" sz="1200" dirty="0">
                <a:effectLst/>
                <a:latin typeface="Calibri" panose="020F0502020204030204" pitchFamily="34" charset="0"/>
              </a:rPr>
              <a:t> </a:t>
            </a:r>
            <a:r>
              <a:rPr lang="en-US" sz="1200" dirty="0" err="1">
                <a:effectLst/>
                <a:latin typeface="Calibri" panose="020F0502020204030204" pitchFamily="34" charset="0"/>
              </a:rPr>
              <a:t>Geschäfts</a:t>
            </a:r>
            <a:r>
              <a:rPr lang="en-US" sz="1200" dirty="0">
                <a:effectLst/>
                <a:latin typeface="Calibri" panose="020F0502020204030204" pitchFamily="34" charset="0"/>
              </a:rPr>
              <a:t>-, </a:t>
            </a:r>
            <a:r>
              <a:rPr lang="en-US" sz="1200" dirty="0" err="1">
                <a:effectLst/>
                <a:latin typeface="Calibri" panose="020F0502020204030204" pitchFamily="34" charset="0"/>
              </a:rPr>
              <a:t>Finanz</a:t>
            </a:r>
            <a:r>
              <a:rPr lang="en-US" sz="1200" dirty="0">
                <a:effectLst/>
                <a:latin typeface="Calibri" panose="020F0502020204030204" pitchFamily="34" charset="0"/>
              </a:rPr>
              <a:t>-, </a:t>
            </a:r>
            <a:r>
              <a:rPr lang="en-US" sz="1200" dirty="0" err="1">
                <a:effectLst/>
                <a:latin typeface="Calibri" panose="020F0502020204030204" pitchFamily="34" charset="0"/>
              </a:rPr>
              <a:t>Gesundheits</a:t>
            </a:r>
            <a:r>
              <a:rPr lang="en-US" sz="1200" dirty="0">
                <a:effectLst/>
                <a:latin typeface="Calibri" panose="020F0502020204030204" pitchFamily="34" charset="0"/>
              </a:rPr>
              <a:t>- und </a:t>
            </a:r>
            <a:r>
              <a:rPr lang="en-US" sz="1200" dirty="0" err="1">
                <a:effectLst/>
                <a:latin typeface="Calibri" panose="020F0502020204030204" pitchFamily="34" charset="0"/>
              </a:rPr>
              <a:t>personenbezogene</a:t>
            </a:r>
            <a:r>
              <a:rPr lang="en-US" sz="1200" dirty="0">
                <a:effectLst/>
                <a:latin typeface="Calibri" panose="020F0502020204030204" pitchFamily="34" charset="0"/>
              </a:rPr>
              <a:t> </a:t>
            </a:r>
            <a:r>
              <a:rPr lang="en-US" sz="1200" dirty="0" err="1">
                <a:effectLst/>
                <a:latin typeface="Calibri" panose="020F0502020204030204" pitchFamily="34" charset="0"/>
              </a:rPr>
              <a:t>Informationen</a:t>
            </a:r>
            <a:r>
              <a:rPr lang="en-US" sz="1200" dirty="0">
                <a:effectLst/>
                <a:latin typeface="Calibri" panose="020F0502020204030204" pitchFamily="34" charset="0"/>
              </a:rPr>
              <a:t>. Sie </a:t>
            </a:r>
            <a:r>
              <a:rPr lang="en-US" sz="1200" dirty="0" err="1">
                <a:effectLst/>
                <a:latin typeface="Calibri" panose="020F0502020204030204" pitchFamily="34" charset="0"/>
              </a:rPr>
              <a:t>kann</a:t>
            </a:r>
            <a:r>
              <a:rPr lang="en-US" sz="1200" dirty="0">
                <a:effectLst/>
                <a:latin typeface="Calibri" panose="020F0502020204030204" pitchFamily="34" charset="0"/>
              </a:rPr>
              <a:t> für </a:t>
            </a:r>
            <a:r>
              <a:rPr lang="en-US" sz="1200" dirty="0" err="1">
                <a:effectLst/>
                <a:latin typeface="Calibri" panose="020F0502020204030204" pitchFamily="34" charset="0"/>
              </a:rPr>
              <a:t>Folgendes</a:t>
            </a:r>
            <a:r>
              <a:rPr lang="en-US" sz="1200" dirty="0">
                <a:effectLst/>
                <a:latin typeface="Calibri" panose="020F0502020204030204" pitchFamily="34" charset="0"/>
              </a:rPr>
              <a:t> </a:t>
            </a:r>
            <a:r>
              <a:rPr lang="en-US" sz="1200" dirty="0" err="1">
                <a:effectLst/>
                <a:latin typeface="Calibri" panose="020F0502020204030204" pitchFamily="34" charset="0"/>
              </a:rPr>
              <a:t>als</a:t>
            </a:r>
            <a:r>
              <a:rPr lang="en-US" sz="1200" dirty="0">
                <a:effectLst/>
                <a:latin typeface="Calibri" panose="020F0502020204030204" pitchFamily="34" charset="0"/>
              </a:rPr>
              <a:t> </a:t>
            </a:r>
            <a:r>
              <a:rPr lang="en-US" sz="1200" dirty="0" err="1">
                <a:effectLst/>
                <a:latin typeface="Calibri" panose="020F0502020204030204" pitchFamily="34" charset="0"/>
              </a:rPr>
              <a:t>Infrastruktur</a:t>
            </a:r>
            <a:r>
              <a:rPr lang="en-US" sz="1200" dirty="0">
                <a:effectLst/>
                <a:latin typeface="Calibri" panose="020F0502020204030204" pitchFamily="34" charset="0"/>
              </a:rPr>
              <a:t> </a:t>
            </a:r>
            <a:r>
              <a:rPr lang="en-US" sz="1200" dirty="0" err="1">
                <a:effectLst/>
                <a:latin typeface="Calibri" panose="020F0502020204030204" pitchFamily="34" charset="0"/>
              </a:rPr>
              <a:t>gelten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Unterstützung</a:t>
            </a:r>
            <a:r>
              <a:rPr lang="en-US" sz="1200" dirty="0">
                <a:effectLst/>
                <a:latin typeface="Calibri" panose="020F0502020204030204" pitchFamily="34" charset="0"/>
              </a:rPr>
              <a:t> </a:t>
            </a:r>
            <a:r>
              <a:rPr lang="en-US" sz="1200" dirty="0" err="1">
                <a:effectLst/>
                <a:latin typeface="Calibri" panose="020F0502020204030204" pitchFamily="34" charset="0"/>
              </a:rPr>
              <a:t>bei</a:t>
            </a:r>
            <a:r>
              <a:rPr lang="en-US" sz="1200" dirty="0">
                <a:effectLst/>
                <a:latin typeface="Calibri" panose="020F0502020204030204" pitchFamily="34" charset="0"/>
              </a:rPr>
              <a:t> der </a:t>
            </a:r>
            <a:r>
              <a:rPr lang="en-US" sz="1200" dirty="0" err="1">
                <a:effectLst/>
                <a:latin typeface="Calibri" panose="020F0502020204030204" pitchFamily="34" charset="0"/>
              </a:rPr>
              <a:t>Einhaltung</a:t>
            </a:r>
            <a:r>
              <a:rPr lang="en-US" sz="1200" dirty="0">
                <a:effectLst/>
                <a:latin typeface="Calibri" panose="020F0502020204030204" pitchFamily="34" charset="0"/>
              </a:rPr>
              <a:t> von Standards für den </a:t>
            </a:r>
            <a:r>
              <a:rPr lang="en-US" sz="1200" dirty="0" err="1">
                <a:effectLst/>
                <a:latin typeface="Calibri" panose="020F0502020204030204" pitchFamily="34" charset="0"/>
              </a:rPr>
              <a:t>Datenschutz</a:t>
            </a:r>
            <a:r>
              <a:rPr lang="en-US" sz="1200" dirty="0">
                <a:effectLst/>
                <a:latin typeface="Calibri" panose="020F0502020204030204" pitchFamily="34" charset="0"/>
              </a:rPr>
              <a:t> und von </a:t>
            </a:r>
            <a:r>
              <a:rPr lang="en-US" sz="1200" dirty="0" err="1">
                <a:effectLst/>
                <a:latin typeface="Calibri" panose="020F0502020204030204" pitchFamily="34" charset="0"/>
              </a:rPr>
              <a:t>gesetzlichen</a:t>
            </a:r>
            <a:r>
              <a:rPr lang="en-US" sz="1200" dirty="0">
                <a:effectLst/>
                <a:latin typeface="Calibri" panose="020F0502020204030204" pitchFamily="34" charset="0"/>
              </a:rPr>
              <a:t> </a:t>
            </a:r>
            <a:r>
              <a:rPr lang="en-US" sz="1200" dirty="0" err="1">
                <a:effectLst/>
                <a:latin typeface="Calibri" panose="020F0502020204030204" pitchFamily="34" charset="0"/>
              </a:rPr>
              <a:t>Bestimmungen</a:t>
            </a: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Verschiedene</a:t>
            </a:r>
            <a:r>
              <a:rPr lang="en-US" sz="1200" dirty="0">
                <a:effectLst/>
                <a:latin typeface="Calibri" panose="020F0502020204030204" pitchFamily="34" charset="0"/>
              </a:rPr>
              <a:t> </a:t>
            </a:r>
            <a:r>
              <a:rPr lang="en-US" sz="1200" dirty="0" err="1">
                <a:effectLst/>
                <a:latin typeface="Calibri" panose="020F0502020204030204" pitchFamily="34" charset="0"/>
              </a:rPr>
              <a:t>Sicherheitsszenarien</a:t>
            </a:r>
            <a:r>
              <a:rPr lang="en-US" sz="1200" dirty="0">
                <a:effectLst/>
                <a:latin typeface="Calibri" panose="020F0502020204030204" pitchFamily="34" charset="0"/>
              </a:rPr>
              <a:t>, z. B. </a:t>
            </a:r>
            <a:r>
              <a:rPr lang="en-US" sz="1200" dirty="0" err="1">
                <a:effectLst/>
                <a:latin typeface="Calibri" panose="020F0502020204030204" pitchFamily="34" charset="0"/>
              </a:rPr>
              <a:t>Überwachung</a:t>
            </a:r>
            <a:r>
              <a:rPr lang="en-US" sz="1200" dirty="0">
                <a:effectLst/>
                <a:latin typeface="Calibri" panose="020F0502020204030204" pitchFamily="34" charset="0"/>
              </a:rPr>
              <a:t> </a:t>
            </a:r>
            <a:r>
              <a:rPr lang="en-US" sz="1200" dirty="0" err="1">
                <a:effectLst/>
                <a:latin typeface="Calibri" panose="020F0502020204030204" pitchFamily="34" charset="0"/>
              </a:rPr>
              <a:t>vertraulicher</a:t>
            </a:r>
            <a:r>
              <a:rPr lang="en-US" sz="1200" dirty="0">
                <a:effectLst/>
                <a:latin typeface="Calibri" panose="020F0502020204030204" pitchFamily="34" charset="0"/>
              </a:rPr>
              <a:t> </a:t>
            </a:r>
            <a:r>
              <a:rPr lang="en-US" sz="1200" dirty="0" err="1">
                <a:effectLst/>
                <a:latin typeface="Calibri" panose="020F0502020204030204" pitchFamily="34" charset="0"/>
              </a:rPr>
              <a:t>Daten</a:t>
            </a: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Steuern</a:t>
            </a:r>
            <a:r>
              <a:rPr lang="en-US" sz="1200" dirty="0">
                <a:effectLst/>
                <a:latin typeface="Calibri" panose="020F0502020204030204" pitchFamily="34" charset="0"/>
              </a:rPr>
              <a:t> des </a:t>
            </a:r>
            <a:r>
              <a:rPr lang="en-US" sz="1200" dirty="0" err="1">
                <a:effectLst/>
                <a:latin typeface="Calibri" panose="020F0502020204030204" pitchFamily="34" charset="0"/>
              </a:rPr>
              <a:t>Zugriffs</a:t>
            </a:r>
            <a:r>
              <a:rPr lang="en-US" sz="1200" dirty="0">
                <a:effectLst/>
                <a:latin typeface="Calibri" panose="020F0502020204030204" pitchFamily="34" charset="0"/>
              </a:rPr>
              <a:t> auf und </a:t>
            </a:r>
            <a:r>
              <a:rPr lang="en-US" sz="1200" dirty="0" err="1">
                <a:effectLst/>
                <a:latin typeface="Calibri" panose="020F0502020204030204" pitchFamily="34" charset="0"/>
              </a:rPr>
              <a:t>Härten</a:t>
            </a:r>
            <a:r>
              <a:rPr lang="en-US" sz="1200" dirty="0">
                <a:effectLst/>
                <a:latin typeface="Calibri" panose="020F0502020204030204" pitchFamily="34" charset="0"/>
              </a:rPr>
              <a:t> der </a:t>
            </a:r>
            <a:r>
              <a:rPr lang="en-US" sz="1200" dirty="0" err="1">
                <a:effectLst/>
                <a:latin typeface="Calibri" panose="020F0502020204030204" pitchFamily="34" charset="0"/>
              </a:rPr>
              <a:t>Sicherheit</a:t>
            </a:r>
            <a:r>
              <a:rPr lang="en-US" sz="1200" dirty="0">
                <a:effectLst/>
                <a:latin typeface="Calibri" panose="020F0502020204030204" pitchFamily="34" charset="0"/>
              </a:rPr>
              <a:t> von </a:t>
            </a:r>
            <a:r>
              <a:rPr lang="en-US" sz="1200" dirty="0" err="1">
                <a:effectLst/>
                <a:latin typeface="Calibri" panose="020F0502020204030204" pitchFamily="34" charset="0"/>
              </a:rPr>
              <a:t>Datenbanken</a:t>
            </a:r>
            <a:r>
              <a:rPr lang="en-US" sz="1200" dirty="0">
                <a:effectLst/>
                <a:latin typeface="Calibri" panose="020F0502020204030204" pitchFamily="34" charset="0"/>
              </a:rPr>
              <a:t> </a:t>
            </a:r>
            <a:r>
              <a:rPr lang="en-US" sz="1200" dirty="0" err="1">
                <a:effectLst/>
                <a:latin typeface="Calibri" panose="020F0502020204030204" pitchFamily="34" charset="0"/>
              </a:rPr>
              <a:t>mit</a:t>
            </a:r>
            <a:r>
              <a:rPr lang="en-US" sz="1200" dirty="0">
                <a:effectLst/>
                <a:latin typeface="Calibri" panose="020F0502020204030204" pitchFamily="34" charset="0"/>
              </a:rPr>
              <a:t> </a:t>
            </a:r>
            <a:r>
              <a:rPr lang="en-US" sz="1200" dirty="0" err="1">
                <a:effectLst/>
                <a:latin typeface="Calibri" panose="020F0502020204030204" pitchFamily="34" charset="0"/>
              </a:rPr>
              <a:t>vertraulichen</a:t>
            </a:r>
            <a:r>
              <a:rPr lang="en-US" sz="1200" dirty="0">
                <a:effectLst/>
                <a:latin typeface="Calibri" panose="020F0502020204030204" pitchFamily="34" charset="0"/>
              </a:rPr>
              <a:t> </a:t>
            </a:r>
            <a:r>
              <a:rPr lang="en-US" sz="1200" dirty="0" err="1">
                <a:effectLst/>
                <a:latin typeface="Calibri" panose="020F0502020204030204" pitchFamily="34" charset="0"/>
              </a:rPr>
              <a:t>Daten</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b="1" dirty="0">
                <a:effectLst/>
                <a:latin typeface="Calibri" panose="020F0502020204030204" pitchFamily="34" charset="0"/>
              </a:rPr>
              <a:t>Was ist die </a:t>
            </a:r>
            <a:r>
              <a:rPr lang="en-US" sz="1200" b="1" dirty="0" err="1">
                <a:effectLst/>
                <a:latin typeface="Calibri" panose="020F0502020204030204" pitchFamily="34" charset="0"/>
              </a:rPr>
              <a:t>Datenermittlung</a:t>
            </a:r>
            <a:r>
              <a:rPr lang="en-US" sz="1200" b="1" dirty="0">
                <a:effectLst/>
                <a:latin typeface="Calibri" panose="020F0502020204030204" pitchFamily="34" charset="0"/>
              </a:rPr>
              <a:t> und -</a:t>
            </a:r>
            <a:r>
              <a:rPr lang="en-US" sz="1200" b="1" dirty="0" err="1">
                <a:effectLst/>
                <a:latin typeface="Calibri" panose="020F0502020204030204" pitchFamily="34" charset="0"/>
              </a:rPr>
              <a:t>klassifizierung</a:t>
            </a:r>
            <a:r>
              <a:rPr lang="en-US" sz="1200" b="1" dirty="0">
                <a:effectLst/>
                <a:latin typeface="Calibri" panose="020F0502020204030204" pitchFamily="34" charset="0"/>
              </a:rPr>
              <a:t>?</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Datenermittlung</a:t>
            </a:r>
            <a:r>
              <a:rPr lang="en-US" sz="1200" dirty="0">
                <a:effectLst/>
                <a:latin typeface="Calibri" panose="020F0502020204030204" pitchFamily="34" charset="0"/>
              </a:rPr>
              <a:t> und -</a:t>
            </a:r>
            <a:r>
              <a:rPr lang="en-US" sz="1200" dirty="0" err="1">
                <a:effectLst/>
                <a:latin typeface="Calibri" panose="020F0502020204030204" pitchFamily="34" charset="0"/>
              </a:rPr>
              <a:t>klassifizierung</a:t>
            </a:r>
            <a:r>
              <a:rPr lang="en-US" sz="1200" dirty="0">
                <a:effectLst/>
                <a:latin typeface="Calibri" panose="020F0502020204030204" pitchFamily="34" charset="0"/>
              </a:rPr>
              <a:t> </a:t>
            </a:r>
            <a:r>
              <a:rPr lang="en-US" sz="1200" dirty="0" err="1">
                <a:effectLst/>
                <a:latin typeface="Calibri" panose="020F0502020204030204" pitchFamily="34" charset="0"/>
              </a:rPr>
              <a:t>unterstützt</a:t>
            </a:r>
            <a:r>
              <a:rPr lang="en-US" sz="1200" dirty="0">
                <a:effectLst/>
                <a:latin typeface="Calibri" panose="020F0502020204030204" pitchFamily="34" charset="0"/>
              </a:rPr>
              <a:t> </a:t>
            </a:r>
            <a:r>
              <a:rPr lang="en-US" sz="1200" dirty="0" err="1">
                <a:effectLst/>
                <a:latin typeface="Calibri" panose="020F0502020204030204" pitchFamily="34" charset="0"/>
              </a:rPr>
              <a:t>derzeit</a:t>
            </a:r>
            <a:r>
              <a:rPr lang="en-US" sz="1200" dirty="0">
                <a:effectLst/>
                <a:latin typeface="Calibri" panose="020F0502020204030204" pitchFamily="34" charset="0"/>
              </a:rPr>
              <a:t> die </a:t>
            </a:r>
            <a:r>
              <a:rPr lang="en-US" sz="1200" dirty="0" err="1">
                <a:effectLst/>
                <a:latin typeface="Calibri" panose="020F0502020204030204" pitchFamily="34" charset="0"/>
              </a:rPr>
              <a:t>folgenden</a:t>
            </a:r>
            <a:r>
              <a:rPr lang="en-US" sz="1200" dirty="0">
                <a:effectLst/>
                <a:latin typeface="Calibri" panose="020F0502020204030204" pitchFamily="34" charset="0"/>
              </a:rPr>
              <a:t> </a:t>
            </a:r>
            <a:r>
              <a:rPr lang="en-US" sz="1200" dirty="0" err="1">
                <a:effectLst/>
                <a:latin typeface="Calibri" panose="020F0502020204030204" pitchFamily="34" charset="0"/>
              </a:rPr>
              <a:t>Funktionen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Ermittlung</a:t>
            </a:r>
            <a:r>
              <a:rPr lang="en-US" sz="1200" dirty="0">
                <a:effectLst/>
                <a:latin typeface="Calibri" panose="020F0502020204030204" pitchFamily="34" charset="0"/>
              </a:rPr>
              <a:t> und </a:t>
            </a:r>
            <a:r>
              <a:rPr lang="en-US" sz="1200" dirty="0" err="1">
                <a:effectLst/>
                <a:latin typeface="Calibri" panose="020F0502020204030204" pitchFamily="34" charset="0"/>
              </a:rPr>
              <a:t>Empfehlungen</a:t>
            </a:r>
            <a:r>
              <a:rPr lang="en-US" sz="1200" dirty="0">
                <a:effectLst/>
                <a:latin typeface="Calibri" panose="020F0502020204030204" pitchFamily="34" charset="0"/>
              </a:rPr>
              <a:t>: Das </a:t>
            </a:r>
            <a:r>
              <a:rPr lang="en-US" sz="1200" dirty="0" err="1">
                <a:effectLst/>
                <a:latin typeface="Calibri" panose="020F0502020204030204" pitchFamily="34" charset="0"/>
              </a:rPr>
              <a:t>Klassifizierungsmodul</a:t>
            </a:r>
            <a:r>
              <a:rPr lang="en-US" sz="1200" dirty="0">
                <a:effectLst/>
                <a:latin typeface="Calibri" panose="020F0502020204030204" pitchFamily="34" charset="0"/>
              </a:rPr>
              <a:t> </a:t>
            </a:r>
            <a:r>
              <a:rPr lang="en-US" sz="1200" dirty="0" err="1">
                <a:effectLst/>
                <a:latin typeface="Calibri" panose="020F0502020204030204" pitchFamily="34" charset="0"/>
              </a:rPr>
              <a:t>scannt</a:t>
            </a:r>
            <a:r>
              <a:rPr lang="en-US" sz="1200" dirty="0">
                <a:effectLst/>
                <a:latin typeface="Calibri" panose="020F0502020204030204" pitchFamily="34" charset="0"/>
              </a:rPr>
              <a:t> </a:t>
            </a:r>
            <a:r>
              <a:rPr lang="en-US" sz="1200" dirty="0" err="1">
                <a:effectLst/>
                <a:latin typeface="Calibri" panose="020F0502020204030204" pitchFamily="34" charset="0"/>
              </a:rPr>
              <a:t>Ihre</a:t>
            </a:r>
            <a:r>
              <a:rPr lang="en-US" sz="1200" dirty="0">
                <a:effectLst/>
                <a:latin typeface="Calibri" panose="020F0502020204030204" pitchFamily="34" charset="0"/>
              </a:rPr>
              <a:t> </a:t>
            </a:r>
            <a:r>
              <a:rPr lang="en-US" sz="1200" dirty="0" err="1">
                <a:effectLst/>
                <a:latin typeface="Calibri" panose="020F0502020204030204" pitchFamily="34" charset="0"/>
              </a:rPr>
              <a:t>Datenbank</a:t>
            </a:r>
            <a:r>
              <a:rPr lang="en-US" sz="1200" dirty="0">
                <a:effectLst/>
                <a:latin typeface="Calibri" panose="020F0502020204030204" pitchFamily="34" charset="0"/>
              </a:rPr>
              <a:t> und </a:t>
            </a:r>
            <a:r>
              <a:rPr lang="en-US" sz="1200" dirty="0" err="1">
                <a:effectLst/>
                <a:latin typeface="Calibri" panose="020F0502020204030204" pitchFamily="34" charset="0"/>
              </a:rPr>
              <a:t>identifiziert</a:t>
            </a:r>
            <a:r>
              <a:rPr lang="en-US" sz="1200" dirty="0">
                <a:effectLst/>
                <a:latin typeface="Calibri" panose="020F0502020204030204" pitchFamily="34" charset="0"/>
              </a:rPr>
              <a:t> </a:t>
            </a:r>
            <a:r>
              <a:rPr lang="en-US" sz="1200" dirty="0" err="1">
                <a:effectLst/>
                <a:latin typeface="Calibri" panose="020F0502020204030204" pitchFamily="34" charset="0"/>
              </a:rPr>
              <a:t>Spalten</a:t>
            </a:r>
            <a:r>
              <a:rPr lang="en-US" sz="1200" dirty="0">
                <a:effectLst/>
                <a:latin typeface="Calibri" panose="020F0502020204030204" pitchFamily="34" charset="0"/>
              </a:rPr>
              <a:t>, die </a:t>
            </a:r>
            <a:r>
              <a:rPr lang="en-US" sz="1200" dirty="0" err="1">
                <a:effectLst/>
                <a:latin typeface="Calibri" panose="020F0502020204030204" pitchFamily="34" charset="0"/>
              </a:rPr>
              <a:t>unter</a:t>
            </a:r>
            <a:r>
              <a:rPr lang="en-US" sz="1200" dirty="0">
                <a:effectLst/>
                <a:latin typeface="Calibri" panose="020F0502020204030204" pitchFamily="34" charset="0"/>
              </a:rPr>
              <a:t> </a:t>
            </a:r>
            <a:r>
              <a:rPr lang="en-US" sz="1200" dirty="0" err="1">
                <a:effectLst/>
                <a:latin typeface="Calibri" panose="020F0502020204030204" pitchFamily="34" charset="0"/>
              </a:rPr>
              <a:t>Umständen</a:t>
            </a:r>
            <a:r>
              <a:rPr lang="en-US" sz="1200" dirty="0">
                <a:effectLst/>
                <a:latin typeface="Calibri" panose="020F0502020204030204" pitchFamily="34" charset="0"/>
              </a:rPr>
              <a:t> </a:t>
            </a:r>
            <a:r>
              <a:rPr lang="en-US" sz="1200" dirty="0" err="1">
                <a:effectLst/>
                <a:latin typeface="Calibri" panose="020F0502020204030204" pitchFamily="34" charset="0"/>
              </a:rPr>
              <a:t>vertrauliche</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enthalten</a:t>
            </a:r>
            <a:r>
              <a:rPr lang="en-US" sz="1200" dirty="0">
                <a:effectLst/>
                <a:latin typeface="Calibri" panose="020F0502020204030204" pitchFamily="34" charset="0"/>
              </a:rPr>
              <a:t>. Es </a:t>
            </a:r>
            <a:r>
              <a:rPr lang="en-US" sz="1200" dirty="0" err="1">
                <a:effectLst/>
                <a:latin typeface="Calibri" panose="020F0502020204030204" pitchFamily="34" charset="0"/>
              </a:rPr>
              <a:t>bietet</a:t>
            </a:r>
            <a:r>
              <a:rPr lang="en-US" sz="1200" dirty="0">
                <a:effectLst/>
                <a:latin typeface="Calibri" panose="020F0502020204030204" pitchFamily="34" charset="0"/>
              </a:rPr>
              <a:t> </a:t>
            </a:r>
            <a:r>
              <a:rPr lang="en-US" sz="1200" dirty="0" err="1">
                <a:effectLst/>
                <a:latin typeface="Calibri" panose="020F0502020204030204" pitchFamily="34" charset="0"/>
              </a:rPr>
              <a:t>dann</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einfache</a:t>
            </a:r>
            <a:r>
              <a:rPr lang="en-US" sz="1200" dirty="0">
                <a:effectLst/>
                <a:latin typeface="Calibri" panose="020F0502020204030204" pitchFamily="34" charset="0"/>
              </a:rPr>
              <a:t> </a:t>
            </a:r>
            <a:r>
              <a:rPr lang="en-US" sz="1200" dirty="0" err="1">
                <a:effectLst/>
                <a:latin typeface="Calibri" panose="020F0502020204030204" pitchFamily="34" charset="0"/>
              </a:rPr>
              <a:t>Möglichkeit</a:t>
            </a:r>
            <a:r>
              <a:rPr lang="en-US" sz="1200" dirty="0">
                <a:effectLst/>
                <a:latin typeface="Calibri" panose="020F0502020204030204" pitchFamily="34" charset="0"/>
              </a:rPr>
              <a:t>, die </a:t>
            </a:r>
            <a:r>
              <a:rPr lang="en-US" sz="1200" dirty="0" err="1">
                <a:effectLst/>
                <a:latin typeface="Calibri" panose="020F0502020204030204" pitchFamily="34" charset="0"/>
              </a:rPr>
              <a:t>Ergebnisse</a:t>
            </a:r>
            <a:r>
              <a:rPr lang="en-US" sz="1200" dirty="0">
                <a:effectLst/>
                <a:latin typeface="Calibri" panose="020F0502020204030204" pitchFamily="34" charset="0"/>
              </a:rPr>
              <a:t> zu </a:t>
            </a:r>
            <a:r>
              <a:rPr lang="en-US" sz="1200" dirty="0" err="1">
                <a:effectLst/>
                <a:latin typeface="Calibri" panose="020F0502020204030204" pitchFamily="34" charset="0"/>
              </a:rPr>
              <a:t>überprüfen</a:t>
            </a:r>
            <a:r>
              <a:rPr lang="en-US" sz="1200" dirty="0">
                <a:effectLst/>
                <a:latin typeface="Calibri" panose="020F0502020204030204" pitchFamily="34" charset="0"/>
              </a:rPr>
              <a:t> und die </a:t>
            </a:r>
            <a:r>
              <a:rPr lang="en-US" sz="1200" dirty="0" err="1">
                <a:effectLst/>
                <a:latin typeface="Calibri" panose="020F0502020204030204" pitchFamily="34" charset="0"/>
              </a:rPr>
              <a:t>empfohlenen</a:t>
            </a:r>
            <a:r>
              <a:rPr lang="en-US" sz="1200" dirty="0">
                <a:effectLst/>
                <a:latin typeface="Calibri" panose="020F0502020204030204" pitchFamily="34" charset="0"/>
              </a:rPr>
              <a:t> </a:t>
            </a:r>
            <a:r>
              <a:rPr lang="en-US" sz="1200" dirty="0" err="1">
                <a:effectLst/>
                <a:latin typeface="Calibri" panose="020F0502020204030204" pitchFamily="34" charset="0"/>
              </a:rPr>
              <a:t>Klassifizierungen</a:t>
            </a:r>
            <a:r>
              <a:rPr lang="en-US" sz="1200" dirty="0">
                <a:effectLst/>
                <a:latin typeface="Calibri" panose="020F0502020204030204" pitchFamily="34" charset="0"/>
              </a:rPr>
              <a:t> </a:t>
            </a:r>
            <a:r>
              <a:rPr lang="en-US" sz="1200" dirty="0" err="1">
                <a:effectLst/>
                <a:latin typeface="Calibri" panose="020F0502020204030204" pitchFamily="34" charset="0"/>
              </a:rPr>
              <a:t>über</a:t>
            </a:r>
            <a:r>
              <a:rPr lang="en-US" sz="1200" dirty="0">
                <a:effectLst/>
                <a:latin typeface="Calibri" panose="020F0502020204030204" pitchFamily="34" charset="0"/>
              </a:rPr>
              <a:t> das Azure-Portal </a:t>
            </a:r>
            <a:r>
              <a:rPr lang="en-US" sz="1200" dirty="0" err="1">
                <a:effectLst/>
                <a:latin typeface="Calibri" panose="020F0502020204030204" pitchFamily="34" charset="0"/>
              </a:rPr>
              <a:t>anzuwenden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Bezeichnung</a:t>
            </a:r>
            <a:r>
              <a:rPr lang="en-US" sz="1200" dirty="0">
                <a:effectLst/>
                <a:latin typeface="Calibri" panose="020F0502020204030204" pitchFamily="34" charset="0"/>
              </a:rPr>
              <a:t>: Sie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Klassifizierungsbezeichnungen</a:t>
            </a:r>
            <a:r>
              <a:rPr lang="en-US" sz="1200" dirty="0">
                <a:effectLst/>
                <a:latin typeface="Calibri" panose="020F0502020204030204" pitchFamily="34" charset="0"/>
              </a:rPr>
              <a:t> </a:t>
            </a:r>
            <a:r>
              <a:rPr lang="en-US" sz="1200" dirty="0" err="1">
                <a:effectLst/>
                <a:latin typeface="Calibri" panose="020F0502020204030204" pitchFamily="34" charset="0"/>
              </a:rPr>
              <a:t>nach</a:t>
            </a:r>
            <a:r>
              <a:rPr lang="en-US" sz="1200" dirty="0">
                <a:effectLst/>
                <a:latin typeface="Calibri" panose="020F0502020204030204" pitchFamily="34" charset="0"/>
              </a:rPr>
              <a:t> der </a:t>
            </a:r>
            <a:r>
              <a:rPr lang="en-US" sz="1200" dirty="0" err="1">
                <a:effectLst/>
                <a:latin typeface="Calibri" panose="020F0502020204030204" pitchFamily="34" charset="0"/>
              </a:rPr>
              <a:t>Vertraulichkeit</a:t>
            </a:r>
            <a:r>
              <a:rPr lang="en-US" sz="1200" dirty="0">
                <a:effectLst/>
                <a:latin typeface="Calibri" panose="020F0502020204030204" pitchFamily="34" charset="0"/>
              </a:rPr>
              <a:t> der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dauerhaft</a:t>
            </a:r>
            <a:r>
              <a:rPr lang="en-US" sz="1200" dirty="0">
                <a:effectLst/>
                <a:latin typeface="Calibri" panose="020F0502020204030204" pitchFamily="34" charset="0"/>
              </a:rPr>
              <a:t> auf </a:t>
            </a:r>
            <a:r>
              <a:rPr lang="en-US" sz="1200" dirty="0" err="1">
                <a:effectLst/>
                <a:latin typeface="Calibri" panose="020F0502020204030204" pitchFamily="34" charset="0"/>
              </a:rPr>
              <a:t>Spalten</a:t>
            </a:r>
            <a:r>
              <a:rPr lang="en-US" sz="1200" dirty="0">
                <a:effectLst/>
                <a:latin typeface="Calibri" panose="020F0502020204030204" pitchFamily="34" charset="0"/>
              </a:rPr>
              <a:t> </a:t>
            </a:r>
            <a:r>
              <a:rPr lang="en-US" sz="1200" dirty="0" err="1">
                <a:effectLst/>
                <a:latin typeface="Calibri" panose="020F0502020204030204" pitchFamily="34" charset="0"/>
              </a:rPr>
              <a:t>anwenden</a:t>
            </a:r>
            <a:r>
              <a:rPr lang="en-US" sz="1200" dirty="0">
                <a:effectLst/>
                <a:latin typeface="Calibri" panose="020F0502020204030204" pitchFamily="34" charset="0"/>
              </a:rPr>
              <a:t>, </a:t>
            </a:r>
            <a:r>
              <a:rPr lang="en-US" sz="1200" dirty="0" err="1">
                <a:effectLst/>
                <a:latin typeface="Calibri" panose="020F0502020204030204" pitchFamily="34" charset="0"/>
              </a:rPr>
              <a:t>indem</a:t>
            </a:r>
            <a:r>
              <a:rPr lang="en-US" sz="1200" dirty="0">
                <a:effectLst/>
                <a:latin typeface="Calibri" panose="020F0502020204030204" pitchFamily="34" charset="0"/>
              </a:rPr>
              <a:t> Sie </a:t>
            </a:r>
            <a:r>
              <a:rPr lang="en-US" sz="1200" dirty="0" err="1">
                <a:effectLst/>
                <a:latin typeface="Calibri" panose="020F0502020204030204" pitchFamily="34" charset="0"/>
              </a:rPr>
              <a:t>neue</a:t>
            </a:r>
            <a:r>
              <a:rPr lang="en-US" sz="1200" dirty="0">
                <a:effectLst/>
                <a:latin typeface="Calibri" panose="020F0502020204030204" pitchFamily="34" charset="0"/>
              </a:rPr>
              <a:t> </a:t>
            </a:r>
            <a:r>
              <a:rPr lang="en-US" sz="1200" dirty="0" err="1">
                <a:effectLst/>
                <a:latin typeface="Calibri" panose="020F0502020204030204" pitchFamily="34" charset="0"/>
              </a:rPr>
              <a:t>Metadatenattribute</a:t>
            </a:r>
            <a:r>
              <a:rPr lang="en-US" sz="1200" dirty="0">
                <a:effectLst/>
                <a:latin typeface="Calibri" panose="020F0502020204030204" pitchFamily="34" charset="0"/>
              </a:rPr>
              <a:t> </a:t>
            </a:r>
            <a:r>
              <a:rPr lang="en-US" sz="1200" dirty="0" err="1">
                <a:effectLst/>
                <a:latin typeface="Calibri" panose="020F0502020204030204" pitchFamily="34" charset="0"/>
              </a:rPr>
              <a:t>nutzen</a:t>
            </a:r>
            <a:r>
              <a:rPr lang="en-US" sz="1200" dirty="0">
                <a:effectLst/>
                <a:latin typeface="Calibri" panose="020F0502020204030204" pitchFamily="34" charset="0"/>
              </a:rPr>
              <a:t>, die der SQL Server-</a:t>
            </a:r>
            <a:r>
              <a:rPr lang="en-US" sz="1200" dirty="0" err="1">
                <a:effectLst/>
                <a:latin typeface="Calibri" panose="020F0502020204030204" pitchFamily="34" charset="0"/>
              </a:rPr>
              <a:t>Datenbank</a:t>
            </a:r>
            <a:r>
              <a:rPr lang="en-US" sz="1200" dirty="0">
                <a:effectLst/>
                <a:latin typeface="Calibri" panose="020F0502020204030204" pitchFamily="34" charset="0"/>
              </a:rPr>
              <a:t>-Engine </a:t>
            </a:r>
            <a:r>
              <a:rPr lang="en-US" sz="1200" dirty="0" err="1">
                <a:effectLst/>
                <a:latin typeface="Calibri" panose="020F0502020204030204" pitchFamily="34" charset="0"/>
              </a:rPr>
              <a:t>hinzugefügt</a:t>
            </a:r>
            <a:r>
              <a:rPr lang="en-US" sz="1200" dirty="0">
                <a:effectLst/>
                <a:latin typeface="Calibri" panose="020F0502020204030204" pitchFamily="34" charset="0"/>
              </a:rPr>
              <a:t> </a:t>
            </a:r>
            <a:r>
              <a:rPr lang="en-US" sz="1200" dirty="0" err="1">
                <a:effectLst/>
                <a:latin typeface="Calibri" panose="020F0502020204030204" pitchFamily="34" charset="0"/>
              </a:rPr>
              <a:t>wurden</a:t>
            </a:r>
            <a:r>
              <a:rPr lang="en-US" sz="1200" dirty="0">
                <a:effectLst/>
                <a:latin typeface="Calibri" panose="020F0502020204030204" pitchFamily="34" charset="0"/>
              </a:rPr>
              <a:t>. </a:t>
            </a:r>
            <a:r>
              <a:rPr lang="en-US" sz="1200" dirty="0" err="1">
                <a:effectLst/>
                <a:latin typeface="Calibri" panose="020F0502020204030204" pitchFamily="34" charset="0"/>
              </a:rPr>
              <a:t>Diese</a:t>
            </a:r>
            <a:r>
              <a:rPr lang="en-US" sz="1200" dirty="0">
                <a:effectLst/>
                <a:latin typeface="Calibri" panose="020F0502020204030204" pitchFamily="34" charset="0"/>
              </a:rPr>
              <a:t> </a:t>
            </a:r>
            <a:r>
              <a:rPr lang="en-US" sz="1200" dirty="0" err="1">
                <a:effectLst/>
                <a:latin typeface="Calibri" panose="020F0502020204030204" pitchFamily="34" charset="0"/>
              </a:rPr>
              <a:t>Metadaten</a:t>
            </a:r>
            <a:r>
              <a:rPr lang="en-US" sz="1200" dirty="0">
                <a:effectLst/>
                <a:latin typeface="Calibri" panose="020F0502020204030204" pitchFamily="34" charset="0"/>
              </a:rPr>
              <a:t>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dann</a:t>
            </a:r>
            <a:r>
              <a:rPr lang="en-US" sz="1200" dirty="0">
                <a:effectLst/>
                <a:latin typeface="Calibri" panose="020F0502020204030204" pitchFamily="34" charset="0"/>
              </a:rPr>
              <a:t> für </a:t>
            </a:r>
            <a:r>
              <a:rPr lang="en-US" sz="1200" dirty="0" err="1">
                <a:effectLst/>
                <a:latin typeface="Calibri" panose="020F0502020204030204" pitchFamily="34" charset="0"/>
              </a:rPr>
              <a:t>Überwachungsszenarien</a:t>
            </a:r>
            <a:r>
              <a:rPr lang="en-US" sz="1200" dirty="0">
                <a:effectLst/>
                <a:latin typeface="Calibri" panose="020F0502020204030204" pitchFamily="34" charset="0"/>
              </a:rPr>
              <a:t> auf </a:t>
            </a:r>
            <a:r>
              <a:rPr lang="en-US" sz="1200" dirty="0" err="1">
                <a:effectLst/>
                <a:latin typeface="Calibri" panose="020F0502020204030204" pitchFamily="34" charset="0"/>
              </a:rPr>
              <a:t>Grundlage</a:t>
            </a:r>
            <a:r>
              <a:rPr lang="en-US" sz="1200" dirty="0">
                <a:effectLst/>
                <a:latin typeface="Calibri" panose="020F0502020204030204" pitchFamily="34" charset="0"/>
              </a:rPr>
              <a:t> der </a:t>
            </a:r>
            <a:r>
              <a:rPr lang="en-US" sz="1200" dirty="0" err="1">
                <a:effectLst/>
                <a:latin typeface="Calibri" panose="020F0502020204030204" pitchFamily="34" charset="0"/>
              </a:rPr>
              <a:t>Vertraulichkeit</a:t>
            </a:r>
            <a:r>
              <a:rPr lang="en-US" sz="1200" dirty="0">
                <a:effectLst/>
                <a:latin typeface="Calibri" panose="020F0502020204030204" pitchFamily="34" charset="0"/>
              </a:rPr>
              <a:t> </a:t>
            </a:r>
            <a:r>
              <a:rPr lang="en-US" sz="1200" dirty="0" err="1">
                <a:effectLst/>
                <a:latin typeface="Calibri" panose="020F0502020204030204" pitchFamily="34" charset="0"/>
              </a:rPr>
              <a:t>genutzt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Vertraulichkeit</a:t>
            </a:r>
            <a:r>
              <a:rPr lang="en-US" sz="1200" dirty="0">
                <a:effectLst/>
                <a:latin typeface="Calibri" panose="020F0502020204030204" pitchFamily="34" charset="0"/>
              </a:rPr>
              <a:t> von </a:t>
            </a:r>
            <a:r>
              <a:rPr lang="en-US" sz="1200" dirty="0" err="1">
                <a:effectLst/>
                <a:latin typeface="Calibri" panose="020F0502020204030204" pitchFamily="34" charset="0"/>
              </a:rPr>
              <a:t>Abfrageergebnissen</a:t>
            </a:r>
            <a:r>
              <a:rPr lang="en-US" sz="1200" dirty="0">
                <a:effectLst/>
                <a:latin typeface="Calibri" panose="020F0502020204030204" pitchFamily="34" charset="0"/>
              </a:rPr>
              <a:t>: Die </a:t>
            </a:r>
            <a:r>
              <a:rPr lang="en-US" sz="1200" dirty="0" err="1">
                <a:effectLst/>
                <a:latin typeface="Calibri" panose="020F0502020204030204" pitchFamily="34" charset="0"/>
              </a:rPr>
              <a:t>Vertraulichkeit</a:t>
            </a:r>
            <a:r>
              <a:rPr lang="en-US" sz="1200" dirty="0">
                <a:effectLst/>
                <a:latin typeface="Calibri" panose="020F0502020204030204" pitchFamily="34" charset="0"/>
              </a:rPr>
              <a:t> von </a:t>
            </a:r>
            <a:r>
              <a:rPr lang="en-US" sz="1200" dirty="0" err="1">
                <a:effectLst/>
                <a:latin typeface="Calibri" panose="020F0502020204030204" pitchFamily="34" charset="0"/>
              </a:rPr>
              <a:t>Abfrageergebnissen</a:t>
            </a:r>
            <a:r>
              <a:rPr lang="en-US" sz="1200" dirty="0">
                <a:effectLst/>
                <a:latin typeface="Calibri" panose="020F0502020204030204" pitchFamily="34" charset="0"/>
              </a:rPr>
              <a:t> </a:t>
            </a:r>
            <a:r>
              <a:rPr lang="en-US" sz="1200" dirty="0" err="1">
                <a:effectLst/>
                <a:latin typeface="Calibri" panose="020F0502020204030204" pitchFamily="34" charset="0"/>
              </a:rPr>
              <a:t>wird</a:t>
            </a:r>
            <a:r>
              <a:rPr lang="en-US" sz="1200" dirty="0">
                <a:effectLst/>
                <a:latin typeface="Calibri" panose="020F0502020204030204" pitchFamily="34" charset="0"/>
              </a:rPr>
              <a:t> zu </a:t>
            </a:r>
            <a:r>
              <a:rPr lang="en-US" sz="1200" dirty="0" err="1">
                <a:effectLst/>
                <a:latin typeface="Calibri" panose="020F0502020204030204" pitchFamily="34" charset="0"/>
              </a:rPr>
              <a:t>Überwachungszwecken</a:t>
            </a:r>
            <a:r>
              <a:rPr lang="en-US" sz="1200" dirty="0">
                <a:effectLst/>
                <a:latin typeface="Calibri" panose="020F0502020204030204" pitchFamily="34" charset="0"/>
              </a:rPr>
              <a:t> in </a:t>
            </a:r>
            <a:r>
              <a:rPr lang="en-US" sz="1200" dirty="0" err="1">
                <a:effectLst/>
                <a:latin typeface="Calibri" panose="020F0502020204030204" pitchFamily="34" charset="0"/>
              </a:rPr>
              <a:t>Echtzeit</a:t>
            </a:r>
            <a:r>
              <a:rPr lang="en-US" sz="1200" dirty="0">
                <a:effectLst/>
                <a:latin typeface="Calibri" panose="020F0502020204030204" pitchFamily="34" charset="0"/>
              </a:rPr>
              <a:t> </a:t>
            </a:r>
            <a:r>
              <a:rPr lang="en-US" sz="1200" dirty="0" err="1">
                <a:effectLst/>
                <a:latin typeface="Calibri" panose="020F0502020204030204" pitchFamily="34" charset="0"/>
              </a:rPr>
              <a:t>berechnet</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Transparenz</a:t>
            </a:r>
            <a:r>
              <a:rPr lang="en-US" sz="1200" dirty="0">
                <a:effectLst/>
                <a:latin typeface="Calibri" panose="020F0502020204030204" pitchFamily="34" charset="0"/>
              </a:rPr>
              <a:t>: Der </a:t>
            </a:r>
            <a:r>
              <a:rPr lang="en-US" sz="1200" dirty="0" err="1">
                <a:effectLst/>
                <a:latin typeface="Calibri" panose="020F0502020204030204" pitchFamily="34" charset="0"/>
              </a:rPr>
              <a:t>Klassifizierungsstatus</a:t>
            </a:r>
            <a:r>
              <a:rPr lang="en-US" sz="1200" dirty="0">
                <a:effectLst/>
                <a:latin typeface="Calibri" panose="020F0502020204030204" pitchFamily="34" charset="0"/>
              </a:rPr>
              <a:t> der </a:t>
            </a:r>
            <a:r>
              <a:rPr lang="en-US" sz="1200" dirty="0" err="1">
                <a:effectLst/>
                <a:latin typeface="Calibri" panose="020F0502020204030204" pitchFamily="34" charset="0"/>
              </a:rPr>
              <a:t>Datenbank</a:t>
            </a:r>
            <a:r>
              <a:rPr lang="en-US" sz="1200" dirty="0">
                <a:effectLst/>
                <a:latin typeface="Calibri" panose="020F0502020204030204" pitchFamily="34" charset="0"/>
              </a:rPr>
              <a:t> </a:t>
            </a:r>
            <a:r>
              <a:rPr lang="en-US" sz="1200" dirty="0" err="1">
                <a:effectLst/>
                <a:latin typeface="Calibri" panose="020F0502020204030204" pitchFamily="34" charset="0"/>
              </a:rPr>
              <a:t>kann</a:t>
            </a:r>
            <a:r>
              <a:rPr lang="en-US" sz="1200" dirty="0">
                <a:effectLst/>
                <a:latin typeface="Calibri" panose="020F0502020204030204" pitchFamily="34" charset="0"/>
              </a:rPr>
              <a:t> in </a:t>
            </a:r>
            <a:r>
              <a:rPr lang="en-US" sz="1200" dirty="0" err="1">
                <a:effectLst/>
                <a:latin typeface="Calibri" panose="020F0502020204030204" pitchFamily="34" charset="0"/>
              </a:rPr>
              <a:t>einem</a:t>
            </a:r>
            <a:r>
              <a:rPr lang="en-US" sz="1200" dirty="0">
                <a:effectLst/>
                <a:latin typeface="Calibri" panose="020F0502020204030204" pitchFamily="34" charset="0"/>
              </a:rPr>
              <a:t> </a:t>
            </a:r>
            <a:r>
              <a:rPr lang="en-US" sz="1200" dirty="0" err="1">
                <a:effectLst/>
                <a:latin typeface="Calibri" panose="020F0502020204030204" pitchFamily="34" charset="0"/>
              </a:rPr>
              <a:t>detaillierten</a:t>
            </a:r>
            <a:r>
              <a:rPr lang="en-US" sz="1200" dirty="0">
                <a:effectLst/>
                <a:latin typeface="Calibri" panose="020F0502020204030204" pitchFamily="34" charset="0"/>
              </a:rPr>
              <a:t> Dashboard </a:t>
            </a:r>
            <a:r>
              <a:rPr lang="en-US" sz="1200" dirty="0" err="1">
                <a:effectLst/>
                <a:latin typeface="Calibri" panose="020F0502020204030204" pitchFamily="34" charset="0"/>
              </a:rPr>
              <a:t>im</a:t>
            </a:r>
            <a:r>
              <a:rPr lang="en-US" sz="1200" dirty="0">
                <a:effectLst/>
                <a:latin typeface="Calibri" panose="020F0502020204030204" pitchFamily="34" charset="0"/>
              </a:rPr>
              <a:t> Azure-Portal </a:t>
            </a:r>
            <a:r>
              <a:rPr lang="en-US" sz="1200" dirty="0" err="1">
                <a:effectLst/>
                <a:latin typeface="Calibri" panose="020F0502020204030204" pitchFamily="34" charset="0"/>
              </a:rPr>
              <a:t>angezeigt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 </a:t>
            </a:r>
            <a:r>
              <a:rPr lang="en-US" sz="1200" dirty="0" err="1">
                <a:effectLst/>
                <a:latin typeface="Calibri" panose="020F0502020204030204" pitchFamily="34" charset="0"/>
              </a:rPr>
              <a:t>Darüber</a:t>
            </a:r>
            <a:r>
              <a:rPr lang="en-US" sz="1200" dirty="0">
                <a:effectLst/>
                <a:latin typeface="Calibri" panose="020F0502020204030204" pitchFamily="34" charset="0"/>
              </a:rPr>
              <a:t> </a:t>
            </a:r>
            <a:r>
              <a:rPr lang="en-US" sz="1200" dirty="0" err="1">
                <a:effectLst/>
                <a:latin typeface="Calibri" panose="020F0502020204030204" pitchFamily="34" charset="0"/>
              </a:rPr>
              <a:t>hinaus</a:t>
            </a:r>
            <a:r>
              <a:rPr lang="en-US" sz="1200" dirty="0">
                <a:effectLst/>
                <a:latin typeface="Calibri" panose="020F0502020204030204" pitchFamily="34" charset="0"/>
              </a:rPr>
              <a:t> </a:t>
            </a:r>
            <a:r>
              <a:rPr lang="en-US" sz="1200" dirty="0" err="1">
                <a:effectLst/>
                <a:latin typeface="Calibri" panose="020F0502020204030204" pitchFamily="34" charset="0"/>
              </a:rPr>
              <a:t>können</a:t>
            </a:r>
            <a:r>
              <a:rPr lang="en-US" sz="1200" dirty="0">
                <a:effectLst/>
                <a:latin typeface="Calibri" panose="020F0502020204030204" pitchFamily="34" charset="0"/>
              </a:rPr>
              <a:t> Sie </a:t>
            </a:r>
            <a:r>
              <a:rPr lang="en-US" sz="1200" dirty="0" err="1">
                <a:effectLst/>
                <a:latin typeface="Calibri" panose="020F0502020204030204" pitchFamily="34" charset="0"/>
              </a:rPr>
              <a:t>einen</a:t>
            </a:r>
            <a:r>
              <a:rPr lang="en-US" sz="1200" dirty="0">
                <a:effectLst/>
                <a:latin typeface="Calibri" panose="020F0502020204030204" pitchFamily="34" charset="0"/>
              </a:rPr>
              <a:t> </a:t>
            </a:r>
            <a:r>
              <a:rPr lang="en-US" sz="1200" dirty="0" err="1">
                <a:effectLst/>
                <a:latin typeface="Calibri" panose="020F0502020204030204" pitchFamily="34" charset="0"/>
              </a:rPr>
              <a:t>Bericht</a:t>
            </a:r>
            <a:r>
              <a:rPr lang="en-US" sz="1200" dirty="0">
                <a:effectLst/>
                <a:latin typeface="Calibri" panose="020F0502020204030204" pitchFamily="34" charset="0"/>
              </a:rPr>
              <a:t> (</a:t>
            </a:r>
            <a:r>
              <a:rPr lang="en-US" sz="1200" dirty="0" err="1">
                <a:effectLst/>
                <a:latin typeface="Calibri" panose="020F0502020204030204" pitchFamily="34" charset="0"/>
              </a:rPr>
              <a:t>im</a:t>
            </a:r>
            <a:r>
              <a:rPr lang="en-US" sz="1200" dirty="0">
                <a:effectLst/>
                <a:latin typeface="Calibri" panose="020F0502020204030204" pitchFamily="34" charset="0"/>
              </a:rPr>
              <a:t> Excel-Format) </a:t>
            </a:r>
            <a:r>
              <a:rPr lang="en-US" sz="1200" dirty="0" err="1">
                <a:effectLst/>
                <a:latin typeface="Calibri" panose="020F0502020204030204" pitchFamily="34" charset="0"/>
              </a:rPr>
              <a:t>herunterladen</a:t>
            </a:r>
            <a:r>
              <a:rPr lang="en-US" sz="1200" dirty="0">
                <a:effectLst/>
                <a:latin typeface="Calibri" panose="020F0502020204030204" pitchFamily="34" charset="0"/>
              </a:rPr>
              <a:t>, der für Compliance- und </a:t>
            </a:r>
            <a:r>
              <a:rPr lang="en-US" sz="1200" dirty="0" err="1">
                <a:effectLst/>
                <a:latin typeface="Calibri" panose="020F0502020204030204" pitchFamily="34" charset="0"/>
              </a:rPr>
              <a:t>Überwachungszwecke</a:t>
            </a:r>
            <a:r>
              <a:rPr lang="en-US" sz="1200" dirty="0">
                <a:effectLst/>
                <a:latin typeface="Calibri" panose="020F0502020204030204" pitchFamily="34" charset="0"/>
              </a:rPr>
              <a:t> und </a:t>
            </a:r>
            <a:r>
              <a:rPr lang="en-US" sz="1200" dirty="0" err="1">
                <a:effectLst/>
                <a:latin typeface="Calibri" panose="020F0502020204030204" pitchFamily="34" charset="0"/>
              </a:rPr>
              <a:t>andere</a:t>
            </a:r>
            <a:r>
              <a:rPr lang="en-US" sz="1200" dirty="0">
                <a:effectLst/>
                <a:latin typeface="Calibri" panose="020F0502020204030204" pitchFamily="34" charset="0"/>
              </a:rPr>
              <a:t> </a:t>
            </a:r>
            <a:r>
              <a:rPr lang="en-US" sz="1200" dirty="0" err="1">
                <a:effectLst/>
                <a:latin typeface="Calibri" panose="020F0502020204030204" pitchFamily="34" charset="0"/>
              </a:rPr>
              <a:t>Anforderungen</a:t>
            </a:r>
            <a:r>
              <a:rPr lang="en-US" sz="1200" dirty="0">
                <a:effectLst/>
                <a:latin typeface="Calibri" panose="020F0502020204030204" pitchFamily="34" charset="0"/>
              </a:rPr>
              <a:t> </a:t>
            </a:r>
            <a:r>
              <a:rPr lang="en-US" sz="1200" dirty="0" err="1">
                <a:effectLst/>
                <a:latin typeface="Calibri" panose="020F0502020204030204" pitchFamily="34" charset="0"/>
              </a:rPr>
              <a:t>verwendet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 </a:t>
            </a:r>
            <a:r>
              <a:rPr lang="en-US" sz="1200" dirty="0" err="1">
                <a:effectLst/>
                <a:latin typeface="Calibri" panose="020F0502020204030204" pitchFamily="34" charset="0"/>
              </a:rPr>
              <a:t>kann</a:t>
            </a:r>
            <a:r>
              <a:rPr lang="en-US" sz="1200" dirty="0">
                <a:effectLst/>
                <a:latin typeface="Calibri" panose="020F0502020204030204" pitchFamily="34" charset="0"/>
              </a:rPr>
              <a:t>.</a:t>
            </a:r>
          </a:p>
          <a:p>
            <a:endParaRPr lang="de-DE" dirty="0"/>
          </a:p>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59</a:t>
            </a:fld>
            <a:endParaRPr lang="en-GB"/>
          </a:p>
        </p:txBody>
      </p:sp>
    </p:spTree>
    <p:extLst>
      <p:ext uri="{BB962C8B-B14F-4D97-AF65-F5344CB8AC3E}">
        <p14:creationId xmlns:p14="http://schemas.microsoft.com/office/powerpoint/2010/main" val="1349103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Build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3/26/2024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32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61398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50"/>
            <a:ext cx="5486400" cy="3600450"/>
          </a:xfrm>
          <a:prstGeom prst="rect">
            <a:avLst/>
          </a:prstGeom>
        </p:spPr>
        <p:txBody>
          <a:bodyPr/>
          <a:lstStyle/>
          <a:p>
            <a:pPr algn="l"/>
            <a:r>
              <a:rPr lang="en-US" sz="1000" dirty="0">
                <a:effectLst/>
                <a:latin typeface="Calibri" panose="020F0502020204030204" pitchFamily="34" charset="0"/>
              </a:rPr>
              <a:t> </a:t>
            </a:r>
            <a:r>
              <a:rPr lang="de-DE" sz="1200" b="1" i="0" dirty="0">
                <a:solidFill>
                  <a:srgbClr val="161616"/>
                </a:solidFill>
                <a:effectLst/>
                <a:latin typeface="Segoe UI" panose="020B0502040204020203" pitchFamily="34" charset="0"/>
              </a:rPr>
              <a:t>Erweiterter Schutz vor Bedrohungen</a:t>
            </a:r>
          </a:p>
          <a:p>
            <a:pPr algn="l"/>
            <a:r>
              <a:rPr lang="de-DE" sz="1200" b="0" i="0" dirty="0" err="1">
                <a:solidFill>
                  <a:srgbClr val="161616"/>
                </a:solidFill>
                <a:effectLst/>
                <a:latin typeface="Segoe UI" panose="020B0502040204020203" pitchFamily="34" charset="0"/>
              </a:rPr>
              <a:t>Advanced</a:t>
            </a:r>
            <a:r>
              <a:rPr lang="de-DE" sz="1200" b="0" i="0" dirty="0">
                <a:solidFill>
                  <a:srgbClr val="161616"/>
                </a:solidFill>
                <a:effectLst/>
                <a:latin typeface="Segoe UI" panose="020B0502040204020203" pitchFamily="34" charset="0"/>
              </a:rPr>
              <a:t> </a:t>
            </a:r>
            <a:r>
              <a:rPr lang="de-DE" sz="1200" b="0" i="0" dirty="0" err="1">
                <a:solidFill>
                  <a:srgbClr val="161616"/>
                </a:solidFill>
                <a:effectLst/>
                <a:latin typeface="Segoe UI" panose="020B0502040204020203" pitchFamily="34" charset="0"/>
              </a:rPr>
              <a:t>Threat</a:t>
            </a:r>
            <a:r>
              <a:rPr lang="de-DE" sz="1200" b="0" i="0" dirty="0">
                <a:solidFill>
                  <a:srgbClr val="161616"/>
                </a:solidFill>
                <a:effectLst/>
                <a:latin typeface="Segoe UI" panose="020B0502040204020203" pitchFamily="34" charset="0"/>
              </a:rPr>
              <a:t> </a:t>
            </a:r>
            <a:r>
              <a:rPr lang="de-DE" sz="1200" b="0" i="0" dirty="0" err="1">
                <a:solidFill>
                  <a:srgbClr val="161616"/>
                </a:solidFill>
                <a:effectLst/>
                <a:latin typeface="Segoe UI" panose="020B0502040204020203" pitchFamily="34" charset="0"/>
              </a:rPr>
              <a:t>Protection</a:t>
            </a:r>
            <a:r>
              <a:rPr lang="de-DE" sz="1200" b="0" i="0" dirty="0">
                <a:solidFill>
                  <a:srgbClr val="161616"/>
                </a:solidFill>
                <a:effectLst/>
                <a:latin typeface="Segoe UI" panose="020B0502040204020203" pitchFamily="34" charset="0"/>
              </a:rPr>
              <a:t> analysiert Ihre Logs/ Protokolle auf ungewöhnliches Verhalten und potenziell schädliche Zugriffs- oder Offenlegungsversuche bei Datenbanken. </a:t>
            </a:r>
          </a:p>
          <a:p>
            <a:pPr algn="l"/>
            <a:endParaRPr lang="de-DE" sz="1200" b="0" i="0" dirty="0">
              <a:solidFill>
                <a:srgbClr val="161616"/>
              </a:solidFill>
              <a:effectLst/>
              <a:latin typeface="Segoe UI" panose="020B0502040204020203" pitchFamily="34" charset="0"/>
            </a:endParaRPr>
          </a:p>
          <a:p>
            <a:pPr algn="l"/>
            <a:r>
              <a:rPr lang="de-DE" sz="1200" b="0" i="0" dirty="0">
                <a:solidFill>
                  <a:srgbClr val="161616"/>
                </a:solidFill>
                <a:effectLst/>
                <a:latin typeface="Segoe UI" panose="020B0502040204020203" pitchFamily="34" charset="0"/>
              </a:rPr>
              <a:t>Warnungen werden für verdächtige Aktivitäten wie SQL-Injektion, potenzielle Dateninfiltration und Brute-Force-Angriffe oder für Anomalien in den Zugriffsmustern erstellt, um Berechtigungserweiterungen und die Verwendung gefährdeter Anmeldeinformationen zu erfassen. </a:t>
            </a:r>
          </a:p>
          <a:p>
            <a:pPr algn="l"/>
            <a:endParaRPr lang="de-DE" sz="1200" b="0" i="0" dirty="0">
              <a:solidFill>
                <a:srgbClr val="161616"/>
              </a:solidFill>
              <a:effectLst/>
              <a:latin typeface="Segoe UI" panose="020B0502040204020203" pitchFamily="34" charset="0"/>
            </a:endParaRPr>
          </a:p>
          <a:p>
            <a:pPr algn="l"/>
            <a:r>
              <a:rPr lang="de-DE" sz="1200" b="0" i="0" dirty="0">
                <a:solidFill>
                  <a:srgbClr val="161616"/>
                </a:solidFill>
                <a:effectLst/>
                <a:latin typeface="Segoe UI" panose="020B0502040204020203" pitchFamily="34" charset="0"/>
              </a:rPr>
              <a:t>Warnungen in </a:t>
            </a:r>
            <a:r>
              <a:rPr lang="de-DE" sz="1200" b="0" i="0" u="none" strike="noStrike" dirty="0">
                <a:solidFill>
                  <a:srgbClr val="161616"/>
                </a:solidFill>
                <a:effectLst/>
                <a:latin typeface="Segoe UI" panose="020B0502040204020203" pitchFamily="34" charset="0"/>
                <a:hlinkClick r:id="rId3"/>
              </a:rPr>
              <a:t>Microsoft Defender für Cloud</a:t>
            </a:r>
            <a:r>
              <a:rPr lang="de-DE" sz="1200" b="0" i="0" dirty="0">
                <a:solidFill>
                  <a:srgbClr val="161616"/>
                </a:solidFill>
                <a:effectLst/>
                <a:latin typeface="Segoe UI" panose="020B0502040204020203" pitchFamily="34" charset="0"/>
              </a:rPr>
              <a:t> anzeigen. </a:t>
            </a:r>
          </a:p>
          <a:p>
            <a:pPr algn="l"/>
            <a:endParaRPr lang="de-DE" sz="1200" b="0" i="0" dirty="0">
              <a:solidFill>
                <a:srgbClr val="161616"/>
              </a:solidFill>
              <a:effectLst/>
              <a:latin typeface="Segoe UI" panose="020B0502040204020203" pitchFamily="34" charset="0"/>
            </a:endParaRPr>
          </a:p>
          <a:p>
            <a:pPr algn="l"/>
            <a:r>
              <a:rPr lang="de-DE" sz="1200" b="0" i="0" dirty="0">
                <a:solidFill>
                  <a:srgbClr val="161616"/>
                </a:solidFill>
                <a:effectLst/>
                <a:latin typeface="Segoe UI" panose="020B0502040204020203" pitchFamily="34" charset="0"/>
              </a:rPr>
              <a:t>Details zu verdächtigen Aktivitäten und Empfehlungen für weitere Untersuchungen sowie zu Aktionen, mit denen das Risiko minimiert werden kann. </a:t>
            </a:r>
            <a:r>
              <a:rPr lang="de-DE" sz="1200" b="0" i="0" dirty="0" err="1">
                <a:solidFill>
                  <a:srgbClr val="161616"/>
                </a:solidFill>
                <a:effectLst/>
                <a:latin typeface="Segoe UI" panose="020B0502040204020203" pitchFamily="34" charset="0"/>
              </a:rPr>
              <a:t>Advanced</a:t>
            </a:r>
            <a:r>
              <a:rPr lang="de-DE" sz="1200" b="0" i="0" dirty="0">
                <a:solidFill>
                  <a:srgbClr val="161616"/>
                </a:solidFill>
                <a:effectLst/>
                <a:latin typeface="Segoe UI" panose="020B0502040204020203" pitchFamily="34" charset="0"/>
              </a:rPr>
              <a:t> </a:t>
            </a:r>
            <a:r>
              <a:rPr lang="de-DE" sz="1200" b="0" i="0" dirty="0" err="1">
                <a:solidFill>
                  <a:srgbClr val="161616"/>
                </a:solidFill>
                <a:effectLst/>
                <a:latin typeface="Segoe UI" panose="020B0502040204020203" pitchFamily="34" charset="0"/>
              </a:rPr>
              <a:t>Threat</a:t>
            </a:r>
            <a:r>
              <a:rPr lang="de-DE" sz="1200" b="0" i="0" dirty="0">
                <a:solidFill>
                  <a:srgbClr val="161616"/>
                </a:solidFill>
                <a:effectLst/>
                <a:latin typeface="Segoe UI" panose="020B0502040204020203" pitchFamily="34" charset="0"/>
              </a:rPr>
              <a:t> </a:t>
            </a:r>
            <a:r>
              <a:rPr lang="de-DE" sz="1200" b="0" i="0" dirty="0" err="1">
                <a:solidFill>
                  <a:srgbClr val="161616"/>
                </a:solidFill>
                <a:effectLst/>
                <a:latin typeface="Segoe UI" panose="020B0502040204020203" pitchFamily="34" charset="0"/>
              </a:rPr>
              <a:t>Protection</a:t>
            </a:r>
            <a:r>
              <a:rPr lang="de-DE" sz="1200" b="0" i="0" dirty="0">
                <a:solidFill>
                  <a:srgbClr val="161616"/>
                </a:solidFill>
                <a:effectLst/>
                <a:latin typeface="Segoe UI" panose="020B0502040204020203" pitchFamily="34" charset="0"/>
              </a:rPr>
              <a:t> kann pro Server für eine zusätzliche Gebühr aktiviert werden. Weitere Informationen finden Sie unter </a:t>
            </a:r>
            <a:r>
              <a:rPr lang="de-DE" sz="1200" b="0" i="0" u="none" strike="noStrike" dirty="0">
                <a:solidFill>
                  <a:srgbClr val="161616"/>
                </a:solidFill>
                <a:effectLst/>
                <a:latin typeface="Segoe UI" panose="020B0502040204020203" pitchFamily="34" charset="0"/>
                <a:hlinkClick r:id="rId4"/>
              </a:rPr>
              <a:t>Erste Schritte mit </a:t>
            </a:r>
            <a:r>
              <a:rPr lang="de-DE" sz="1200" b="0" i="0" u="none" strike="noStrike" dirty="0" err="1">
                <a:solidFill>
                  <a:srgbClr val="161616"/>
                </a:solidFill>
                <a:effectLst/>
                <a:latin typeface="Segoe UI" panose="020B0502040204020203" pitchFamily="34" charset="0"/>
                <a:hlinkClick r:id="rId4"/>
              </a:rPr>
              <a:t>Advanced</a:t>
            </a:r>
            <a:r>
              <a:rPr lang="de-DE" sz="1200" b="0" i="0" u="none" strike="noStrike" dirty="0">
                <a:solidFill>
                  <a:srgbClr val="161616"/>
                </a:solidFill>
                <a:effectLst/>
                <a:latin typeface="Segoe UI" panose="020B0502040204020203" pitchFamily="34" charset="0"/>
                <a:hlinkClick r:id="rId4"/>
              </a:rPr>
              <a:t> </a:t>
            </a:r>
            <a:r>
              <a:rPr lang="de-DE" sz="1200" b="0" i="0" u="none" strike="noStrike" dirty="0" err="1">
                <a:solidFill>
                  <a:srgbClr val="161616"/>
                </a:solidFill>
                <a:effectLst/>
                <a:latin typeface="Segoe UI" panose="020B0502040204020203" pitchFamily="34" charset="0"/>
                <a:hlinkClick r:id="rId4"/>
              </a:rPr>
              <a:t>Threat</a:t>
            </a:r>
            <a:r>
              <a:rPr lang="de-DE" sz="1200" b="0" i="0" u="none" strike="noStrike" dirty="0">
                <a:solidFill>
                  <a:srgbClr val="161616"/>
                </a:solidFill>
                <a:effectLst/>
                <a:latin typeface="Segoe UI" panose="020B0502040204020203" pitchFamily="34" charset="0"/>
                <a:hlinkClick r:id="rId4"/>
              </a:rPr>
              <a:t> </a:t>
            </a:r>
            <a:r>
              <a:rPr lang="de-DE" sz="1200" b="0" i="0" u="none" strike="noStrike" dirty="0" err="1">
                <a:solidFill>
                  <a:srgbClr val="161616"/>
                </a:solidFill>
                <a:effectLst/>
                <a:latin typeface="Segoe UI" panose="020B0502040204020203" pitchFamily="34" charset="0"/>
                <a:hlinkClick r:id="rId4"/>
              </a:rPr>
              <a:t>Protection</a:t>
            </a:r>
            <a:r>
              <a:rPr lang="de-DE" sz="1200" b="0" i="0" u="none" strike="noStrike" dirty="0">
                <a:solidFill>
                  <a:srgbClr val="161616"/>
                </a:solidFill>
                <a:effectLst/>
                <a:latin typeface="Segoe UI" panose="020B0502040204020203" pitchFamily="34" charset="0"/>
                <a:hlinkClick r:id="rId4"/>
              </a:rPr>
              <a:t> von SQL-Datenbank</a:t>
            </a:r>
            <a:r>
              <a:rPr lang="de-DE" sz="1200" b="0" i="0" dirty="0">
                <a:solidFill>
                  <a:srgbClr val="161616"/>
                </a:solidFill>
                <a:effectLst/>
                <a:latin typeface="Segoe UI" panose="020B0502040204020203" pitchFamily="34" charset="0"/>
              </a:rPr>
              <a:t>.</a:t>
            </a:r>
          </a:p>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61</a:t>
            </a:fld>
            <a:endParaRPr lang="en-GB"/>
          </a:p>
        </p:txBody>
      </p:sp>
    </p:spTree>
    <p:extLst>
      <p:ext uri="{BB962C8B-B14F-4D97-AF65-F5344CB8AC3E}">
        <p14:creationId xmlns:p14="http://schemas.microsoft.com/office/powerpoint/2010/main" val="545057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b="1" u="sng" dirty="0">
                <a:effectLst/>
                <a:latin typeface="Calibri" panose="020F0502020204030204" pitchFamily="34" charset="0"/>
              </a:rPr>
              <a:t>Vulnerability Assessment</a:t>
            </a:r>
            <a:endParaRPr lang="en-US" sz="1200" b="1" dirty="0">
              <a:effectLst/>
              <a:latin typeface="Calibri" panose="020F0502020204030204" pitchFamily="34" charset="0"/>
            </a:endParaRPr>
          </a:p>
          <a:p>
            <a:pPr marL="0" marR="0">
              <a:spcBef>
                <a:spcPts val="0"/>
              </a:spcBef>
              <a:spcAft>
                <a:spcPts val="0"/>
              </a:spcAft>
            </a:pPr>
            <a:endParaRPr lang="en-US" sz="1200" b="1" dirty="0">
              <a:effectLst/>
              <a:latin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rPr>
              <a:t>Was ist die SQL-</a:t>
            </a:r>
            <a:r>
              <a:rPr lang="en-US" sz="1200" b="1" dirty="0" err="1">
                <a:effectLst/>
                <a:latin typeface="Calibri" panose="020F0502020204030204" pitchFamily="34" charset="0"/>
              </a:rPr>
              <a:t>Sicherheitsrisikobewertung</a:t>
            </a:r>
            <a:r>
              <a:rPr lang="en-US" sz="1200" b="1" dirty="0">
                <a:effectLst/>
                <a:latin typeface="Calibri" panose="020F0502020204030204" pitchFamily="34" charset="0"/>
              </a:rPr>
              <a:t>?</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Die SQL-</a:t>
            </a:r>
            <a:r>
              <a:rPr lang="en-US" sz="1200" dirty="0" err="1">
                <a:effectLst/>
                <a:latin typeface="Calibri" panose="020F0502020204030204" pitchFamily="34" charset="0"/>
              </a:rPr>
              <a:t>Sicherheitsrisikobewertung</a:t>
            </a:r>
            <a:r>
              <a:rPr lang="en-US" sz="1200" dirty="0">
                <a:effectLst/>
                <a:latin typeface="Calibri" panose="020F0502020204030204" pitchFamily="34" charset="0"/>
              </a:rPr>
              <a:t> ist </a:t>
            </a:r>
            <a:r>
              <a:rPr lang="en-US" sz="1200" dirty="0" err="1">
                <a:effectLst/>
                <a:latin typeface="Calibri" panose="020F0502020204030204" pitchFamily="34" charset="0"/>
              </a:rPr>
              <a:t>ein</a:t>
            </a:r>
            <a:r>
              <a:rPr lang="en-US" sz="1200" dirty="0">
                <a:effectLst/>
                <a:latin typeface="Calibri" panose="020F0502020204030204" pitchFamily="34" charset="0"/>
              </a:rPr>
              <a:t> </a:t>
            </a:r>
            <a:r>
              <a:rPr lang="en-US" sz="1200" dirty="0" err="1">
                <a:effectLst/>
                <a:latin typeface="Calibri" panose="020F0502020204030204" pitchFamily="34" charset="0"/>
              </a:rPr>
              <a:t>Dienst</a:t>
            </a:r>
            <a:r>
              <a:rPr lang="en-US" sz="1200" dirty="0">
                <a:effectLst/>
                <a:latin typeface="Calibri" panose="020F0502020204030204" pitchFamily="34" charset="0"/>
              </a:rPr>
              <a:t>, der </a:t>
            </a:r>
            <a:r>
              <a:rPr lang="en-US" sz="1200" dirty="0" err="1">
                <a:effectLst/>
                <a:latin typeface="Calibri" panose="020F0502020204030204" pitchFamily="34" charset="0"/>
              </a:rPr>
              <a:t>Aufschluss</a:t>
            </a:r>
            <a:r>
              <a:rPr lang="en-US" sz="1200" dirty="0">
                <a:effectLst/>
                <a:latin typeface="Calibri" panose="020F0502020204030204" pitchFamily="34" charset="0"/>
              </a:rPr>
              <a:t> </a:t>
            </a:r>
            <a:r>
              <a:rPr lang="en-US" sz="1200" dirty="0" err="1">
                <a:effectLst/>
                <a:latin typeface="Calibri" panose="020F0502020204030204" pitchFamily="34" charset="0"/>
              </a:rPr>
              <a:t>über</a:t>
            </a:r>
            <a:r>
              <a:rPr lang="en-US" sz="1200" dirty="0">
                <a:effectLst/>
                <a:latin typeface="Calibri" panose="020F0502020204030204" pitchFamily="34" charset="0"/>
              </a:rPr>
              <a:t> </a:t>
            </a:r>
            <a:r>
              <a:rPr lang="en-US" sz="1200" dirty="0" err="1">
                <a:effectLst/>
                <a:latin typeface="Calibri" panose="020F0502020204030204" pitchFamily="34" charset="0"/>
              </a:rPr>
              <a:t>Ihren</a:t>
            </a:r>
            <a:r>
              <a:rPr lang="en-US" sz="1200" dirty="0">
                <a:effectLst/>
                <a:latin typeface="Calibri" panose="020F0502020204030204" pitchFamily="34" charset="0"/>
              </a:rPr>
              <a:t> </a:t>
            </a:r>
            <a:r>
              <a:rPr lang="en-US" sz="1200" dirty="0" err="1">
                <a:effectLst/>
                <a:latin typeface="Calibri" panose="020F0502020204030204" pitchFamily="34" charset="0"/>
              </a:rPr>
              <a:t>Sicherheitsstatus</a:t>
            </a:r>
            <a:r>
              <a:rPr lang="en-US" sz="1200" dirty="0">
                <a:effectLst/>
                <a:latin typeface="Calibri" panose="020F0502020204030204" pitchFamily="34" charset="0"/>
              </a:rPr>
              <a:t> </a:t>
            </a:r>
            <a:r>
              <a:rPr lang="en-US" sz="1200" dirty="0" err="1">
                <a:effectLst/>
                <a:latin typeface="Calibri" panose="020F0502020204030204" pitchFamily="34" charset="0"/>
              </a:rPr>
              <a:t>gibt</a:t>
            </a: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Sicherheitsrisikobewertung</a:t>
            </a:r>
            <a:r>
              <a:rPr lang="en-US" sz="1200" dirty="0">
                <a:effectLst/>
                <a:latin typeface="Calibri" panose="020F0502020204030204" pitchFamily="34" charset="0"/>
              </a:rPr>
              <a:t> </a:t>
            </a:r>
            <a:r>
              <a:rPr lang="en-US" sz="1200" dirty="0" err="1">
                <a:effectLst/>
                <a:latin typeface="Calibri" panose="020F0502020204030204" pitchFamily="34" charset="0"/>
              </a:rPr>
              <a:t>beinhaltet</a:t>
            </a:r>
            <a:r>
              <a:rPr lang="en-US" sz="1200" dirty="0">
                <a:effectLst/>
                <a:latin typeface="Calibri" panose="020F0502020204030204" pitchFamily="34" charset="0"/>
              </a:rPr>
              <a:t> </a:t>
            </a:r>
            <a:r>
              <a:rPr lang="en-US" sz="1200" dirty="0" err="1">
                <a:effectLst/>
                <a:latin typeface="Calibri" panose="020F0502020204030204" pitchFamily="34" charset="0"/>
              </a:rPr>
              <a:t>Schritte</a:t>
            </a:r>
            <a:r>
              <a:rPr lang="en-US" sz="1200" dirty="0">
                <a:effectLst/>
                <a:latin typeface="Calibri" panose="020F0502020204030204" pitchFamily="34" charset="0"/>
              </a:rPr>
              <a:t> </a:t>
            </a:r>
            <a:r>
              <a:rPr lang="en-US" sz="1200" dirty="0" err="1">
                <a:effectLst/>
                <a:latin typeface="Calibri" panose="020F0502020204030204" pitchFamily="34" charset="0"/>
              </a:rPr>
              <a:t>zur</a:t>
            </a:r>
            <a:r>
              <a:rPr lang="en-US" sz="1200" dirty="0">
                <a:effectLst/>
                <a:latin typeface="Calibri" panose="020F0502020204030204" pitchFamily="34" charset="0"/>
              </a:rPr>
              <a:t> </a:t>
            </a:r>
            <a:r>
              <a:rPr lang="en-US" sz="1200" dirty="0" err="1">
                <a:effectLst/>
                <a:latin typeface="Calibri" panose="020F0502020204030204" pitchFamily="34" charset="0"/>
              </a:rPr>
              <a:t>Behebung</a:t>
            </a:r>
            <a:r>
              <a:rPr lang="en-US" sz="1200" dirty="0">
                <a:effectLst/>
                <a:latin typeface="Calibri" panose="020F0502020204030204" pitchFamily="34" charset="0"/>
              </a:rPr>
              <a:t> von </a:t>
            </a:r>
            <a:r>
              <a:rPr lang="en-US" sz="1200" dirty="0" err="1">
                <a:effectLst/>
                <a:latin typeface="Calibri" panose="020F0502020204030204" pitchFamily="34" charset="0"/>
              </a:rPr>
              <a:t>Sicherheitsproblemen</a:t>
            </a:r>
            <a:r>
              <a:rPr lang="en-US" sz="1200" dirty="0">
                <a:effectLst/>
                <a:latin typeface="Calibri" panose="020F0502020204030204" pitchFamily="34" charset="0"/>
              </a:rPr>
              <a:t> </a:t>
            </a:r>
            <a:r>
              <a:rPr lang="en-US" sz="1200" dirty="0" err="1">
                <a:effectLst/>
                <a:latin typeface="Calibri" panose="020F0502020204030204" pitchFamily="34" charset="0"/>
              </a:rPr>
              <a:t>sowie</a:t>
            </a:r>
            <a:r>
              <a:rPr lang="en-US" sz="1200" dirty="0">
                <a:effectLst/>
                <a:latin typeface="Calibri" panose="020F0502020204030204" pitchFamily="34" charset="0"/>
              </a:rPr>
              <a:t> </a:t>
            </a:r>
            <a:r>
              <a:rPr lang="en-US" sz="1200" dirty="0" err="1">
                <a:effectLst/>
                <a:latin typeface="Calibri" panose="020F0502020204030204" pitchFamily="34" charset="0"/>
              </a:rPr>
              <a:t>zur</a:t>
            </a:r>
            <a:r>
              <a:rPr lang="en-US" sz="1200" dirty="0">
                <a:effectLst/>
                <a:latin typeface="Calibri" panose="020F0502020204030204" pitchFamily="34" charset="0"/>
              </a:rPr>
              <a:t> </a:t>
            </a:r>
            <a:r>
              <a:rPr lang="en-US" sz="1200" dirty="0" err="1">
                <a:effectLst/>
                <a:latin typeface="Calibri" panose="020F0502020204030204" pitchFamily="34" charset="0"/>
              </a:rPr>
              <a:t>Verbesserung</a:t>
            </a:r>
            <a:r>
              <a:rPr lang="en-US" sz="1200" dirty="0">
                <a:effectLst/>
                <a:latin typeface="Calibri" panose="020F0502020204030204" pitchFamily="34" charset="0"/>
              </a:rPr>
              <a:t> der </a:t>
            </a:r>
            <a:r>
              <a:rPr lang="en-US" sz="1200" dirty="0" err="1">
                <a:effectLst/>
                <a:latin typeface="Calibri" panose="020F0502020204030204" pitchFamily="34" charset="0"/>
              </a:rPr>
              <a:t>Datenbanksicherheit</a:t>
            </a: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Sie </a:t>
            </a:r>
            <a:r>
              <a:rPr lang="en-US" sz="1200" dirty="0" err="1">
                <a:effectLst/>
                <a:latin typeface="Calibri" panose="020F0502020204030204" pitchFamily="34" charset="0"/>
              </a:rPr>
              <a:t>kann</a:t>
            </a:r>
            <a:r>
              <a:rPr lang="en-US" sz="1200" dirty="0">
                <a:effectLst/>
                <a:latin typeface="Calibri" panose="020F0502020204030204" pitchFamily="34" charset="0"/>
              </a:rPr>
              <a:t> </a:t>
            </a:r>
            <a:r>
              <a:rPr lang="en-US" sz="1200" dirty="0" err="1">
                <a:effectLst/>
                <a:latin typeface="Calibri" panose="020F0502020204030204" pitchFamily="34" charset="0"/>
              </a:rPr>
              <a:t>Ihnen</a:t>
            </a:r>
            <a:r>
              <a:rPr lang="en-US" sz="1200" dirty="0">
                <a:effectLst/>
                <a:latin typeface="Calibri" panose="020F0502020204030204" pitchFamily="34" charset="0"/>
              </a:rPr>
              <a:t> </a:t>
            </a:r>
            <a:r>
              <a:rPr lang="en-US" sz="1200" dirty="0" err="1">
                <a:effectLst/>
                <a:latin typeface="Calibri" panose="020F0502020204030204" pitchFamily="34" charset="0"/>
              </a:rPr>
              <a:t>helfen</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dynamische</a:t>
            </a:r>
            <a:r>
              <a:rPr lang="en-US" sz="1200" dirty="0">
                <a:effectLst/>
                <a:latin typeface="Calibri" panose="020F0502020204030204" pitchFamily="34" charset="0"/>
              </a:rPr>
              <a:t> </a:t>
            </a:r>
            <a:r>
              <a:rPr lang="en-US" sz="1200" dirty="0" err="1">
                <a:effectLst/>
                <a:latin typeface="Calibri" panose="020F0502020204030204" pitchFamily="34" charset="0"/>
              </a:rPr>
              <a:t>Datenbankumgebung</a:t>
            </a:r>
            <a:r>
              <a:rPr lang="en-US" sz="1200" dirty="0">
                <a:effectLst/>
                <a:latin typeface="Calibri" panose="020F0502020204030204" pitchFamily="34" charset="0"/>
              </a:rPr>
              <a:t> zu </a:t>
            </a:r>
            <a:r>
              <a:rPr lang="en-US" sz="1200" dirty="0" err="1">
                <a:effectLst/>
                <a:latin typeface="Calibri" panose="020F0502020204030204" pitchFamily="34" charset="0"/>
              </a:rPr>
              <a:t>überwachen</a:t>
            </a:r>
            <a:r>
              <a:rPr lang="en-US" sz="1200" dirty="0">
                <a:effectLst/>
                <a:latin typeface="Calibri" panose="020F0502020204030204" pitchFamily="34" charset="0"/>
              </a:rPr>
              <a:t>, in der </a:t>
            </a:r>
            <a:r>
              <a:rPr lang="en-US" sz="1200" dirty="0" err="1">
                <a:effectLst/>
                <a:latin typeface="Calibri" panose="020F0502020204030204" pitchFamily="34" charset="0"/>
              </a:rPr>
              <a:t>Änderungen</a:t>
            </a:r>
            <a:r>
              <a:rPr lang="en-US" sz="1200" dirty="0">
                <a:effectLst/>
                <a:latin typeface="Calibri" panose="020F0502020204030204" pitchFamily="34" charset="0"/>
              </a:rPr>
              <a:t> </a:t>
            </a:r>
            <a:r>
              <a:rPr lang="en-US" sz="1200" dirty="0" err="1">
                <a:effectLst/>
                <a:latin typeface="Calibri" panose="020F0502020204030204" pitchFamily="34" charset="0"/>
              </a:rPr>
              <a:t>schwierig</a:t>
            </a:r>
            <a:r>
              <a:rPr lang="en-US" sz="1200" dirty="0">
                <a:effectLst/>
                <a:latin typeface="Calibri" panose="020F0502020204030204" pitchFamily="34" charset="0"/>
              </a:rPr>
              <a:t> </a:t>
            </a:r>
            <a:r>
              <a:rPr lang="en-US" sz="1200" dirty="0" err="1">
                <a:effectLst/>
                <a:latin typeface="Calibri" panose="020F0502020204030204" pitchFamily="34" charset="0"/>
              </a:rPr>
              <a:t>nachzuverfolgen</a:t>
            </a:r>
            <a:r>
              <a:rPr lang="en-US" sz="1200" dirty="0">
                <a:effectLst/>
                <a:latin typeface="Calibri" panose="020F0502020204030204" pitchFamily="34" charset="0"/>
              </a:rPr>
              <a:t> </a:t>
            </a:r>
            <a:r>
              <a:rPr lang="en-US" sz="1200" dirty="0" err="1">
                <a:effectLst/>
                <a:latin typeface="Calibri" panose="020F0502020204030204" pitchFamily="34" charset="0"/>
              </a:rPr>
              <a:t>sind</a:t>
            </a:r>
            <a:r>
              <a:rPr lang="en-US" sz="1200" dirty="0">
                <a:effectLst/>
                <a:latin typeface="Calibri" panose="020F0502020204030204" pitchFamily="34" charset="0"/>
              </a:rPr>
              <a:t>, und so den SQL-</a:t>
            </a:r>
            <a:r>
              <a:rPr lang="en-US" sz="1200" dirty="0" err="1">
                <a:effectLst/>
                <a:latin typeface="Calibri" panose="020F0502020204030204" pitchFamily="34" charset="0"/>
              </a:rPr>
              <a:t>Sicherheitsstatus</a:t>
            </a:r>
            <a:r>
              <a:rPr lang="en-US" sz="1200" dirty="0">
                <a:effectLst/>
                <a:latin typeface="Calibri" panose="020F0502020204030204" pitchFamily="34" charset="0"/>
              </a:rPr>
              <a:t> zu </a:t>
            </a:r>
            <a:r>
              <a:rPr lang="en-US" sz="1200" dirty="0" err="1">
                <a:effectLst/>
                <a:latin typeface="Calibri" panose="020F0502020204030204" pitchFamily="34" charset="0"/>
              </a:rPr>
              <a:t>verbessern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Sicherheitsrisikobewertung</a:t>
            </a:r>
            <a:r>
              <a:rPr lang="en-US" sz="1200" dirty="0">
                <a:effectLst/>
                <a:latin typeface="Calibri" panose="020F0502020204030204" pitchFamily="34" charset="0"/>
              </a:rPr>
              <a:t> ist </a:t>
            </a:r>
            <a:r>
              <a:rPr lang="en-US" sz="1200" dirty="0" err="1">
                <a:effectLst/>
                <a:latin typeface="Calibri" panose="020F0502020204030204" pitchFamily="34" charset="0"/>
              </a:rPr>
              <a:t>ein</a:t>
            </a:r>
            <a:r>
              <a:rPr lang="en-US" sz="1200" dirty="0">
                <a:effectLst/>
                <a:latin typeface="Calibri" panose="020F0502020204030204" pitchFamily="34" charset="0"/>
              </a:rPr>
              <a:t> in Azure SQL-</a:t>
            </a:r>
            <a:r>
              <a:rPr lang="en-US" sz="1200" dirty="0" err="1">
                <a:effectLst/>
                <a:latin typeface="Calibri" panose="020F0502020204030204" pitchFamily="34" charset="0"/>
              </a:rPr>
              <a:t>Datenbank</a:t>
            </a:r>
            <a:r>
              <a:rPr lang="en-US" sz="1200" dirty="0">
                <a:effectLst/>
                <a:latin typeface="Calibri" panose="020F0502020204030204" pitchFamily="34" charset="0"/>
              </a:rPr>
              <a:t> </a:t>
            </a:r>
            <a:r>
              <a:rPr lang="en-US" sz="1200" dirty="0" err="1">
                <a:effectLst/>
                <a:latin typeface="Calibri" panose="020F0502020204030204" pitchFamily="34" charset="0"/>
              </a:rPr>
              <a:t>integrierter</a:t>
            </a:r>
            <a:r>
              <a:rPr lang="en-US" sz="1200" dirty="0">
                <a:effectLst/>
                <a:latin typeface="Calibri" panose="020F0502020204030204" pitchFamily="34" charset="0"/>
              </a:rPr>
              <a:t> </a:t>
            </a:r>
            <a:r>
              <a:rPr lang="en-US" sz="1200" dirty="0" err="1">
                <a:effectLst/>
                <a:latin typeface="Calibri" panose="020F0502020204030204" pitchFamily="34" charset="0"/>
              </a:rPr>
              <a:t>Überprüfungsdienst</a:t>
            </a:r>
            <a:r>
              <a:rPr lang="en-US" sz="1200" dirty="0">
                <a:effectLst/>
                <a:latin typeface="Calibri" panose="020F0502020204030204" pitchFamily="34" charset="0"/>
              </a:rPr>
              <a:t>. Der </a:t>
            </a:r>
            <a:r>
              <a:rPr lang="en-US" sz="1200" dirty="0" err="1">
                <a:effectLst/>
                <a:latin typeface="Calibri" panose="020F0502020204030204" pitchFamily="34" charset="0"/>
              </a:rPr>
              <a:t>Dienst</a:t>
            </a:r>
            <a:r>
              <a:rPr lang="en-US" sz="1200" dirty="0">
                <a:effectLst/>
                <a:latin typeface="Calibri" panose="020F0502020204030204" pitchFamily="34" charset="0"/>
              </a:rPr>
              <a:t> </a:t>
            </a:r>
            <a:r>
              <a:rPr lang="en-US" sz="1200" dirty="0" err="1">
                <a:effectLst/>
                <a:latin typeface="Calibri" panose="020F0502020204030204" pitchFamily="34" charset="0"/>
              </a:rPr>
              <a:t>verwendet</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Wissensdatenbank</a:t>
            </a:r>
            <a:r>
              <a:rPr lang="en-US" sz="1200" dirty="0">
                <a:effectLst/>
                <a:latin typeface="Calibri" panose="020F0502020204030204" pitchFamily="34" charset="0"/>
              </a:rPr>
              <a:t> </a:t>
            </a:r>
            <a:r>
              <a:rPr lang="en-US" sz="1200" dirty="0" err="1">
                <a:effectLst/>
                <a:latin typeface="Calibri" panose="020F0502020204030204" pitchFamily="34" charset="0"/>
              </a:rPr>
              <a:t>mit</a:t>
            </a:r>
            <a:r>
              <a:rPr lang="en-US" sz="1200" dirty="0">
                <a:effectLst/>
                <a:latin typeface="Calibri" panose="020F0502020204030204" pitchFamily="34" charset="0"/>
              </a:rPr>
              <a:t> </a:t>
            </a:r>
            <a:r>
              <a:rPr lang="en-US" sz="1200" dirty="0" err="1">
                <a:effectLst/>
                <a:latin typeface="Calibri" panose="020F0502020204030204" pitchFamily="34" charset="0"/>
              </a:rPr>
              <a:t>Regeln</a:t>
            </a:r>
            <a:r>
              <a:rPr lang="en-US" sz="1200" dirty="0">
                <a:effectLst/>
                <a:latin typeface="Calibri" panose="020F0502020204030204" pitchFamily="34" charset="0"/>
              </a:rPr>
              <a:t> </a:t>
            </a:r>
            <a:r>
              <a:rPr lang="en-US" sz="1200" dirty="0" err="1">
                <a:effectLst/>
                <a:latin typeface="Calibri" panose="020F0502020204030204" pitchFamily="34" charset="0"/>
              </a:rPr>
              <a:t>zur</a:t>
            </a:r>
            <a:r>
              <a:rPr lang="en-US" sz="1200" dirty="0">
                <a:effectLst/>
                <a:latin typeface="Calibri" panose="020F0502020204030204" pitchFamily="34" charset="0"/>
              </a:rPr>
              <a:t> </a:t>
            </a:r>
            <a:r>
              <a:rPr lang="en-US" sz="1200" dirty="0" err="1">
                <a:effectLst/>
                <a:latin typeface="Calibri" panose="020F0502020204030204" pitchFamily="34" charset="0"/>
              </a:rPr>
              <a:t>Kennzeichnung</a:t>
            </a:r>
            <a:r>
              <a:rPr lang="en-US" sz="1200" dirty="0">
                <a:effectLst/>
                <a:latin typeface="Calibri" panose="020F0502020204030204" pitchFamily="34" charset="0"/>
              </a:rPr>
              <a:t> von </a:t>
            </a:r>
            <a:r>
              <a:rPr lang="en-US" sz="1200" dirty="0" err="1">
                <a:effectLst/>
                <a:latin typeface="Calibri" panose="020F0502020204030204" pitchFamily="34" charset="0"/>
              </a:rPr>
              <a:t>Sicherheitsrisiken</a:t>
            </a:r>
            <a:r>
              <a:rPr lang="en-US" sz="1200" dirty="0">
                <a:effectLst/>
                <a:latin typeface="Calibri" panose="020F0502020204030204" pitchFamily="34" charset="0"/>
              </a:rPr>
              <a:t>. Er </a:t>
            </a:r>
            <a:r>
              <a:rPr lang="en-US" sz="1200" dirty="0" err="1">
                <a:effectLst/>
                <a:latin typeface="Calibri" panose="020F0502020204030204" pitchFamily="34" charset="0"/>
              </a:rPr>
              <a:t>hebt</a:t>
            </a:r>
            <a:r>
              <a:rPr lang="en-US" sz="1200" dirty="0">
                <a:effectLst/>
                <a:latin typeface="Calibri" panose="020F0502020204030204" pitchFamily="34" charset="0"/>
              </a:rPr>
              <a:t> </a:t>
            </a:r>
            <a:r>
              <a:rPr lang="en-US" sz="1200" dirty="0" err="1">
                <a:effectLst/>
                <a:latin typeface="Calibri" panose="020F0502020204030204" pitchFamily="34" charset="0"/>
              </a:rPr>
              <a:t>Abweichungen</a:t>
            </a:r>
            <a:r>
              <a:rPr lang="en-US" sz="1200" dirty="0">
                <a:effectLst/>
                <a:latin typeface="Calibri" panose="020F0502020204030204" pitchFamily="34" charset="0"/>
              </a:rPr>
              <a:t> von </a:t>
            </a:r>
            <a:r>
              <a:rPr lang="en-US" sz="1200" dirty="0" err="1">
                <a:effectLst/>
                <a:latin typeface="Calibri" panose="020F0502020204030204" pitchFamily="34" charset="0"/>
              </a:rPr>
              <a:t>bewährten</a:t>
            </a:r>
            <a:r>
              <a:rPr lang="en-US" sz="1200" dirty="0">
                <a:effectLst/>
                <a:latin typeface="Calibri" panose="020F0502020204030204" pitchFamily="34" charset="0"/>
              </a:rPr>
              <a:t> </a:t>
            </a:r>
            <a:r>
              <a:rPr lang="en-US" sz="1200" dirty="0" err="1">
                <a:effectLst/>
                <a:latin typeface="Calibri" panose="020F0502020204030204" pitchFamily="34" charset="0"/>
              </a:rPr>
              <a:t>Methoden</a:t>
            </a:r>
            <a:r>
              <a:rPr lang="en-US" sz="1200" dirty="0">
                <a:effectLst/>
                <a:latin typeface="Calibri" panose="020F0502020204030204" pitchFamily="34" charset="0"/>
              </a:rPr>
              <a:t> </a:t>
            </a:r>
            <a:r>
              <a:rPr lang="en-US" sz="1200" dirty="0" err="1">
                <a:effectLst/>
                <a:latin typeface="Calibri" panose="020F0502020204030204" pitchFamily="34" charset="0"/>
              </a:rPr>
              <a:t>hervor</a:t>
            </a:r>
            <a:r>
              <a:rPr lang="en-US" sz="1200" dirty="0">
                <a:effectLst/>
                <a:latin typeface="Calibri" panose="020F0502020204030204" pitchFamily="34" charset="0"/>
              </a:rPr>
              <a:t> (</a:t>
            </a:r>
            <a:r>
              <a:rPr lang="en-US" sz="1200" dirty="0" err="1">
                <a:effectLst/>
                <a:latin typeface="Calibri" panose="020F0502020204030204" pitchFamily="34" charset="0"/>
              </a:rPr>
              <a:t>beispielsweise</a:t>
            </a:r>
            <a:r>
              <a:rPr lang="en-US" sz="1200" dirty="0">
                <a:effectLst/>
                <a:latin typeface="Calibri" panose="020F0502020204030204" pitchFamily="34" charset="0"/>
              </a:rPr>
              <a:t> </a:t>
            </a:r>
            <a:r>
              <a:rPr lang="en-US" sz="1200" dirty="0" err="1">
                <a:effectLst/>
                <a:latin typeface="Calibri" panose="020F0502020204030204" pitchFamily="34" charset="0"/>
              </a:rPr>
              <a:t>Fehlkonfigurationen</a:t>
            </a:r>
            <a:r>
              <a:rPr lang="en-US" sz="1200" dirty="0">
                <a:effectLst/>
                <a:latin typeface="Calibri" panose="020F0502020204030204" pitchFamily="34" charset="0"/>
              </a:rPr>
              <a:t>, zu </a:t>
            </a:r>
            <a:r>
              <a:rPr lang="en-US" sz="1200" dirty="0" err="1">
                <a:effectLst/>
                <a:latin typeface="Calibri" panose="020F0502020204030204" pitchFamily="34" charset="0"/>
              </a:rPr>
              <a:t>hohe</a:t>
            </a:r>
            <a:r>
              <a:rPr lang="en-US" sz="1200" dirty="0">
                <a:effectLst/>
                <a:latin typeface="Calibri" panose="020F0502020204030204" pitchFamily="34" charset="0"/>
              </a:rPr>
              <a:t> </a:t>
            </a:r>
            <a:r>
              <a:rPr lang="en-US" sz="1200" dirty="0" err="1">
                <a:effectLst/>
                <a:latin typeface="Calibri" panose="020F0502020204030204" pitchFamily="34" charset="0"/>
              </a:rPr>
              <a:t>Berechtigungen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ungeschützte</a:t>
            </a:r>
            <a:r>
              <a:rPr lang="en-US" sz="1200" dirty="0">
                <a:effectLst/>
                <a:latin typeface="Calibri" panose="020F0502020204030204" pitchFamily="34" charset="0"/>
              </a:rPr>
              <a:t> </a:t>
            </a:r>
            <a:r>
              <a:rPr lang="en-US" sz="1200" dirty="0" err="1">
                <a:effectLst/>
                <a:latin typeface="Calibri" panose="020F0502020204030204" pitchFamily="34" charset="0"/>
              </a:rPr>
              <a:t>vertrauliche</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Regeln</a:t>
            </a:r>
            <a:r>
              <a:rPr lang="en-US" sz="1200" dirty="0">
                <a:effectLst/>
                <a:latin typeface="Calibri" panose="020F0502020204030204" pitchFamily="34" charset="0"/>
              </a:rPr>
              <a:t> </a:t>
            </a:r>
            <a:r>
              <a:rPr lang="en-US" sz="1200" dirty="0" err="1">
                <a:effectLst/>
                <a:latin typeface="Calibri" panose="020F0502020204030204" pitchFamily="34" charset="0"/>
              </a:rPr>
              <a:t>basieren</a:t>
            </a:r>
            <a:r>
              <a:rPr lang="en-US" sz="1200" dirty="0">
                <a:effectLst/>
                <a:latin typeface="Calibri" panose="020F0502020204030204" pitchFamily="34" charset="0"/>
              </a:rPr>
              <a:t> auf </a:t>
            </a:r>
            <a:r>
              <a:rPr lang="en-US" sz="1200" dirty="0" err="1">
                <a:effectLst/>
                <a:latin typeface="Calibri" panose="020F0502020204030204" pitchFamily="34" charset="0"/>
              </a:rPr>
              <a:t>bewährten</a:t>
            </a:r>
            <a:r>
              <a:rPr lang="en-US" sz="1200" dirty="0">
                <a:effectLst/>
                <a:latin typeface="Calibri" panose="020F0502020204030204" pitchFamily="34" charset="0"/>
              </a:rPr>
              <a:t> </a:t>
            </a:r>
            <a:r>
              <a:rPr lang="en-US" sz="1200" dirty="0" err="1">
                <a:effectLst/>
                <a:latin typeface="Calibri" panose="020F0502020204030204" pitchFamily="34" charset="0"/>
              </a:rPr>
              <a:t>Methoden</a:t>
            </a:r>
            <a:r>
              <a:rPr lang="en-US" sz="1200" dirty="0">
                <a:effectLst/>
                <a:latin typeface="Calibri" panose="020F0502020204030204" pitchFamily="34" charset="0"/>
              </a:rPr>
              <a:t> von Microsoft und </a:t>
            </a:r>
            <a:r>
              <a:rPr lang="en-US" sz="1200" dirty="0" err="1">
                <a:effectLst/>
                <a:latin typeface="Calibri" panose="020F0502020204030204" pitchFamily="34" charset="0"/>
              </a:rPr>
              <a:t>konzentrieren</a:t>
            </a:r>
            <a:r>
              <a:rPr lang="en-US" sz="1200" dirty="0">
                <a:effectLst/>
                <a:latin typeface="Calibri" panose="020F0502020204030204" pitchFamily="34" charset="0"/>
              </a:rPr>
              <a:t> </a:t>
            </a:r>
            <a:r>
              <a:rPr lang="en-US" sz="1200" dirty="0" err="1">
                <a:effectLst/>
                <a:latin typeface="Calibri" panose="020F0502020204030204" pitchFamily="34" charset="0"/>
              </a:rPr>
              <a:t>sich</a:t>
            </a:r>
            <a:r>
              <a:rPr lang="en-US" sz="1200" dirty="0">
                <a:effectLst/>
                <a:latin typeface="Calibri" panose="020F0502020204030204" pitchFamily="34" charset="0"/>
              </a:rPr>
              <a:t> auf die </a:t>
            </a:r>
            <a:r>
              <a:rPr lang="en-US" sz="1200" dirty="0" err="1">
                <a:effectLst/>
                <a:latin typeface="Calibri" panose="020F0502020204030204" pitchFamily="34" charset="0"/>
              </a:rPr>
              <a:t>Sicherheitsprobleme</a:t>
            </a:r>
            <a:r>
              <a:rPr lang="en-US" sz="1200" dirty="0">
                <a:effectLst/>
                <a:latin typeface="Calibri" panose="020F0502020204030204" pitchFamily="34" charset="0"/>
              </a:rPr>
              <a:t>, die das </a:t>
            </a:r>
            <a:r>
              <a:rPr lang="en-US" sz="1200" dirty="0" err="1">
                <a:effectLst/>
                <a:latin typeface="Calibri" panose="020F0502020204030204" pitchFamily="34" charset="0"/>
              </a:rPr>
              <a:t>größte</a:t>
            </a:r>
            <a:r>
              <a:rPr lang="en-US" sz="1200" dirty="0">
                <a:effectLst/>
                <a:latin typeface="Calibri" panose="020F0502020204030204" pitchFamily="34" charset="0"/>
              </a:rPr>
              <a:t> </a:t>
            </a:r>
            <a:r>
              <a:rPr lang="en-US" sz="1200" dirty="0" err="1">
                <a:effectLst/>
                <a:latin typeface="Calibri" panose="020F0502020204030204" pitchFamily="34" charset="0"/>
              </a:rPr>
              <a:t>Risiko</a:t>
            </a:r>
            <a:r>
              <a:rPr lang="en-US" sz="1200" dirty="0">
                <a:effectLst/>
                <a:latin typeface="Calibri" panose="020F0502020204030204" pitchFamily="34" charset="0"/>
              </a:rPr>
              <a:t> für </a:t>
            </a:r>
            <a:r>
              <a:rPr lang="en-US" sz="1200" dirty="0" err="1">
                <a:effectLst/>
                <a:latin typeface="Calibri" panose="020F0502020204030204" pitchFamily="34" charset="0"/>
              </a:rPr>
              <a:t>Ihre</a:t>
            </a:r>
            <a:r>
              <a:rPr lang="en-US" sz="1200" dirty="0">
                <a:effectLst/>
                <a:latin typeface="Calibri" panose="020F0502020204030204" pitchFamily="34" charset="0"/>
              </a:rPr>
              <a:t> </a:t>
            </a:r>
            <a:r>
              <a:rPr lang="en-US" sz="1200" dirty="0" err="1">
                <a:effectLst/>
                <a:latin typeface="Calibri" panose="020F0502020204030204" pitchFamily="34" charset="0"/>
              </a:rPr>
              <a:t>Datenbank</a:t>
            </a:r>
            <a:r>
              <a:rPr lang="en-US" sz="1200" dirty="0">
                <a:effectLst/>
                <a:latin typeface="Calibri" panose="020F0502020204030204" pitchFamily="34" charset="0"/>
              </a:rPr>
              <a:t> und </a:t>
            </a:r>
            <a:r>
              <a:rPr lang="en-US" sz="1200" dirty="0" err="1">
                <a:effectLst/>
                <a:latin typeface="Calibri" panose="020F0502020204030204" pitchFamily="34" charset="0"/>
              </a:rPr>
              <a:t>deren</a:t>
            </a:r>
            <a:r>
              <a:rPr lang="en-US" sz="1200" dirty="0">
                <a:effectLst/>
                <a:latin typeface="Calibri" panose="020F0502020204030204" pitchFamily="34" charset="0"/>
              </a:rPr>
              <a:t> </a:t>
            </a:r>
            <a:r>
              <a:rPr lang="en-US" sz="1200" dirty="0" err="1">
                <a:effectLst/>
                <a:latin typeface="Calibri" panose="020F0502020204030204" pitchFamily="34" charset="0"/>
              </a:rPr>
              <a:t>wertvolle</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darstellt</a:t>
            </a:r>
            <a:r>
              <a:rPr lang="en-US" sz="1200" dirty="0">
                <a:effectLst/>
                <a:latin typeface="Calibri" panose="020F0502020204030204" pitchFamily="34" charset="0"/>
              </a:rPr>
              <a:t>. Sie </a:t>
            </a:r>
            <a:r>
              <a:rPr lang="en-US" sz="1200" dirty="0" err="1">
                <a:effectLst/>
                <a:latin typeface="Calibri" panose="020F0502020204030204" pitchFamily="34" charset="0"/>
              </a:rPr>
              <a:t>umfassen</a:t>
            </a:r>
            <a:r>
              <a:rPr lang="en-US" sz="1200" dirty="0">
                <a:effectLst/>
                <a:latin typeface="Calibri" panose="020F0502020204030204" pitchFamily="34" charset="0"/>
              </a:rPr>
              <a:t> </a:t>
            </a:r>
            <a:r>
              <a:rPr lang="en-US" sz="1200" dirty="0" err="1">
                <a:effectLst/>
                <a:latin typeface="Calibri" panose="020F0502020204030204" pitchFamily="34" charset="0"/>
              </a:rPr>
              <a:t>sowohl</a:t>
            </a:r>
            <a:r>
              <a:rPr lang="en-US" sz="1200" dirty="0">
                <a:effectLst/>
                <a:latin typeface="Calibri" panose="020F0502020204030204" pitchFamily="34" charset="0"/>
              </a:rPr>
              <a:t> </a:t>
            </a:r>
            <a:r>
              <a:rPr lang="en-US" sz="1200" dirty="0" err="1">
                <a:effectLst/>
                <a:latin typeface="Calibri" panose="020F0502020204030204" pitchFamily="34" charset="0"/>
              </a:rPr>
              <a:t>Sicherheitsprobleme</a:t>
            </a:r>
            <a:r>
              <a:rPr lang="en-US" sz="1200" dirty="0">
                <a:effectLst/>
                <a:latin typeface="Calibri" panose="020F0502020204030204" pitchFamily="34" charset="0"/>
              </a:rPr>
              <a:t> auf der </a:t>
            </a:r>
            <a:r>
              <a:rPr lang="en-US" sz="1200" dirty="0" err="1">
                <a:effectLst/>
                <a:latin typeface="Calibri" panose="020F0502020204030204" pitchFamily="34" charset="0"/>
              </a:rPr>
              <a:t>Datenbankebene</a:t>
            </a:r>
            <a:r>
              <a:rPr lang="en-US" sz="1200" dirty="0">
                <a:effectLst/>
                <a:latin typeface="Calibri" panose="020F0502020204030204" pitchFamily="34" charset="0"/>
              </a:rPr>
              <a:t> </a:t>
            </a:r>
            <a:r>
              <a:rPr lang="en-US" sz="1200" dirty="0" err="1">
                <a:effectLst/>
                <a:latin typeface="Calibri" panose="020F0502020204030204" pitchFamily="34" charset="0"/>
              </a:rPr>
              <a:t>als</a:t>
            </a:r>
            <a:r>
              <a:rPr lang="en-US" sz="1200" dirty="0">
                <a:effectLst/>
                <a:latin typeface="Calibri" panose="020F0502020204030204" pitchFamily="34" charset="0"/>
              </a:rPr>
              <a:t> </a:t>
            </a:r>
            <a:r>
              <a:rPr lang="en-US" sz="1200" dirty="0" err="1">
                <a:effectLst/>
                <a:latin typeface="Calibri" panose="020F0502020204030204" pitchFamily="34" charset="0"/>
              </a:rPr>
              <a:t>auch</a:t>
            </a:r>
            <a:r>
              <a:rPr lang="en-US" sz="1200" dirty="0">
                <a:effectLst/>
                <a:latin typeface="Calibri" panose="020F0502020204030204" pitchFamily="34" charset="0"/>
              </a:rPr>
              <a:t> </a:t>
            </a:r>
            <a:r>
              <a:rPr lang="en-US" sz="1200" dirty="0" err="1">
                <a:effectLst/>
                <a:latin typeface="Calibri" panose="020F0502020204030204" pitchFamily="34" charset="0"/>
              </a:rPr>
              <a:t>Sicherheitsprobleme</a:t>
            </a:r>
            <a:r>
              <a:rPr lang="en-US" sz="1200" dirty="0">
                <a:effectLst/>
                <a:latin typeface="Calibri" panose="020F0502020204030204" pitchFamily="34" charset="0"/>
              </a:rPr>
              <a:t> auf der </a:t>
            </a:r>
            <a:r>
              <a:rPr lang="en-US" sz="1200" dirty="0" err="1">
                <a:effectLst/>
                <a:latin typeface="Calibri" panose="020F0502020204030204" pitchFamily="34" charset="0"/>
              </a:rPr>
              <a:t>Serverebene</a:t>
            </a:r>
            <a:r>
              <a:rPr lang="en-US" sz="1200" dirty="0">
                <a:effectLst/>
                <a:latin typeface="Calibri" panose="020F0502020204030204" pitchFamily="34" charset="0"/>
              </a:rPr>
              <a:t> (</a:t>
            </a:r>
            <a:r>
              <a:rPr lang="en-US" sz="1200" dirty="0" err="1">
                <a:effectLst/>
                <a:latin typeface="Calibri" panose="020F0502020204030204" pitchFamily="34" charset="0"/>
              </a:rPr>
              <a:t>beispielsweise</a:t>
            </a:r>
            <a:r>
              <a:rPr lang="en-US" sz="1200" dirty="0">
                <a:effectLst/>
                <a:latin typeface="Calibri" panose="020F0502020204030204" pitchFamily="34" charset="0"/>
              </a:rPr>
              <a:t> </a:t>
            </a:r>
            <a:r>
              <a:rPr lang="en-US" sz="1200" dirty="0" err="1">
                <a:effectLst/>
                <a:latin typeface="Calibri" panose="020F0502020204030204" pitchFamily="34" charset="0"/>
              </a:rPr>
              <a:t>Serverfirewalleinstellungen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Berechtigungen</a:t>
            </a:r>
            <a:r>
              <a:rPr lang="en-US" sz="1200" dirty="0">
                <a:effectLst/>
                <a:latin typeface="Calibri" panose="020F0502020204030204" pitchFamily="34" charset="0"/>
              </a:rPr>
              <a:t> auf der </a:t>
            </a:r>
            <a:r>
              <a:rPr lang="en-US" sz="1200" dirty="0" err="1">
                <a:effectLst/>
                <a:latin typeface="Calibri" panose="020F0502020204030204" pitchFamily="34" charset="0"/>
              </a:rPr>
              <a:t>Serverebene</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Zu den </a:t>
            </a:r>
            <a:r>
              <a:rPr lang="en-US" sz="1200" dirty="0" err="1">
                <a:effectLst/>
                <a:latin typeface="Calibri" panose="020F0502020204030204" pitchFamily="34" charset="0"/>
              </a:rPr>
              <a:t>Ergebnissen</a:t>
            </a:r>
            <a:r>
              <a:rPr lang="en-US" sz="1200" dirty="0">
                <a:effectLst/>
                <a:latin typeface="Calibri" panose="020F0502020204030204" pitchFamily="34" charset="0"/>
              </a:rPr>
              <a:t> der </a:t>
            </a:r>
            <a:r>
              <a:rPr lang="en-US" sz="1200" dirty="0" err="1">
                <a:effectLst/>
                <a:latin typeface="Calibri" panose="020F0502020204030204" pitchFamily="34" charset="0"/>
              </a:rPr>
              <a:t>Überprüfung</a:t>
            </a:r>
            <a:r>
              <a:rPr lang="en-US" sz="1200" dirty="0">
                <a:effectLst/>
                <a:latin typeface="Calibri" panose="020F0502020204030204" pitchFamily="34" charset="0"/>
              </a:rPr>
              <a:t> </a:t>
            </a:r>
            <a:r>
              <a:rPr lang="en-US" sz="1200" dirty="0" err="1">
                <a:effectLst/>
                <a:latin typeface="Calibri" panose="020F0502020204030204" pitchFamily="34" charset="0"/>
              </a:rPr>
              <a:t>zählen</a:t>
            </a:r>
            <a:r>
              <a:rPr lang="en-US" sz="1200" dirty="0">
                <a:effectLst/>
                <a:latin typeface="Calibri" panose="020F0502020204030204" pitchFamily="34" charset="0"/>
              </a:rPr>
              <a:t> </a:t>
            </a:r>
            <a:r>
              <a:rPr lang="en-US" sz="1200" dirty="0" err="1">
                <a:effectLst/>
                <a:latin typeface="Calibri" panose="020F0502020204030204" pitchFamily="34" charset="0"/>
              </a:rPr>
              <a:t>Aktionsschritte</a:t>
            </a:r>
            <a:r>
              <a:rPr lang="en-US" sz="1200" dirty="0">
                <a:effectLst/>
                <a:latin typeface="Calibri" panose="020F0502020204030204" pitchFamily="34" charset="0"/>
              </a:rPr>
              <a:t>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Beheben</a:t>
            </a:r>
            <a:r>
              <a:rPr lang="en-US" sz="1200" dirty="0">
                <a:effectLst/>
                <a:latin typeface="Calibri" panose="020F0502020204030204" pitchFamily="34" charset="0"/>
              </a:rPr>
              <a:t> der </a:t>
            </a:r>
            <a:r>
              <a:rPr lang="en-US" sz="1200" dirty="0" err="1">
                <a:effectLst/>
                <a:latin typeface="Calibri" panose="020F0502020204030204" pitchFamily="34" charset="0"/>
              </a:rPr>
              <a:t>jeweiligen</a:t>
            </a:r>
            <a:r>
              <a:rPr lang="en-US" sz="1200" dirty="0">
                <a:effectLst/>
                <a:latin typeface="Calibri" panose="020F0502020204030204" pitchFamily="34" charset="0"/>
              </a:rPr>
              <a:t> </a:t>
            </a:r>
            <a:r>
              <a:rPr lang="en-US" sz="1200" dirty="0" err="1">
                <a:effectLst/>
                <a:latin typeface="Calibri" panose="020F0502020204030204" pitchFamily="34" charset="0"/>
              </a:rPr>
              <a:t>Probleme</a:t>
            </a:r>
            <a:r>
              <a:rPr lang="en-US" sz="1200" dirty="0">
                <a:effectLst/>
                <a:latin typeface="Calibri" panose="020F0502020204030204" pitchFamily="34" charset="0"/>
              </a:rPr>
              <a:t> und </a:t>
            </a:r>
            <a:r>
              <a:rPr lang="en-US" sz="1200" dirty="0" err="1">
                <a:effectLst/>
                <a:latin typeface="Calibri" panose="020F0502020204030204" pitchFamily="34" charset="0"/>
              </a:rPr>
              <a:t>ggf</a:t>
            </a:r>
            <a:r>
              <a:rPr lang="en-US" sz="1200" dirty="0">
                <a:effectLst/>
                <a:latin typeface="Calibri" panose="020F0502020204030204" pitchFamily="34" charset="0"/>
              </a:rPr>
              <a:t>. das </a:t>
            </a:r>
            <a:r>
              <a:rPr lang="en-US" sz="1200" dirty="0" err="1">
                <a:effectLst/>
                <a:latin typeface="Calibri" panose="020F0502020204030204" pitchFamily="34" charset="0"/>
              </a:rPr>
              <a:t>Bereitstellen</a:t>
            </a:r>
            <a:r>
              <a:rPr lang="en-US" sz="1200" dirty="0">
                <a:effectLst/>
                <a:latin typeface="Calibri" panose="020F0502020204030204" pitchFamily="34" charset="0"/>
              </a:rPr>
              <a:t> </a:t>
            </a:r>
            <a:r>
              <a:rPr lang="en-US" sz="1200" dirty="0" err="1">
                <a:effectLst/>
                <a:latin typeface="Calibri" panose="020F0502020204030204" pitchFamily="34" charset="0"/>
              </a:rPr>
              <a:t>benutzerdefinierter</a:t>
            </a:r>
            <a:r>
              <a:rPr lang="en-US" sz="1200" dirty="0">
                <a:effectLst/>
                <a:latin typeface="Calibri" panose="020F0502020204030204" pitchFamily="34" charset="0"/>
              </a:rPr>
              <a:t> </a:t>
            </a:r>
            <a:r>
              <a:rPr lang="en-US" sz="1200" dirty="0" err="1">
                <a:effectLst/>
                <a:latin typeface="Calibri" panose="020F0502020204030204" pitchFamily="34" charset="0"/>
              </a:rPr>
              <a:t>Skripts</a:t>
            </a:r>
            <a:r>
              <a:rPr lang="en-US" sz="1200" dirty="0">
                <a:effectLst/>
                <a:latin typeface="Calibri" panose="020F0502020204030204" pitchFamily="34" charset="0"/>
              </a:rPr>
              <a:t> </a:t>
            </a:r>
            <a:r>
              <a:rPr lang="en-US" sz="1200" dirty="0" err="1">
                <a:effectLst/>
                <a:latin typeface="Calibri" panose="020F0502020204030204" pitchFamily="34" charset="0"/>
              </a:rPr>
              <a:t>zur</a:t>
            </a:r>
            <a:r>
              <a:rPr lang="en-US" sz="1200" dirty="0">
                <a:effectLst/>
                <a:latin typeface="Calibri" panose="020F0502020204030204" pitchFamily="34" charset="0"/>
              </a:rPr>
              <a:t> </a:t>
            </a:r>
            <a:r>
              <a:rPr lang="en-US" sz="1200" dirty="0" err="1">
                <a:effectLst/>
                <a:latin typeface="Calibri" panose="020F0502020204030204" pitchFamily="34" charset="0"/>
              </a:rPr>
              <a:t>Wiederherstellung</a:t>
            </a:r>
            <a:r>
              <a:rPr lang="en-US" sz="1200" dirty="0">
                <a:effectLst/>
                <a:latin typeface="Calibri" panose="020F0502020204030204" pitchFamily="34" charset="0"/>
              </a:rPr>
              <a:t>. Sie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einen</a:t>
            </a:r>
            <a:r>
              <a:rPr lang="en-US" sz="1200" dirty="0">
                <a:effectLst/>
                <a:latin typeface="Calibri" panose="020F0502020204030204" pitchFamily="34" charset="0"/>
              </a:rPr>
              <a:t> </a:t>
            </a:r>
            <a:r>
              <a:rPr lang="en-US" sz="1200" dirty="0" err="1">
                <a:effectLst/>
                <a:latin typeface="Calibri" panose="020F0502020204030204" pitchFamily="34" charset="0"/>
              </a:rPr>
              <a:t>Bewertungsbericht</a:t>
            </a:r>
            <a:r>
              <a:rPr lang="en-US" sz="1200" dirty="0">
                <a:effectLst/>
                <a:latin typeface="Calibri" panose="020F0502020204030204" pitchFamily="34" charset="0"/>
              </a:rPr>
              <a:t> für </a:t>
            </a:r>
            <a:r>
              <a:rPr lang="en-US" sz="1200" dirty="0" err="1">
                <a:effectLst/>
                <a:latin typeface="Calibri" panose="020F0502020204030204" pitchFamily="34" charset="0"/>
              </a:rPr>
              <a:t>Ihre</a:t>
            </a:r>
            <a:r>
              <a:rPr lang="en-US" sz="1200" dirty="0">
                <a:effectLst/>
                <a:latin typeface="Calibri" panose="020F0502020204030204" pitchFamily="34" charset="0"/>
              </a:rPr>
              <a:t> </a:t>
            </a:r>
            <a:r>
              <a:rPr lang="en-US" sz="1200" dirty="0" err="1">
                <a:effectLst/>
                <a:latin typeface="Calibri" panose="020F0502020204030204" pitchFamily="34" charset="0"/>
              </a:rPr>
              <a:t>Umgebung</a:t>
            </a:r>
            <a:r>
              <a:rPr lang="en-US" sz="1200" dirty="0">
                <a:effectLst/>
                <a:latin typeface="Calibri" panose="020F0502020204030204" pitchFamily="34" charset="0"/>
              </a:rPr>
              <a:t> </a:t>
            </a:r>
            <a:r>
              <a:rPr lang="en-US" sz="1200" dirty="0" err="1">
                <a:effectLst/>
                <a:latin typeface="Calibri" panose="020F0502020204030204" pitchFamily="34" charset="0"/>
              </a:rPr>
              <a:t>anpassen</a:t>
            </a:r>
            <a:r>
              <a:rPr lang="en-US" sz="1200" dirty="0">
                <a:effectLst/>
                <a:latin typeface="Calibri" panose="020F0502020204030204" pitchFamily="34" charset="0"/>
              </a:rPr>
              <a:t> und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akzeptable</a:t>
            </a:r>
            <a:r>
              <a:rPr lang="en-US" sz="1200" dirty="0">
                <a:effectLst/>
                <a:latin typeface="Calibri" panose="020F0502020204030204" pitchFamily="34" charset="0"/>
              </a:rPr>
              <a:t> Baseline für </a:t>
            </a:r>
            <a:r>
              <a:rPr lang="en-US" sz="1200" dirty="0" err="1">
                <a:effectLst/>
                <a:latin typeface="Calibri" panose="020F0502020204030204" pitchFamily="34" charset="0"/>
              </a:rPr>
              <a:t>Folgendes</a:t>
            </a:r>
            <a:r>
              <a:rPr lang="en-US" sz="1200" dirty="0">
                <a:effectLst/>
                <a:latin typeface="Calibri" panose="020F0502020204030204" pitchFamily="34" charset="0"/>
              </a:rPr>
              <a:t> </a:t>
            </a:r>
            <a:r>
              <a:rPr lang="en-US" sz="1200" dirty="0" err="1">
                <a:effectLst/>
                <a:latin typeface="Calibri" panose="020F0502020204030204" pitchFamily="34" charset="0"/>
              </a:rPr>
              <a:t>festlegen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Berechtigungskonfigurationen</a:t>
            </a: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Featurekonfigurationen</a:t>
            </a: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Datenbankeinstellungen</a:t>
            </a:r>
            <a:endParaRPr lang="en-US" sz="1200" dirty="0">
              <a:effectLst/>
              <a:latin typeface="Calibri" panose="020F0502020204030204" pitchFamily="34" charset="0"/>
            </a:endParaRPr>
          </a:p>
          <a:p>
            <a:endParaRPr lang="de-DE" dirty="0"/>
          </a:p>
          <a:p>
            <a:pPr defTabSz="961191" fontAlgn="ctr">
              <a:lnSpc>
                <a:spcPct val="90000"/>
              </a:lnSpc>
              <a:spcAft>
                <a:spcPts val="350"/>
              </a:spcAft>
              <a:defRPr/>
            </a:pPr>
            <a:endParaRPr lang="en-US" dirty="0"/>
          </a:p>
          <a:p>
            <a:pPr defTabSz="961191" fontAlgn="ctr">
              <a:lnSpc>
                <a:spcPct val="90000"/>
              </a:lnSpc>
              <a:spcAft>
                <a:spcPts val="350"/>
              </a:spcAft>
              <a:defRPr/>
            </a:pPr>
            <a:endParaRPr lang="en-US" dirty="0"/>
          </a:p>
        </p:txBody>
      </p:sp>
      <p:sp>
        <p:nvSpPr>
          <p:cNvPr id="4" name="Header Placeholder 3"/>
          <p:cNvSpPr>
            <a:spLocks noGrp="1"/>
          </p:cNvSpPr>
          <p:nvPr>
            <p:ph type="hdr" sz="quarter" idx="10"/>
          </p:nvPr>
        </p:nvSpPr>
        <p:spPr/>
        <p:txBody>
          <a:bodyPr/>
          <a:lstStyle/>
          <a:p>
            <a:pPr marL="0" marR="0" lvl="0" indent="0" algn="l" defTabSz="942289"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3/26/2024 10:42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62</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40618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de-DE" b="1" i="0" dirty="0">
                <a:solidFill>
                  <a:srgbClr val="161616"/>
                </a:solidFill>
                <a:effectLst/>
                <a:latin typeface="Segoe UI" panose="020B0502040204020203" pitchFamily="34" charset="0"/>
              </a:rPr>
              <a:t>Datenermittlung und -klassifizierung</a:t>
            </a:r>
          </a:p>
          <a:p>
            <a:pPr algn="l"/>
            <a:r>
              <a:rPr lang="de-DE" b="0" i="0" dirty="0">
                <a:solidFill>
                  <a:srgbClr val="161616"/>
                </a:solidFill>
                <a:effectLst/>
                <a:latin typeface="Segoe UI" panose="020B0502040204020203" pitchFamily="34" charset="0"/>
              </a:rPr>
              <a:t>Datenerkennung und -klassifizierung (derzeit in der Vorschau) bietet grundlegende Funktionen, die in Azure SQL Database und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integriert sind, um sensible Daten in Ihren Datenbanken zu erkennen, zu klassifizieren und zu kennzeichnen. </a:t>
            </a:r>
          </a:p>
          <a:p>
            <a:pPr algn="l"/>
            <a:endParaRPr lang="de-DE" b="0" i="0" dirty="0">
              <a:solidFill>
                <a:srgbClr val="161616"/>
              </a:solidFill>
              <a:effectLst/>
              <a:latin typeface="Segoe UI" panose="020B0502040204020203" pitchFamily="34" charset="0"/>
            </a:endParaRPr>
          </a:p>
          <a:p>
            <a:pPr algn="l"/>
            <a:r>
              <a:rPr lang="de-DE" b="0" i="0" dirty="0">
                <a:solidFill>
                  <a:srgbClr val="161616"/>
                </a:solidFill>
                <a:effectLst/>
                <a:latin typeface="Segoe UI" panose="020B0502040204020203" pitchFamily="34" charset="0"/>
              </a:rPr>
              <a:t>Das Ermitteln und Klassifizieren Ihrer vertraulichen Daten (Geschäfts-/Finanz-/Gesundheits-, personenbezogene Daten usw.) kann eine entscheidende Rolle in der Strategie Ihrer Organisation zum Datenschutz spielen. Sie kann für Folgendes als Infrastruktur gelten:</a:t>
            </a:r>
          </a:p>
          <a:p>
            <a:pPr algn="l"/>
            <a:endParaRPr lang="de-DE" b="0" i="0" dirty="0">
              <a:solidFill>
                <a:srgbClr val="161616"/>
              </a:solidFill>
              <a:effectLst/>
              <a:latin typeface="Segoe UI" panose="020B0502040204020203" pitchFamily="34" charset="0"/>
            </a:endParaRPr>
          </a:p>
          <a:p>
            <a:pPr algn="l">
              <a:buFont typeface="Arial" panose="020B0604020202020204" pitchFamily="34" charset="0"/>
              <a:buChar char="•"/>
            </a:pPr>
            <a:r>
              <a:rPr lang="de-DE" b="0" i="0" dirty="0">
                <a:solidFill>
                  <a:srgbClr val="161616"/>
                </a:solidFill>
                <a:effectLst/>
                <a:latin typeface="Segoe UI" panose="020B0502040204020203" pitchFamily="34" charset="0"/>
              </a:rPr>
              <a:t>Verschiedene Sicherheitsszenarien, z.B. Überwachung und Warnungen bei abweichendem Zugriff auf sensible Daten</a:t>
            </a:r>
          </a:p>
          <a:p>
            <a:pPr algn="l">
              <a:buFont typeface="Arial" panose="020B0604020202020204" pitchFamily="34" charset="0"/>
              <a:buChar char="•"/>
            </a:pPr>
            <a:r>
              <a:rPr lang="de-DE" b="0" i="0" dirty="0">
                <a:solidFill>
                  <a:srgbClr val="161616"/>
                </a:solidFill>
                <a:effectLst/>
                <a:latin typeface="Segoe UI" panose="020B0502040204020203" pitchFamily="34" charset="0"/>
              </a:rPr>
              <a:t>Steuern des Zugriffs auf und Härten der Sicherheit von Datenbanken, die sensible Daten enthalten</a:t>
            </a:r>
          </a:p>
          <a:p>
            <a:pPr algn="l">
              <a:buFont typeface="Arial" panose="020B0604020202020204" pitchFamily="34" charset="0"/>
              <a:buChar char="•"/>
            </a:pPr>
            <a:r>
              <a:rPr lang="de-DE" b="0" i="0" dirty="0">
                <a:solidFill>
                  <a:srgbClr val="161616"/>
                </a:solidFill>
                <a:effectLst/>
                <a:latin typeface="Segoe UI" panose="020B0502040204020203" pitchFamily="34" charset="0"/>
              </a:rPr>
              <a:t>Unterstützen der Einhaltung von Datenschutzstandards und gesetzlicher Bestimmungen</a:t>
            </a:r>
          </a:p>
          <a:p>
            <a:pPr algn="l"/>
            <a:r>
              <a:rPr lang="de-DE" b="0" i="0" dirty="0">
                <a:solidFill>
                  <a:srgbClr val="161616"/>
                </a:solidFill>
                <a:effectLst/>
                <a:latin typeface="Segoe UI" panose="020B0502040204020203" pitchFamily="34" charset="0"/>
              </a:rPr>
              <a:t>Weitere Informationen finden Sie unter </a:t>
            </a:r>
            <a:r>
              <a:rPr lang="de-DE" b="0" i="0" u="none" strike="noStrike" dirty="0">
                <a:solidFill>
                  <a:srgbClr val="161616"/>
                </a:solidFill>
                <a:effectLst/>
                <a:latin typeface="Segoe UI" panose="020B0502040204020203" pitchFamily="34" charset="0"/>
                <a:hlinkClick r:id="rId3"/>
              </a:rPr>
              <a:t>Erste Schritte mit der Datenermittlung und -klassifizierung</a:t>
            </a:r>
            <a:r>
              <a:rPr lang="de-DE" b="0" i="0" dirty="0">
                <a:solidFill>
                  <a:srgbClr val="161616"/>
                </a:solidFill>
                <a:effectLst/>
                <a:latin typeface="Segoe UI" panose="020B0502040204020203" pitchFamily="34" charset="0"/>
              </a:rPr>
              <a:t>.</a:t>
            </a:r>
          </a:p>
          <a:p>
            <a:pPr algn="l"/>
            <a:endParaRPr lang="en-US" dirty="0"/>
          </a:p>
          <a:p>
            <a:pPr algn="l"/>
            <a:endParaRPr lang="en-US" dirty="0"/>
          </a:p>
        </p:txBody>
      </p:sp>
      <p:sp>
        <p:nvSpPr>
          <p:cNvPr id="4" name="Header Placeholder 3"/>
          <p:cNvSpPr>
            <a:spLocks noGrp="1"/>
          </p:cNvSpPr>
          <p:nvPr>
            <p:ph type="hdr" sz="quarter" idx="10"/>
          </p:nvPr>
        </p:nvSpPr>
        <p:spPr/>
        <p:txBody>
          <a:bodyPr/>
          <a:lstStyle/>
          <a:p>
            <a:pPr marL="0" marR="0" lvl="0" indent="0" algn="l" defTabSz="942289"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3/26/2024 10:42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63</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99490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791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50"/>
            <a:ext cx="5486400" cy="360045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A3956-868B-4200-9482-2B872CEA553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3/26/2024 10:42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628606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5314FB-40E1-401E-A72F-D4D7E8FBD28D}" type="slidenum">
              <a:rPr lang="en-US" smtClean="0"/>
              <a:t>66</a:t>
            </a:fld>
            <a:endParaRPr lang="en-US"/>
          </a:p>
        </p:txBody>
      </p:sp>
    </p:spTree>
    <p:extLst>
      <p:ext uri="{BB962C8B-B14F-4D97-AF65-F5344CB8AC3E}">
        <p14:creationId xmlns:p14="http://schemas.microsoft.com/office/powerpoint/2010/main" val="204620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effectLst/>
              </a:rPr>
              <a:t>Azure SQL is a family of fully-managed, secure and intelligent SQL database services. Azure offers the widest range of deployment options for SQL from </a:t>
            </a:r>
            <a:r>
              <a:rPr lang="en-US" u="sng" kern="1200" dirty="0">
                <a:effectLst/>
                <a:hlinkClick r:id="rId3"/>
              </a:rPr>
              <a:t>edge</a:t>
            </a:r>
            <a:r>
              <a:rPr lang="en-US" kern="1200" dirty="0">
                <a:effectLst/>
              </a:rPr>
              <a:t> to cloud.</a:t>
            </a:r>
            <a:r>
              <a:rPr lang="en-US" dirty="0"/>
              <a:t> </a:t>
            </a:r>
            <a:r>
              <a:rPr lang="en-US" kern="1200" dirty="0">
                <a:effectLst/>
              </a:rPr>
              <a:t> With Azure SQL, you can rehost SQL workloads on SQL Server on Azure Virtual Machines,</a:t>
            </a:r>
            <a:r>
              <a:rPr lang="en-US" dirty="0"/>
              <a:t> </a:t>
            </a:r>
            <a:r>
              <a:rPr lang="en-US" kern="1200" dirty="0">
                <a:effectLst/>
              </a:rPr>
              <a:t>modernize existing applications with Azure SQL Managed Instance and</a:t>
            </a:r>
            <a:r>
              <a:rPr lang="en-US" dirty="0"/>
              <a:t> </a:t>
            </a:r>
            <a:r>
              <a:rPr lang="en-US" kern="1200" dirty="0">
                <a:effectLst/>
              </a:rPr>
              <a:t>support modern cloud applications with Azure SQL Database and Azure SQL Edge.</a:t>
            </a:r>
            <a:r>
              <a:rPr lang="en-US" dirty="0"/>
              <a:t>  </a:t>
            </a:r>
            <a:endParaRPr lang="en-US" dirty="0">
              <a:ea typeface="+mn-ea"/>
              <a:cs typeface="+mn-cs"/>
            </a:endParaRPr>
          </a:p>
          <a:p>
            <a:endParaRPr lang="en-US" dirty="0"/>
          </a:p>
          <a:p>
            <a:r>
              <a:rPr lang="en-US" kern="1200" dirty="0">
                <a:effectLst/>
              </a:rPr>
              <a:t>Azure SQL is built upon the same SQL Server engine, so you can migrate applications with ease and continue to use the tools, languages and resources you’re familiar with.</a:t>
            </a:r>
            <a:r>
              <a:rPr lang="en-US" dirty="0"/>
              <a:t> </a:t>
            </a:r>
            <a:endParaRPr lang="en-US" dirty="0">
              <a:cs typeface="Calibri" panose="020F0502020204030204"/>
            </a:endParaRPr>
          </a:p>
          <a:p>
            <a:endParaRPr lang="en-US" dirty="0"/>
          </a:p>
          <a:p>
            <a:r>
              <a:rPr lang="en-US" dirty="0"/>
              <a:t>The services within Azure SQL support a variety of scenarios:</a:t>
            </a:r>
            <a:endParaRPr lang="en-US" dirty="0">
              <a:cs typeface="Calibri" panose="020F0502020204030204"/>
            </a:endParaRPr>
          </a:p>
          <a:p>
            <a:r>
              <a:rPr lang="en-US" b="1" u="sng" dirty="0"/>
              <a:t>SQL Server on Azure Virtual Machines</a:t>
            </a:r>
            <a:endParaRPr lang="en-US" b="1" u="sng" dirty="0">
              <a:cs typeface="Calibri" panose="020F0502020204030204"/>
            </a:endParaRPr>
          </a:p>
          <a:p>
            <a:r>
              <a:rPr lang="en-US" i="1" dirty="0"/>
              <a:t>Lift-and-shift your SQL workloads with ease and maintain with 100% SQL Server compatibility and operating system-level access</a:t>
            </a:r>
            <a:endParaRPr lang="en-US" dirty="0"/>
          </a:p>
          <a:p>
            <a:r>
              <a:rPr lang="en-US" dirty="0"/>
              <a:t>You miss here some PaaS benefits.</a:t>
            </a:r>
          </a:p>
          <a:p>
            <a:r>
              <a:rPr lang="en-US" dirty="0"/>
              <a:t> </a:t>
            </a:r>
            <a:endParaRPr lang="en-US" dirty="0">
              <a:cs typeface="Calibri"/>
            </a:endParaRPr>
          </a:p>
          <a:p>
            <a:r>
              <a:rPr lang="en-US" b="1" u="sng" dirty="0"/>
              <a:t>Azure SQL Managed Instance</a:t>
            </a:r>
            <a:endParaRPr lang="en-US" b="1" u="sng" dirty="0">
              <a:cs typeface="Calibri"/>
            </a:endParaRPr>
          </a:p>
          <a:p>
            <a:r>
              <a:rPr lang="en-US" i="1" dirty="0"/>
              <a:t>Modernize your existing SQL Server applications at scale with an intelligent fully managed service</a:t>
            </a:r>
          </a:p>
          <a:p>
            <a:r>
              <a:rPr lang="en-US" sz="1200" b="1" kern="1200" dirty="0">
                <a:solidFill>
                  <a:schemeClr val="tx1"/>
                </a:solidFill>
                <a:effectLst/>
                <a:latin typeface="+mn-lt"/>
                <a:ea typeface="+mn-ea"/>
                <a:cs typeface="+mn-cs"/>
              </a:rPr>
              <a:t>instance-scoped</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high compatibility with an on-premises SQL Server</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out-of-box support for a large majority of SQL Server features</a:t>
            </a:r>
          </a:p>
          <a:p>
            <a:r>
              <a:rPr lang="en-US" sz="1200" b="1" dirty="0">
                <a:solidFill>
                  <a:schemeClr val="accent1"/>
                </a:solidFill>
              </a:rPr>
              <a:t>So :_</a:t>
            </a:r>
          </a:p>
          <a:p>
            <a:r>
              <a:rPr lang="en-US" sz="1200" b="1" dirty="0">
                <a:solidFill>
                  <a:schemeClr val="accent1"/>
                </a:solidFill>
              </a:rPr>
              <a:t>migrate a large number of apps </a:t>
            </a:r>
            <a:r>
              <a:rPr lang="en-US" sz="1200" dirty="0"/>
              <a:t>from on-premise to PaaS with </a:t>
            </a:r>
            <a:r>
              <a:rPr lang="en-US" sz="1200" dirty="0">
                <a:solidFill>
                  <a:schemeClr val="accent1"/>
                </a:solidFill>
              </a:rPr>
              <a:t>as </a:t>
            </a:r>
            <a:r>
              <a:rPr lang="en-US" sz="1200" b="1" dirty="0">
                <a:solidFill>
                  <a:schemeClr val="accent1"/>
                </a:solidFill>
              </a:rPr>
              <a:t>low migration effort as possible </a:t>
            </a:r>
          </a:p>
          <a:p>
            <a:pPr>
              <a:spcBef>
                <a:spcPts val="0"/>
              </a:spcBef>
              <a:spcAft>
                <a:spcPts val="600"/>
              </a:spcAft>
            </a:pPr>
            <a:r>
              <a:rPr lang="en-US" sz="1200" dirty="0">
                <a:solidFill>
                  <a:schemeClr val="tx1"/>
                </a:solidFill>
                <a:latin typeface="+mn-lt"/>
              </a:rPr>
              <a:t>Intelligent, fully-managed relational cloud database service</a:t>
            </a:r>
          </a:p>
          <a:p>
            <a:pPr>
              <a:spcBef>
                <a:spcPts val="0"/>
              </a:spcBef>
              <a:spcAft>
                <a:spcPts val="600"/>
              </a:spcAft>
            </a:pPr>
            <a:r>
              <a:rPr lang="en-US" sz="1200" dirty="0">
                <a:solidFill>
                  <a:schemeClr val="tx1"/>
                </a:solidFill>
                <a:latin typeface="+mn-lt"/>
              </a:rPr>
              <a:t>Easy lift-and-shift</a:t>
            </a:r>
          </a:p>
          <a:p>
            <a:pPr>
              <a:spcBef>
                <a:spcPts val="0"/>
              </a:spcBef>
              <a:spcAft>
                <a:spcPts val="600"/>
              </a:spcAft>
            </a:pPr>
            <a:r>
              <a:rPr lang="en-US" sz="1200" dirty="0">
                <a:solidFill>
                  <a:schemeClr val="tx1"/>
                </a:solidFill>
                <a:latin typeface="+mn-lt"/>
              </a:rPr>
              <a:t>Built-in security</a:t>
            </a:r>
            <a:endParaRPr lang="en-US" sz="1200" b="1" kern="1200" dirty="0">
              <a:solidFill>
                <a:schemeClr val="tx1"/>
              </a:solidFill>
              <a:effectLst/>
              <a:latin typeface="+mn-lt"/>
              <a:ea typeface="+mn-ea"/>
              <a:cs typeface="+mn-cs"/>
            </a:endParaRPr>
          </a:p>
          <a:p>
            <a:endParaRPr lang="en-US" dirty="0"/>
          </a:p>
          <a:p>
            <a:endParaRPr lang="en-US" dirty="0"/>
          </a:p>
          <a:p>
            <a:endParaRPr lang="en-US" b="1" u="sng" dirty="0">
              <a:cs typeface="Calibri"/>
            </a:endParaRPr>
          </a:p>
          <a:p>
            <a:r>
              <a:rPr lang="en-US" b="1" u="sng" dirty="0"/>
              <a:t>Azure SQL Database</a:t>
            </a:r>
            <a:endParaRPr lang="en-US" b="1" u="sng" dirty="0">
              <a:cs typeface="Calibri"/>
            </a:endParaRPr>
          </a:p>
          <a:p>
            <a:r>
              <a:rPr lang="en-US" i="1" dirty="0"/>
              <a:t>Support modern cloud applications on an intelligent, managed service that includes serverless compute</a:t>
            </a:r>
            <a:r>
              <a:rPr lang="en-US" dirty="0"/>
              <a:t> </a:t>
            </a:r>
          </a:p>
          <a:p>
            <a:pPr>
              <a:spcBef>
                <a:spcPts val="0"/>
              </a:spcBef>
              <a:spcAft>
                <a:spcPts val="600"/>
              </a:spcAft>
            </a:pPr>
            <a:r>
              <a:rPr kumimoji="0" lang="en-US" sz="1200" b="1" i="0" u="none" strike="noStrike" kern="0" cap="none" spc="0" normalizeH="0" baseline="0" noProof="0" dirty="0">
                <a:ln>
                  <a:noFill/>
                </a:ln>
                <a:solidFill>
                  <a:prstClr val="black"/>
                </a:solidFill>
                <a:effectLst/>
                <a:uLnTx/>
                <a:uFillTx/>
                <a:latin typeface="Segoe UI"/>
                <a:ea typeface="+mn-ea"/>
                <a:cs typeface="+mn-cs"/>
              </a:rPr>
              <a:t>Serverless compute </a:t>
            </a:r>
            <a:r>
              <a:rPr kumimoji="0" lang="en-US" sz="1200" b="0" i="0" u="none" strike="noStrike" kern="0" cap="none" spc="0" normalizeH="0" baseline="0" noProof="0" dirty="0">
                <a:ln>
                  <a:noFill/>
                </a:ln>
                <a:solidFill>
                  <a:prstClr val="black"/>
                </a:solidFill>
                <a:effectLst/>
                <a:uLnTx/>
                <a:uFillTx/>
                <a:latin typeface="Segoe UI"/>
                <a:ea typeface="+mn-ea"/>
                <a:cs typeface="+mn-cs"/>
              </a:rPr>
              <a:t>and </a:t>
            </a:r>
            <a:r>
              <a:rPr kumimoji="0" lang="en-US" sz="1200" b="1" i="0" u="none" strike="noStrike" kern="0" cap="none" spc="0" normalizeH="0" baseline="0" noProof="0" dirty="0">
                <a:ln>
                  <a:noFill/>
                </a:ln>
                <a:solidFill>
                  <a:prstClr val="black"/>
                </a:solidFill>
                <a:effectLst/>
                <a:uLnTx/>
                <a:uFillTx/>
                <a:latin typeface="Segoe UI"/>
                <a:ea typeface="+mn-ea"/>
                <a:cs typeface="+mn-cs"/>
              </a:rPr>
              <a:t>Hyperscale </a:t>
            </a:r>
            <a:r>
              <a:rPr kumimoji="0" lang="en-US" sz="1200" b="0" i="0" u="none" strike="noStrike" kern="0" cap="none" spc="0" normalizeH="0" baseline="0" noProof="0" dirty="0">
                <a:ln>
                  <a:noFill/>
                </a:ln>
                <a:solidFill>
                  <a:prstClr val="black"/>
                </a:solidFill>
                <a:effectLst/>
                <a:uLnTx/>
                <a:uFillTx/>
                <a:latin typeface="Segoe UI"/>
                <a:ea typeface="+mn-ea"/>
                <a:cs typeface="+mn-cs"/>
              </a:rPr>
              <a:t>storage to meet demanding workload requirements</a:t>
            </a: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r>
              <a:rPr lang="en-US" b="1" u="sng" dirty="0"/>
              <a:t>Azure SQL Edge</a:t>
            </a:r>
            <a:endParaRPr lang="en-US" b="1" u="sng" dirty="0">
              <a:cs typeface="Calibri" panose="020F0502020204030204"/>
            </a:endParaRPr>
          </a:p>
          <a:p>
            <a:endParaRPr lang="en-US" i="1" dirty="0"/>
          </a:p>
          <a:p>
            <a:r>
              <a:rPr lang="en-GB" b="0" i="0" dirty="0">
                <a:solidFill>
                  <a:srgbClr val="202124"/>
                </a:solidFill>
                <a:effectLst/>
                <a:latin typeface="arial" panose="020B0604020202020204" pitchFamily="34" charset="0"/>
              </a:rPr>
              <a:t>IoT Edge modules are </a:t>
            </a:r>
            <a:r>
              <a:rPr lang="en-GB" b="1" i="0" dirty="0">
                <a:solidFill>
                  <a:srgbClr val="202124"/>
                </a:solidFill>
                <a:effectLst/>
                <a:latin typeface="arial" panose="020B0604020202020204" pitchFamily="34" charset="0"/>
              </a:rPr>
              <a:t>containers that run Azure services</a:t>
            </a:r>
            <a:r>
              <a:rPr lang="en-GB" b="0" i="0" dirty="0">
                <a:solidFill>
                  <a:srgbClr val="202124"/>
                </a:solidFill>
                <a:effectLst/>
                <a:latin typeface="arial" panose="020B0604020202020204" pitchFamily="34" charset="0"/>
              </a:rPr>
              <a:t>, third-party services, or custom code. They are deployed to IoT Edge-enabled devices and execute locally on those devices</a:t>
            </a:r>
            <a:endParaRPr lang="en-US" i="1" dirty="0"/>
          </a:p>
          <a:p>
            <a:r>
              <a:rPr lang="en-US" i="1" dirty="0"/>
              <a:t>You can Run IoT edge compute with a SQL database optimized with data streaming, time series, and AI capabilities built-in</a:t>
            </a:r>
            <a:endParaRPr lang="en-US" dirty="0">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r>
              <a:rPr lang="en-US" sz="1200" b="1" u="sng" kern="1200" dirty="0">
                <a:solidFill>
                  <a:schemeClr val="tx1"/>
                </a:solidFill>
                <a:effectLst/>
                <a:latin typeface="+mn-lt"/>
                <a:ea typeface="+mn-ea"/>
                <a:cs typeface="+mn-cs"/>
              </a:rPr>
              <a:t>Tiers _</a:t>
            </a:r>
          </a:p>
          <a:p>
            <a:pPr>
              <a:spcBef>
                <a:spcPts val="0"/>
              </a:spcBef>
              <a:spcAft>
                <a:spcPts val="600"/>
              </a:spcAft>
            </a:pPr>
            <a:r>
              <a:rPr lang="en-US" sz="1200" b="1" kern="1200" dirty="0">
                <a:solidFill>
                  <a:schemeClr val="tx1"/>
                </a:solidFill>
                <a:effectLst/>
                <a:latin typeface="+mn-lt"/>
                <a:ea typeface="+mn-ea"/>
                <a:cs typeface="+mn-cs"/>
              </a:rPr>
              <a:t>General purpose - </a:t>
            </a:r>
            <a:r>
              <a:rPr lang="en-US" sz="1200" b="0" dirty="0"/>
              <a:t>typical availability and common IO latency requirements</a:t>
            </a:r>
            <a:endParaRPr lang="en-US" sz="1200" b="1" kern="1200" dirty="0">
              <a:solidFill>
                <a:schemeClr val="tx1"/>
              </a:solidFill>
              <a:effectLst/>
              <a:latin typeface="+mn-lt"/>
              <a:ea typeface="+mn-ea"/>
              <a:cs typeface="+mn-cs"/>
            </a:endParaRPr>
          </a:p>
          <a:p>
            <a:pPr>
              <a:spcBef>
                <a:spcPts val="0"/>
              </a:spcBef>
              <a:spcAft>
                <a:spcPts val="600"/>
              </a:spcAft>
            </a:pPr>
            <a:r>
              <a:rPr lang="en-US" sz="1200" b="1" kern="1200" dirty="0">
                <a:solidFill>
                  <a:schemeClr val="tx1"/>
                </a:solidFill>
                <a:effectLst/>
                <a:latin typeface="+mn-lt"/>
                <a:ea typeface="+mn-ea"/>
                <a:cs typeface="+mn-cs"/>
              </a:rPr>
              <a:t>Business Critical -</a:t>
            </a:r>
            <a:r>
              <a:rPr lang="en-US" sz="1200" b="0" kern="1200" dirty="0">
                <a:solidFill>
                  <a:schemeClr val="tx1"/>
                </a:solidFill>
                <a:effectLst/>
                <a:latin typeface="+mn-lt"/>
                <a:ea typeface="+mn-ea"/>
                <a:cs typeface="+mn-cs"/>
              </a:rPr>
              <a:t> </a:t>
            </a:r>
            <a:r>
              <a:rPr lang="en-US" sz="1200" b="0" dirty="0"/>
              <a:t>highest availability and lowest IO latency requirements</a:t>
            </a:r>
            <a:endParaRPr lang="en-US" sz="1200" b="0"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Hyperscale</a:t>
            </a:r>
            <a:r>
              <a:rPr lang="en-US" sz="1200" b="1" kern="1200" dirty="0">
                <a:solidFill>
                  <a:schemeClr val="tx1"/>
                </a:solidFill>
                <a:latin typeface="+mn-lt"/>
                <a:ea typeface="+mn-ea"/>
                <a:cs typeface="+mn-cs"/>
              </a:rPr>
              <a:t> </a:t>
            </a:r>
            <a:r>
              <a:rPr lang="en-US" sz="1200" dirty="0"/>
              <a:t>is a new, highly scalable service tier that adapts on-demand to your workload's needs</a:t>
            </a:r>
          </a:p>
          <a:p>
            <a:pPr marL="171450" lvl="0" indent="-171450">
              <a:spcBef>
                <a:spcPts val="600"/>
              </a:spcBef>
              <a:buFont typeface="Arial" panose="020B0604020202020204" pitchFamily="34" charset="0"/>
              <a:buChar char="•"/>
              <a:defRPr/>
            </a:pPr>
            <a:r>
              <a:rPr lang="en-US" sz="1200" b="1" dirty="0"/>
              <a:t>Quickly auto-scaling up to 100TB per database. (4Tb – 8 TB limits in other service tiers.)</a:t>
            </a:r>
          </a:p>
          <a:p>
            <a:pPr marL="171450" lvl="0" indent="-171450">
              <a:spcBef>
                <a:spcPts val="600"/>
              </a:spcBef>
              <a:buFont typeface="Arial" panose="020B0604020202020204" pitchFamily="34" charset="0"/>
              <a:buChar char="•"/>
              <a:defRPr/>
            </a:pPr>
            <a:r>
              <a:rPr lang="en-US" sz="1200" b="1" dirty="0"/>
              <a:t>This </a:t>
            </a:r>
            <a:r>
              <a:rPr lang="en-US" sz="1200" dirty="0"/>
              <a:t>eliminates the need to pre-provision storage resources, significantly expanding the potential for app growth without storage size limits. </a:t>
            </a:r>
          </a:p>
          <a:p>
            <a:pPr marL="171450" lvl="0" indent="-171450">
              <a:spcBef>
                <a:spcPts val="600"/>
              </a:spcBef>
              <a:buFont typeface="Arial" panose="020B0604020202020204" pitchFamily="34" charset="0"/>
              <a:buChar char="•"/>
              <a:defRPr/>
            </a:pPr>
            <a:r>
              <a:rPr lang="en-US" sz="1200" i="0" dirty="0">
                <a:solidFill>
                  <a:srgbClr val="000000"/>
                </a:solidFill>
                <a:latin typeface="Calibri" panose="020F0502020204030204" pitchFamily="34" charset="0"/>
              </a:rPr>
              <a:t>Decouples compute, log and storage. </a:t>
            </a:r>
          </a:p>
          <a:p>
            <a:pPr marL="171450" lvl="0" indent="-171450">
              <a:spcBef>
                <a:spcPts val="600"/>
              </a:spcBef>
              <a:buFont typeface="Arial" panose="020B0604020202020204" pitchFamily="34" charset="0"/>
              <a:buChar char="•"/>
              <a:defRPr/>
            </a:pPr>
            <a:endParaRPr lang="en-US" sz="1200" b="0" i="0" kern="1200" dirty="0">
              <a:solidFill>
                <a:srgbClr val="000000"/>
              </a:solidFill>
              <a:effectLst/>
              <a:latin typeface="Calibri" panose="020F0502020204030204" pitchFamily="34" charset="0"/>
              <a:ea typeface="+mn-ea"/>
              <a:cs typeface="+mn-cs"/>
            </a:endParaRPr>
          </a:p>
          <a:p>
            <a:pPr marL="0" lvl="0" indent="0">
              <a:spcBef>
                <a:spcPts val="600"/>
              </a:spcBef>
              <a:buFont typeface="Arial" panose="020B0604020202020204" pitchFamily="34" charset="0"/>
              <a:buNone/>
              <a:defRPr/>
            </a:pPr>
            <a:r>
              <a:rPr lang="en-US" sz="1200" b="1" i="0" u="sng" kern="1200" dirty="0">
                <a:solidFill>
                  <a:srgbClr val="000000"/>
                </a:solidFill>
                <a:effectLst/>
                <a:latin typeface="Calibri" panose="020F0502020204030204" pitchFamily="34" charset="0"/>
                <a:ea typeface="+mn-ea"/>
                <a:cs typeface="+mn-cs"/>
              </a:rPr>
              <a:t>Serverless</a:t>
            </a:r>
          </a:p>
          <a:p>
            <a:pPr marL="171450" lvl="0" indent="-171450">
              <a:spcBef>
                <a:spcPts val="600"/>
              </a:spcBef>
              <a:buFont typeface="Arial" panose="020B0604020202020204" pitchFamily="34" charset="0"/>
              <a:buChar char="•"/>
              <a:defRPr/>
            </a:pPr>
            <a:r>
              <a:rPr lang="en-US" sz="1200" dirty="0">
                <a:solidFill>
                  <a:schemeClr val="tx1"/>
                </a:solidFill>
              </a:rPr>
              <a:t>unpredictable and intermittent workloads </a:t>
            </a:r>
          </a:p>
          <a:p>
            <a:pPr marL="171450" lvl="0" indent="-171450">
              <a:spcBef>
                <a:spcPts val="600"/>
              </a:spcBef>
              <a:buFont typeface="Arial" panose="020B0604020202020204" pitchFamily="34" charset="0"/>
              <a:buChar char="•"/>
              <a:defRPr/>
            </a:pPr>
            <a:r>
              <a:rPr lang="en-US" sz="1200" b="0" i="0" kern="1200" dirty="0">
                <a:solidFill>
                  <a:schemeClr val="tx1"/>
                </a:solidFill>
                <a:effectLst/>
                <a:latin typeface="+mn-lt"/>
                <a:ea typeface="+mn-ea"/>
                <a:cs typeface="+mn-cs"/>
              </a:rPr>
              <a:t>Highly </a:t>
            </a:r>
            <a:r>
              <a:rPr lang="en-US" sz="1200" b="0" i="0" kern="1200" dirty="0" err="1">
                <a:solidFill>
                  <a:schemeClr val="tx1"/>
                </a:solidFill>
                <a:effectLst/>
                <a:latin typeface="+mn-lt"/>
                <a:ea typeface="+mn-ea"/>
                <a:cs typeface="+mn-cs"/>
              </a:rPr>
              <a:t>autonome</a:t>
            </a:r>
            <a:endParaRPr lang="en-US" sz="1200" b="0" i="0" kern="1200" dirty="0">
              <a:solidFill>
                <a:schemeClr val="tx1"/>
              </a:solidFill>
              <a:effectLst/>
              <a:latin typeface="+mn-lt"/>
              <a:ea typeface="+mn-ea"/>
              <a:cs typeface="+mn-cs"/>
            </a:endParaRPr>
          </a:p>
          <a:p>
            <a:endParaRPr lang="en-US" dirty="0">
              <a:cs typeface="Calibri"/>
            </a:endParaRPr>
          </a:p>
          <a:p>
            <a:endParaRPr lang="en-US" dirty="0">
              <a:cs typeface="Calibri"/>
            </a:endParaRPr>
          </a:p>
          <a:p>
            <a:endParaRPr lang="en-US" dirty="0">
              <a:cs typeface="Calibri"/>
            </a:endParaRPr>
          </a:p>
          <a:p>
            <a:endParaRPr lang="en-US" sz="1200" kern="1200" dirty="0">
              <a:solidFill>
                <a:schemeClr val="tx1"/>
              </a:solidFill>
              <a:effectLst/>
              <a:latin typeface="+mn-lt"/>
              <a:cs typeface="Calibri"/>
            </a:endParaRPr>
          </a:p>
          <a:p>
            <a:endParaRPr lang="en-US" sz="1200" kern="1200" dirty="0">
              <a:solidFill>
                <a:schemeClr val="tx1"/>
              </a:solidFill>
              <a:effectLst/>
              <a:latin typeface="+mn-lt"/>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04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200" b="1" dirty="0">
                <a:effectLst/>
                <a:latin typeface="Calibri" panose="020F0502020204030204" pitchFamily="34" charset="0"/>
              </a:rPr>
              <a:t>Region </a:t>
            </a:r>
            <a:r>
              <a:rPr lang="en-GB" sz="1200" dirty="0">
                <a:effectLst/>
                <a:latin typeface="Calibri" panose="020F0502020204030204" pitchFamily="34" charset="0"/>
              </a:rPr>
              <a:t>- Same place with the application to reduce the latency as much as you can</a:t>
            </a:r>
          </a:p>
          <a:p>
            <a:pPr marL="0" marR="0">
              <a:spcBef>
                <a:spcPts val="0"/>
              </a:spcBef>
              <a:spcAft>
                <a:spcPts val="0"/>
              </a:spcAft>
            </a:pPr>
            <a:r>
              <a:rPr lang="en-GB" sz="1200" b="1" dirty="0">
                <a:effectLst/>
                <a:latin typeface="Calibri" panose="020F0502020204030204" pitchFamily="34" charset="0"/>
              </a:rPr>
              <a:t>DTU – </a:t>
            </a:r>
            <a:r>
              <a:rPr lang="en-GB" sz="1200" b="1" dirty="0" err="1">
                <a:effectLst/>
                <a:latin typeface="Calibri" panose="020F0502020204030204" pitchFamily="34" charset="0"/>
              </a:rPr>
              <a:t>vCore</a:t>
            </a:r>
            <a:r>
              <a:rPr lang="en-GB" sz="1200" b="1" dirty="0">
                <a:effectLst/>
                <a:latin typeface="Calibri" panose="020F0502020204030204" pitchFamily="34" charset="0"/>
              </a:rPr>
              <a:t>  </a:t>
            </a:r>
            <a:r>
              <a:rPr lang="en-GB" sz="1200" dirty="0">
                <a:effectLst/>
                <a:latin typeface="Calibri" panose="020F0502020204030204" pitchFamily="34" charset="0"/>
              </a:rPr>
              <a:t>-&gt; Service Tier for the </a:t>
            </a:r>
            <a:r>
              <a:rPr lang="en-GB" sz="1200" dirty="0" err="1">
                <a:effectLst/>
                <a:latin typeface="Calibri" panose="020F0502020204030204" pitchFamily="34" charset="0"/>
              </a:rPr>
              <a:t>vCore</a:t>
            </a:r>
            <a:r>
              <a:rPr lang="en-GB" sz="1200" dirty="0">
                <a:effectLst/>
                <a:latin typeface="Calibri" panose="020F0502020204030204" pitchFamily="34" charset="0"/>
              </a:rPr>
              <a:t> Model</a:t>
            </a:r>
          </a:p>
          <a:p>
            <a:pPr marL="0" marR="0">
              <a:spcBef>
                <a:spcPts val="0"/>
              </a:spcBef>
              <a:spcAft>
                <a:spcPts val="0"/>
              </a:spcAft>
            </a:pPr>
            <a:r>
              <a:rPr lang="en-GB" sz="1200" b="1" dirty="0">
                <a:effectLst/>
                <a:latin typeface="Calibri" panose="020F0502020204030204" pitchFamily="34" charset="0"/>
              </a:rPr>
              <a:t>HW </a:t>
            </a:r>
          </a:p>
          <a:p>
            <a:pPr marL="0" marR="0">
              <a:spcBef>
                <a:spcPts val="0"/>
              </a:spcBef>
              <a:spcAft>
                <a:spcPts val="0"/>
              </a:spcAft>
            </a:pPr>
            <a:r>
              <a:rPr lang="en-GB" sz="1200" b="1" dirty="0">
                <a:effectLst/>
                <a:latin typeface="Calibri" panose="020F0502020204030204" pitchFamily="34" charset="0"/>
              </a:rPr>
              <a:t>Size</a:t>
            </a: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Options effect capacity or predictable performance -&gt;</a:t>
            </a:r>
          </a:p>
          <a:p>
            <a:pPr marL="0" marR="0">
              <a:spcBef>
                <a:spcPts val="0"/>
              </a:spcBef>
              <a:spcAft>
                <a:spcPts val="0"/>
              </a:spcAft>
            </a:pPr>
            <a:r>
              <a:rPr lang="en-GB" sz="1200" dirty="0">
                <a:effectLst/>
                <a:latin typeface="Calibri" panose="020F0502020204030204" pitchFamily="34" charset="0"/>
              </a:rPr>
              <a:t>SLO </a:t>
            </a:r>
            <a:endParaRPr lang="en-GB" sz="1200" b="1" dirty="0">
              <a:effectLst/>
              <a:latin typeface="Calibri" panose="020F0502020204030204" pitchFamily="34" charset="0"/>
            </a:endParaRPr>
          </a:p>
          <a:p>
            <a:pPr marL="0" marR="0">
              <a:spcBef>
                <a:spcPts val="0"/>
              </a:spcBef>
              <a:spcAft>
                <a:spcPts val="0"/>
              </a:spcAft>
            </a:pPr>
            <a:r>
              <a:rPr lang="en-GB" sz="1200" b="1" dirty="0">
                <a:effectLst/>
                <a:latin typeface="Calibri" panose="020F0502020204030204" pitchFamily="34" charset="0"/>
              </a:rPr>
              <a:t>Service level objective is </a:t>
            </a:r>
            <a:r>
              <a:rPr lang="en-GB" sz="1200" dirty="0">
                <a:effectLst/>
                <a:latin typeface="Calibri" panose="020F0502020204030204" pitchFamily="34" charset="0"/>
              </a:rPr>
              <a:t>the combination of choices.</a:t>
            </a:r>
          </a:p>
          <a:p>
            <a:pPr marL="0" marR="0">
              <a:spcBef>
                <a:spcPts val="0"/>
              </a:spcBef>
              <a:spcAft>
                <a:spcPts val="0"/>
              </a:spcAft>
            </a:pPr>
            <a:r>
              <a:rPr lang="en-GB" sz="1200" dirty="0">
                <a:effectLst/>
                <a:latin typeface="Calibri" panose="020F0502020204030204" pitchFamily="34" charset="0"/>
              </a:rPr>
              <a:t>So for example, </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Azure database  / MI etc.</a:t>
            </a:r>
          </a:p>
          <a:p>
            <a:pPr rtl="0" fontAlgn="ctr">
              <a:spcBef>
                <a:spcPts val="0"/>
              </a:spcBef>
              <a:spcAft>
                <a:spcPts val="0"/>
              </a:spcAft>
              <a:buFont typeface="Arial" panose="020B0604020202020204" pitchFamily="34" charset="0"/>
              <a:buChar char="•"/>
            </a:pPr>
            <a:r>
              <a:rPr lang="en-GB" sz="1200" dirty="0" err="1">
                <a:effectLst/>
                <a:latin typeface="Calibri" panose="020F0502020204030204" pitchFamily="34" charset="0"/>
              </a:rPr>
              <a:t>Vcore</a:t>
            </a:r>
            <a:r>
              <a:rPr lang="en-GB" sz="1200" dirty="0">
                <a:effectLst/>
                <a:latin typeface="Calibri" panose="020F0502020204030204" pitchFamily="34" charset="0"/>
              </a:rPr>
              <a:t> model / DTU model</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"general purpose" / business critical</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Gen 5 8 </a:t>
            </a:r>
            <a:r>
              <a:rPr lang="en-GB" sz="1200" dirty="0" err="1">
                <a:effectLst/>
                <a:latin typeface="Calibri" panose="020F0502020204030204" pitchFamily="34" charset="0"/>
              </a:rPr>
              <a:t>Vcores</a:t>
            </a:r>
            <a:r>
              <a:rPr lang="en-GB" sz="1200" dirty="0">
                <a:effectLst/>
                <a:latin typeface="Calibri" panose="020F0502020204030204" pitchFamily="34" charset="0"/>
              </a:rPr>
              <a:t>,</a:t>
            </a:r>
          </a:p>
          <a:p>
            <a:endParaRPr lang="de-DE" dirty="0"/>
          </a:p>
          <a:p>
            <a:r>
              <a:rPr lang="de-DE" dirty="0"/>
              <a:t>-&gt;</a:t>
            </a:r>
          </a:p>
          <a:p>
            <a:r>
              <a:rPr lang="de-DE" b="1" dirty="0" err="1"/>
              <a:t>Effects</a:t>
            </a:r>
            <a:r>
              <a:rPr lang="de-DE" b="1" dirty="0"/>
              <a:t> </a:t>
            </a:r>
            <a:r>
              <a:rPr lang="de-DE" b="1" dirty="0" err="1"/>
              <a:t>resource</a:t>
            </a:r>
            <a:r>
              <a:rPr lang="de-DE" b="1" dirty="0"/>
              <a:t> </a:t>
            </a:r>
            <a:r>
              <a:rPr lang="de-DE" b="1" dirty="0" err="1"/>
              <a:t>limits</a:t>
            </a:r>
            <a:r>
              <a:rPr lang="de-DE" dirty="0"/>
              <a:t>  (</a:t>
            </a:r>
            <a:r>
              <a:rPr lang="de-DE" dirty="0" err="1"/>
              <a:t>You</a:t>
            </a:r>
            <a:r>
              <a:rPr lang="de-DE" dirty="0"/>
              <a:t> </a:t>
            </a:r>
            <a:r>
              <a:rPr lang="de-DE" dirty="0" err="1"/>
              <a:t>dont</a:t>
            </a:r>
            <a:r>
              <a:rPr lang="de-DE" dirty="0"/>
              <a:t> </a:t>
            </a:r>
            <a:r>
              <a:rPr lang="de-DE" dirty="0" err="1"/>
              <a:t>explicitely</a:t>
            </a:r>
            <a:r>
              <a:rPr lang="de-DE" dirty="0"/>
              <a:t> </a:t>
            </a:r>
            <a:r>
              <a:rPr lang="de-DE" dirty="0" err="1"/>
              <a:t>choose</a:t>
            </a:r>
            <a:r>
              <a:rPr lang="de-DE" dirty="0"/>
              <a:t> </a:t>
            </a:r>
            <a:r>
              <a:rPr lang="de-DE" dirty="0" err="1"/>
              <a:t>them</a:t>
            </a:r>
            <a:r>
              <a:rPr lang="de-DE" dirty="0"/>
              <a:t>)</a:t>
            </a:r>
          </a:p>
          <a:p>
            <a:r>
              <a:rPr lang="de-DE" b="1" dirty="0" err="1"/>
              <a:t>Resource</a:t>
            </a:r>
            <a:r>
              <a:rPr lang="de-DE" b="1" dirty="0"/>
              <a:t> </a:t>
            </a:r>
            <a:r>
              <a:rPr lang="de-DE" b="1" dirty="0" err="1"/>
              <a:t>limit</a:t>
            </a:r>
            <a:r>
              <a:rPr lang="de-DE" b="1" dirty="0"/>
              <a:t> </a:t>
            </a:r>
            <a:r>
              <a:rPr lang="de-DE" b="1" dirty="0" err="1"/>
              <a:t>considerations</a:t>
            </a:r>
            <a:r>
              <a:rPr lang="de-DE" b="1" dirty="0"/>
              <a:t> </a:t>
            </a:r>
          </a:p>
          <a:p>
            <a:r>
              <a:rPr lang="de-DE" dirty="0"/>
              <a:t>-</a:t>
            </a:r>
            <a:r>
              <a:rPr lang="de-DE" b="1" dirty="0"/>
              <a:t>memory</a:t>
            </a:r>
            <a:r>
              <a:rPr lang="de-DE" dirty="0"/>
              <a:t> (</a:t>
            </a:r>
            <a:r>
              <a:rPr lang="de-DE" dirty="0" err="1"/>
              <a:t>change</a:t>
            </a:r>
            <a:r>
              <a:rPr lang="de-DE" dirty="0"/>
              <a:t> </a:t>
            </a:r>
            <a:r>
              <a:rPr lang="de-DE" dirty="0" err="1"/>
              <a:t>tier</a:t>
            </a:r>
            <a:r>
              <a:rPr lang="de-DE" dirty="0"/>
              <a:t> </a:t>
            </a:r>
            <a:r>
              <a:rPr lang="de-DE" dirty="0" err="1"/>
              <a:t>or</a:t>
            </a:r>
            <a:r>
              <a:rPr lang="de-DE" dirty="0"/>
              <a:t> </a:t>
            </a:r>
            <a:r>
              <a:rPr lang="de-DE" dirty="0" err="1"/>
              <a:t>add</a:t>
            </a:r>
            <a:r>
              <a:rPr lang="de-DE" dirty="0"/>
              <a:t> </a:t>
            </a:r>
            <a:r>
              <a:rPr lang="de-DE" dirty="0" err="1"/>
              <a:t>more</a:t>
            </a:r>
            <a:r>
              <a:rPr lang="de-DE" dirty="0"/>
              <a:t> </a:t>
            </a:r>
            <a:r>
              <a:rPr lang="de-DE" dirty="0" err="1"/>
              <a:t>vCores</a:t>
            </a:r>
            <a:r>
              <a:rPr lang="de-DE" dirty="0"/>
              <a:t>)</a:t>
            </a:r>
          </a:p>
          <a:p>
            <a:r>
              <a:rPr lang="de-DE" dirty="0"/>
              <a:t>-</a:t>
            </a:r>
            <a:r>
              <a:rPr lang="de-DE" b="1" dirty="0" err="1"/>
              <a:t>max</a:t>
            </a:r>
            <a:r>
              <a:rPr lang="de-DE" b="1" dirty="0"/>
              <a:t> log </a:t>
            </a:r>
            <a:r>
              <a:rPr lang="de-DE" b="1" dirty="0" err="1"/>
              <a:t>size</a:t>
            </a:r>
            <a:r>
              <a:rPr lang="de-DE" b="1" dirty="0"/>
              <a:t> </a:t>
            </a:r>
            <a:r>
              <a:rPr lang="de-DE" dirty="0"/>
              <a:t>(</a:t>
            </a:r>
            <a:r>
              <a:rPr lang="en-GB" b="0" i="0" dirty="0">
                <a:solidFill>
                  <a:srgbClr val="171717"/>
                </a:solidFill>
                <a:effectLst/>
                <a:latin typeface="Segoe UI" panose="020B0502040204020203" pitchFamily="34" charset="0"/>
              </a:rPr>
              <a:t>.</a:t>
            </a:r>
            <a:r>
              <a:rPr lang="de-DE" dirty="0"/>
              <a:t>SQL DB -&gt; </a:t>
            </a:r>
            <a:r>
              <a:rPr lang="de-DE" dirty="0" err="1"/>
              <a:t>depedend</a:t>
            </a:r>
            <a:r>
              <a:rPr lang="de-DE" dirty="0"/>
              <a:t> on </a:t>
            </a:r>
            <a:r>
              <a:rPr lang="de-DE" dirty="0" err="1"/>
              <a:t>max</a:t>
            </a:r>
            <a:r>
              <a:rPr lang="de-DE" dirty="0"/>
              <a:t> </a:t>
            </a:r>
            <a:r>
              <a:rPr lang="de-DE" dirty="0" err="1"/>
              <a:t>data</a:t>
            </a:r>
            <a:r>
              <a:rPr lang="de-DE" dirty="0"/>
              <a:t> </a:t>
            </a:r>
            <a:r>
              <a:rPr lang="de-DE" dirty="0" err="1"/>
              <a:t>size</a:t>
            </a:r>
            <a:r>
              <a:rPr lang="de-DE" dirty="0"/>
              <a:t> and HW </a:t>
            </a:r>
            <a:r>
              <a:rPr lang="de-DE" dirty="0" err="1"/>
              <a:t>generation</a:t>
            </a:r>
            <a:r>
              <a:rPr lang="de-DE" dirty="0"/>
              <a:t> / MI - </a:t>
            </a:r>
            <a:r>
              <a:rPr lang="en-GB" b="0" i="0" dirty="0">
                <a:solidFill>
                  <a:srgbClr val="171717"/>
                </a:solidFill>
                <a:effectLst/>
                <a:latin typeface="Segoe UI" panose="020B0502040204020203" pitchFamily="34" charset="0"/>
              </a:rPr>
              <a:t>Limited to 2 TB and currently available instance storage size)</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Transaction log rate </a:t>
            </a:r>
            <a:r>
              <a:rPr lang="de-DE" dirty="0"/>
              <a:t>(</a:t>
            </a:r>
            <a:r>
              <a:rPr lang="de-DE" dirty="0" err="1"/>
              <a:t>deployment</a:t>
            </a:r>
            <a:r>
              <a:rPr lang="de-DE" dirty="0"/>
              <a:t> </a:t>
            </a:r>
            <a:r>
              <a:rPr lang="de-DE" dirty="0" err="1"/>
              <a:t>option</a:t>
            </a:r>
            <a:r>
              <a:rPr lang="de-DE" dirty="0"/>
              <a:t>, </a:t>
            </a:r>
            <a:r>
              <a:rPr lang="de-DE" dirty="0" err="1"/>
              <a:t>change</a:t>
            </a:r>
            <a:r>
              <a:rPr lang="de-DE" dirty="0"/>
              <a:t> </a:t>
            </a:r>
            <a:r>
              <a:rPr lang="de-DE" dirty="0" err="1"/>
              <a:t>tier</a:t>
            </a:r>
            <a:r>
              <a:rPr lang="de-DE" dirty="0"/>
              <a:t> </a:t>
            </a:r>
            <a:r>
              <a:rPr lang="de-DE" dirty="0" err="1"/>
              <a:t>or</a:t>
            </a:r>
            <a:r>
              <a:rPr lang="de-DE" dirty="0"/>
              <a:t> </a:t>
            </a:r>
            <a:r>
              <a:rPr lang="de-DE" dirty="0" err="1"/>
              <a:t>add</a:t>
            </a:r>
            <a:r>
              <a:rPr lang="de-DE" dirty="0"/>
              <a:t> </a:t>
            </a:r>
            <a:r>
              <a:rPr lang="de-DE" dirty="0" err="1"/>
              <a:t>more</a:t>
            </a:r>
            <a:r>
              <a:rPr lang="de-DE" dirty="0"/>
              <a:t> </a:t>
            </a:r>
            <a:r>
              <a:rPr lang="de-DE" dirty="0" err="1"/>
              <a:t>vCores</a:t>
            </a:r>
            <a:r>
              <a:rPr lang="de-DE" dirty="0"/>
              <a:t>)</a:t>
            </a:r>
          </a:p>
          <a:p>
            <a:r>
              <a:rPr lang="de-DE" b="1" dirty="0"/>
              <a:t>Data </a:t>
            </a:r>
            <a:r>
              <a:rPr lang="de-DE" b="1" dirty="0" err="1"/>
              <a:t>iops</a:t>
            </a:r>
            <a:r>
              <a:rPr lang="de-DE" b="1" dirty="0"/>
              <a:t> </a:t>
            </a:r>
          </a:p>
          <a:p>
            <a:r>
              <a:rPr lang="de-DE" b="1" dirty="0"/>
              <a:t>Size </a:t>
            </a:r>
            <a:r>
              <a:rPr lang="de-DE" b="1" dirty="0" err="1"/>
              <a:t>of</a:t>
            </a:r>
            <a:r>
              <a:rPr lang="de-DE" b="1" dirty="0"/>
              <a:t> </a:t>
            </a:r>
            <a:r>
              <a:rPr lang="de-DE" b="1" dirty="0" err="1"/>
              <a:t>tempdb</a:t>
            </a:r>
            <a:r>
              <a:rPr lang="de-DE" b="1" dirty="0"/>
              <a:t> </a:t>
            </a:r>
            <a:r>
              <a:rPr lang="de-DE" dirty="0"/>
              <a:t>(in BC – limited </a:t>
            </a:r>
            <a:r>
              <a:rPr lang="de-DE" dirty="0" err="1"/>
              <a:t>with</a:t>
            </a:r>
            <a:r>
              <a:rPr lang="de-DE" dirty="0"/>
              <a:t> </a:t>
            </a:r>
            <a:r>
              <a:rPr lang="en-GB" b="0" i="0" dirty="0">
                <a:solidFill>
                  <a:srgbClr val="171717"/>
                </a:solidFill>
                <a:effectLst/>
                <a:latin typeface="Segoe UI" panose="020B0502040204020203" pitchFamily="34" charset="0"/>
              </a:rPr>
              <a:t>currently available instance storage size.</a:t>
            </a:r>
            <a:r>
              <a:rPr lang="de-DE" dirty="0"/>
              <a:t> / in GP </a:t>
            </a:r>
            <a:r>
              <a:rPr lang="en-GB" b="0" i="0" dirty="0">
                <a:solidFill>
                  <a:srgbClr val="171717"/>
                </a:solidFill>
                <a:effectLst/>
                <a:latin typeface="Segoe UI" panose="020B0502040204020203" pitchFamily="34" charset="0"/>
              </a:rPr>
              <a:t>Limited to 24 GB/</a:t>
            </a:r>
            <a:r>
              <a:rPr lang="en-GB" b="0" i="0" dirty="0" err="1">
                <a:solidFill>
                  <a:srgbClr val="171717"/>
                </a:solidFill>
                <a:effectLst/>
                <a:latin typeface="Segoe UI" panose="020B0502040204020203" pitchFamily="34" charset="0"/>
              </a:rPr>
              <a:t>vCore</a:t>
            </a:r>
            <a:r>
              <a:rPr lang="de-DE" dirty="0"/>
              <a:t>)</a:t>
            </a:r>
          </a:p>
          <a:p>
            <a:r>
              <a:rPr lang="de-DE" b="1" dirty="0"/>
              <a:t>Max </a:t>
            </a:r>
            <a:r>
              <a:rPr lang="de-DE" b="1" dirty="0" err="1"/>
              <a:t>concurrent</a:t>
            </a:r>
            <a:r>
              <a:rPr lang="de-DE" b="1" dirty="0"/>
              <a:t> </a:t>
            </a:r>
            <a:r>
              <a:rPr lang="de-DE" b="1" dirty="0" err="1"/>
              <a:t>workers</a:t>
            </a:r>
            <a:endParaRPr lang="de-DE" b="1" dirty="0"/>
          </a:p>
          <a:p>
            <a:endParaRPr lang="de-DE" dirty="0"/>
          </a:p>
          <a:p>
            <a:r>
              <a:rPr lang="de-DE" dirty="0"/>
              <a:t>Very </a:t>
            </a:r>
            <a:r>
              <a:rPr lang="de-DE" dirty="0" err="1"/>
              <a:t>good</a:t>
            </a:r>
            <a:r>
              <a:rPr lang="de-DE" dirty="0"/>
              <a:t> </a:t>
            </a:r>
            <a:r>
              <a:rPr lang="de-DE" dirty="0" err="1"/>
              <a:t>documentation</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hlinkClick r:id="rId3"/>
              </a:rPr>
              <a:t>Resource limits - Azure SQL Managed Instance | Microsoft Docs</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hlinkClick r:id="rId4"/>
              </a:rPr>
              <a:t>Single database </a:t>
            </a:r>
            <a:r>
              <a:rPr lang="en-GB" sz="1000" dirty="0" err="1">
                <a:hlinkClick r:id="rId4"/>
              </a:rPr>
              <a:t>vCore</a:t>
            </a:r>
            <a:r>
              <a:rPr lang="en-GB" sz="1000" dirty="0">
                <a:hlinkClick r:id="rId4"/>
              </a:rPr>
              <a:t> resource limits - Azure SQL Database | Microsoft Docs</a:t>
            </a:r>
            <a:endParaRPr lang="en-DE"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000" dirty="0"/>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3832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kern="1200" dirty="0">
                <a:effectLst/>
              </a:rPr>
              <a:t>Azure SQL is a family of fully-managed, secure and intelligent SQL database services. Azure offers the widest range of deployment options for SQL from </a:t>
            </a:r>
            <a:r>
              <a:rPr lang="en-US" u="sng" kern="1200" dirty="0">
                <a:effectLst/>
                <a:hlinkClick r:id="rId3"/>
              </a:rPr>
              <a:t>edge</a:t>
            </a:r>
            <a:r>
              <a:rPr lang="en-US" kern="1200" dirty="0">
                <a:effectLst/>
              </a:rPr>
              <a:t> to cloud.</a:t>
            </a:r>
            <a:r>
              <a:rPr lang="en-US" dirty="0"/>
              <a:t> </a:t>
            </a:r>
            <a:r>
              <a:rPr lang="en-US" kern="1200" dirty="0">
                <a:effectLst/>
              </a:rPr>
              <a:t> With Azure SQL, you can rehost SQL workloads on SQL Server on Azure Virtual Machines,</a:t>
            </a:r>
            <a:r>
              <a:rPr lang="en-US" dirty="0"/>
              <a:t> </a:t>
            </a:r>
            <a:r>
              <a:rPr lang="en-US" kern="1200" dirty="0">
                <a:effectLst/>
              </a:rPr>
              <a:t>modernize existing applications with Azure SQL Managed Instance and</a:t>
            </a:r>
            <a:r>
              <a:rPr lang="en-US" dirty="0"/>
              <a:t> </a:t>
            </a:r>
            <a:r>
              <a:rPr lang="en-US" kern="1200" dirty="0">
                <a:effectLst/>
              </a:rPr>
              <a:t>support modern cloud applications with Azure SQL Database and Azure SQL Edge.</a:t>
            </a:r>
            <a:r>
              <a:rPr lang="en-US" dirty="0"/>
              <a:t>  </a:t>
            </a:r>
            <a:endParaRPr lang="en-US" dirty="0">
              <a:ea typeface="+mn-ea"/>
              <a:cs typeface="+mn-cs"/>
            </a:endParaRPr>
          </a:p>
          <a:p>
            <a:endParaRPr lang="en-US" dirty="0"/>
          </a:p>
          <a:p>
            <a:r>
              <a:rPr lang="en-US" kern="1200" dirty="0">
                <a:effectLst/>
              </a:rPr>
              <a:t>Azure SQL is built upon the same SQL Server engine, so you can migrate applications with ease and continue to use the tools, languages and resources you’re familiar with.</a:t>
            </a:r>
            <a:r>
              <a:rPr lang="en-US" dirty="0"/>
              <a:t> </a:t>
            </a:r>
            <a:endParaRPr lang="en-US" dirty="0">
              <a:cs typeface="Calibri" panose="020F0502020204030204"/>
            </a:endParaRPr>
          </a:p>
          <a:p>
            <a:endParaRPr lang="en-US" dirty="0"/>
          </a:p>
          <a:p>
            <a:r>
              <a:rPr lang="en-US" dirty="0"/>
              <a:t>The services within Azure SQL support a variety of scenarios:</a:t>
            </a:r>
            <a:endParaRPr lang="en-US" dirty="0">
              <a:cs typeface="Calibri" panose="020F0502020204030204"/>
            </a:endParaRPr>
          </a:p>
          <a:p>
            <a:r>
              <a:rPr lang="en-US" b="1" u="sng" dirty="0"/>
              <a:t>SQL Server on Azure Virtual Machines</a:t>
            </a:r>
            <a:endParaRPr lang="en-US" b="1" u="sng" dirty="0">
              <a:cs typeface="Calibri" panose="020F0502020204030204"/>
            </a:endParaRPr>
          </a:p>
          <a:p>
            <a:r>
              <a:rPr lang="en-US" i="1" dirty="0"/>
              <a:t>Lift-and-shift your SQL workloads with ease and maintain with 100% SQL Server compatibility and operating system-level access</a:t>
            </a:r>
            <a:endParaRPr lang="en-US" dirty="0"/>
          </a:p>
          <a:p>
            <a:r>
              <a:rPr lang="en-US" dirty="0"/>
              <a:t>You miss here some PaaS benefits.</a:t>
            </a:r>
          </a:p>
          <a:p>
            <a:r>
              <a:rPr lang="en-US" dirty="0"/>
              <a:t> </a:t>
            </a:r>
            <a:endParaRPr lang="en-US" dirty="0">
              <a:cs typeface="Calibri"/>
            </a:endParaRPr>
          </a:p>
          <a:p>
            <a:r>
              <a:rPr lang="en-US" b="1" u="sng" dirty="0"/>
              <a:t>Azure SQL Managed Instance</a:t>
            </a:r>
            <a:endParaRPr lang="en-US" b="1" u="sng" dirty="0">
              <a:cs typeface="Calibri"/>
            </a:endParaRPr>
          </a:p>
          <a:p>
            <a:r>
              <a:rPr lang="en-US" i="1" dirty="0"/>
              <a:t>Modernize your existing SQL Server applications at scale with an intelligent fully managed service</a:t>
            </a:r>
          </a:p>
          <a:p>
            <a:r>
              <a:rPr lang="en-US" sz="1200" b="1" kern="1200" dirty="0">
                <a:solidFill>
                  <a:schemeClr val="tx1"/>
                </a:solidFill>
                <a:effectLst/>
                <a:latin typeface="+mn-lt"/>
                <a:ea typeface="+mn-ea"/>
                <a:cs typeface="+mn-cs"/>
              </a:rPr>
              <a:t>instance-scoped</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high compatibility with an on-premises SQL Server</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out-of-box support for a large majority of SQL Server features</a:t>
            </a:r>
          </a:p>
          <a:p>
            <a:r>
              <a:rPr lang="en-US" sz="1200" b="1" dirty="0">
                <a:solidFill>
                  <a:schemeClr val="accent1"/>
                </a:solidFill>
              </a:rPr>
              <a:t>So :_</a:t>
            </a:r>
          </a:p>
          <a:p>
            <a:r>
              <a:rPr lang="en-US" sz="1200" b="1" dirty="0">
                <a:solidFill>
                  <a:schemeClr val="accent1"/>
                </a:solidFill>
              </a:rPr>
              <a:t>migrate a large number of apps </a:t>
            </a:r>
            <a:r>
              <a:rPr lang="en-US" sz="1200" dirty="0"/>
              <a:t>from on-premise to PaaS with </a:t>
            </a:r>
            <a:r>
              <a:rPr lang="en-US" sz="1200" dirty="0">
                <a:solidFill>
                  <a:schemeClr val="accent1"/>
                </a:solidFill>
              </a:rPr>
              <a:t>as </a:t>
            </a:r>
            <a:r>
              <a:rPr lang="en-US" sz="1200" b="1" dirty="0">
                <a:solidFill>
                  <a:schemeClr val="accent1"/>
                </a:solidFill>
              </a:rPr>
              <a:t>low migration effort as possible </a:t>
            </a:r>
          </a:p>
          <a:p>
            <a:pPr>
              <a:spcBef>
                <a:spcPts val="0"/>
              </a:spcBef>
              <a:spcAft>
                <a:spcPts val="600"/>
              </a:spcAft>
            </a:pPr>
            <a:r>
              <a:rPr lang="en-US" sz="1200" dirty="0">
                <a:solidFill>
                  <a:schemeClr val="tx1"/>
                </a:solidFill>
                <a:latin typeface="+mn-lt"/>
              </a:rPr>
              <a:t>Intelligent, fully-managed relational cloud database service</a:t>
            </a:r>
          </a:p>
          <a:p>
            <a:pPr>
              <a:spcBef>
                <a:spcPts val="0"/>
              </a:spcBef>
              <a:spcAft>
                <a:spcPts val="600"/>
              </a:spcAft>
            </a:pPr>
            <a:r>
              <a:rPr lang="en-US" sz="1200" dirty="0">
                <a:solidFill>
                  <a:schemeClr val="tx1"/>
                </a:solidFill>
                <a:latin typeface="+mn-lt"/>
              </a:rPr>
              <a:t>Easy lift-and-shift</a:t>
            </a:r>
          </a:p>
          <a:p>
            <a:pPr>
              <a:spcBef>
                <a:spcPts val="0"/>
              </a:spcBef>
              <a:spcAft>
                <a:spcPts val="600"/>
              </a:spcAft>
            </a:pPr>
            <a:r>
              <a:rPr lang="en-US" sz="1200" dirty="0">
                <a:solidFill>
                  <a:schemeClr val="tx1"/>
                </a:solidFill>
                <a:latin typeface="+mn-lt"/>
              </a:rPr>
              <a:t>Built-in security</a:t>
            </a:r>
            <a:endParaRPr lang="en-US" sz="1200" b="1" kern="1200" dirty="0">
              <a:solidFill>
                <a:schemeClr val="tx1"/>
              </a:solidFill>
              <a:effectLst/>
              <a:latin typeface="+mn-lt"/>
              <a:ea typeface="+mn-ea"/>
              <a:cs typeface="+mn-cs"/>
            </a:endParaRPr>
          </a:p>
          <a:p>
            <a:endParaRPr lang="en-US" dirty="0"/>
          </a:p>
          <a:p>
            <a:endParaRPr lang="en-US" dirty="0"/>
          </a:p>
          <a:p>
            <a:endParaRPr lang="en-US" b="1" u="sng" dirty="0">
              <a:cs typeface="Calibri"/>
            </a:endParaRPr>
          </a:p>
          <a:p>
            <a:r>
              <a:rPr lang="en-US" b="1" u="sng" dirty="0"/>
              <a:t>Azure SQL Database</a:t>
            </a:r>
            <a:endParaRPr lang="en-US" b="1" u="sng" dirty="0">
              <a:cs typeface="Calibri"/>
            </a:endParaRPr>
          </a:p>
          <a:p>
            <a:r>
              <a:rPr lang="en-US" i="1" dirty="0"/>
              <a:t>Support modern cloud applications on an intelligent, managed service that includes serverless compute</a:t>
            </a:r>
            <a:r>
              <a:rPr lang="en-US" dirty="0"/>
              <a:t> </a:t>
            </a:r>
          </a:p>
          <a:p>
            <a:pPr>
              <a:spcBef>
                <a:spcPts val="0"/>
              </a:spcBef>
              <a:spcAft>
                <a:spcPts val="600"/>
              </a:spcAft>
            </a:pPr>
            <a:r>
              <a:rPr kumimoji="0" lang="en-US" sz="1200" b="1" i="0" u="none" strike="noStrike" kern="0" cap="none" spc="0" normalizeH="0" baseline="0" noProof="0" dirty="0">
                <a:ln>
                  <a:noFill/>
                </a:ln>
                <a:solidFill>
                  <a:prstClr val="black"/>
                </a:solidFill>
                <a:effectLst/>
                <a:uLnTx/>
                <a:uFillTx/>
                <a:latin typeface="Segoe UI"/>
                <a:ea typeface="+mn-ea"/>
                <a:cs typeface="+mn-cs"/>
              </a:rPr>
              <a:t>Serverless compute </a:t>
            </a:r>
            <a:r>
              <a:rPr kumimoji="0" lang="en-US" sz="1200" b="0" i="0" u="none" strike="noStrike" kern="0" cap="none" spc="0" normalizeH="0" baseline="0" noProof="0" dirty="0">
                <a:ln>
                  <a:noFill/>
                </a:ln>
                <a:solidFill>
                  <a:prstClr val="black"/>
                </a:solidFill>
                <a:effectLst/>
                <a:uLnTx/>
                <a:uFillTx/>
                <a:latin typeface="Segoe UI"/>
                <a:ea typeface="+mn-ea"/>
                <a:cs typeface="+mn-cs"/>
              </a:rPr>
              <a:t>and </a:t>
            </a:r>
            <a:r>
              <a:rPr kumimoji="0" lang="en-US" sz="1200" b="1" i="0" u="none" strike="noStrike" kern="0" cap="none" spc="0" normalizeH="0" baseline="0" noProof="0" dirty="0">
                <a:ln>
                  <a:noFill/>
                </a:ln>
                <a:solidFill>
                  <a:prstClr val="black"/>
                </a:solidFill>
                <a:effectLst/>
                <a:uLnTx/>
                <a:uFillTx/>
                <a:latin typeface="Segoe UI"/>
                <a:ea typeface="+mn-ea"/>
                <a:cs typeface="+mn-cs"/>
              </a:rPr>
              <a:t>Hyperscale </a:t>
            </a:r>
            <a:r>
              <a:rPr kumimoji="0" lang="en-US" sz="1200" b="0" i="0" u="none" strike="noStrike" kern="0" cap="none" spc="0" normalizeH="0" baseline="0" noProof="0" dirty="0">
                <a:ln>
                  <a:noFill/>
                </a:ln>
                <a:solidFill>
                  <a:prstClr val="black"/>
                </a:solidFill>
                <a:effectLst/>
                <a:uLnTx/>
                <a:uFillTx/>
                <a:latin typeface="Segoe UI"/>
                <a:ea typeface="+mn-ea"/>
                <a:cs typeface="+mn-cs"/>
              </a:rPr>
              <a:t>storage to meet demanding workload requirements</a:t>
            </a: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r>
              <a:rPr lang="en-US" b="1" u="sng" dirty="0"/>
              <a:t>Azure SQL Edge</a:t>
            </a:r>
            <a:endParaRPr lang="en-US" b="1" u="sng" dirty="0">
              <a:cs typeface="Calibri" panose="020F0502020204030204"/>
            </a:endParaRPr>
          </a:p>
          <a:p>
            <a:endParaRPr lang="en-US" i="1" dirty="0"/>
          </a:p>
          <a:p>
            <a:r>
              <a:rPr lang="en-GB" b="0" i="0" dirty="0">
                <a:solidFill>
                  <a:srgbClr val="202124"/>
                </a:solidFill>
                <a:effectLst/>
                <a:latin typeface="arial" panose="020B0604020202020204" pitchFamily="34" charset="0"/>
              </a:rPr>
              <a:t>IoT Edge modules are </a:t>
            </a:r>
            <a:r>
              <a:rPr lang="en-GB" b="1" i="0" dirty="0">
                <a:solidFill>
                  <a:srgbClr val="202124"/>
                </a:solidFill>
                <a:effectLst/>
                <a:latin typeface="arial" panose="020B0604020202020204" pitchFamily="34" charset="0"/>
              </a:rPr>
              <a:t>containers that run Azure services</a:t>
            </a:r>
            <a:r>
              <a:rPr lang="en-GB" b="0" i="0" dirty="0">
                <a:solidFill>
                  <a:srgbClr val="202124"/>
                </a:solidFill>
                <a:effectLst/>
                <a:latin typeface="arial" panose="020B0604020202020204" pitchFamily="34" charset="0"/>
              </a:rPr>
              <a:t>, third-party services, or custom code. They are deployed to IoT Edge-enabled devices and execute locally on those devices</a:t>
            </a:r>
            <a:endParaRPr lang="en-US" i="1" dirty="0"/>
          </a:p>
          <a:p>
            <a:r>
              <a:rPr lang="en-US" i="1" dirty="0"/>
              <a:t>You can Run IoT edge compute with a SQL database optimized with data streaming, time series, and AI capabilities built-in</a:t>
            </a:r>
            <a:endParaRPr lang="en-US" dirty="0">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r>
              <a:rPr lang="en-US" sz="1200" b="1" u="sng" kern="1200" dirty="0">
                <a:solidFill>
                  <a:schemeClr val="tx1"/>
                </a:solidFill>
                <a:effectLst/>
                <a:latin typeface="+mn-lt"/>
                <a:ea typeface="+mn-ea"/>
                <a:cs typeface="+mn-cs"/>
              </a:rPr>
              <a:t>Tiers _</a:t>
            </a:r>
          </a:p>
          <a:p>
            <a:pPr>
              <a:spcBef>
                <a:spcPts val="0"/>
              </a:spcBef>
              <a:spcAft>
                <a:spcPts val="600"/>
              </a:spcAft>
            </a:pPr>
            <a:r>
              <a:rPr lang="en-US" sz="1200" b="1" kern="1200" dirty="0">
                <a:solidFill>
                  <a:schemeClr val="tx1"/>
                </a:solidFill>
                <a:effectLst/>
                <a:latin typeface="+mn-lt"/>
                <a:ea typeface="+mn-ea"/>
                <a:cs typeface="+mn-cs"/>
              </a:rPr>
              <a:t>General purpose - </a:t>
            </a:r>
            <a:r>
              <a:rPr lang="en-US" sz="1200" b="0" dirty="0"/>
              <a:t>typical availability and common IO latency requirements</a:t>
            </a:r>
            <a:endParaRPr lang="en-US" sz="1200" b="1" kern="1200" dirty="0">
              <a:solidFill>
                <a:schemeClr val="tx1"/>
              </a:solidFill>
              <a:effectLst/>
              <a:latin typeface="+mn-lt"/>
              <a:ea typeface="+mn-ea"/>
              <a:cs typeface="+mn-cs"/>
            </a:endParaRPr>
          </a:p>
          <a:p>
            <a:pPr>
              <a:spcBef>
                <a:spcPts val="0"/>
              </a:spcBef>
              <a:spcAft>
                <a:spcPts val="600"/>
              </a:spcAft>
            </a:pPr>
            <a:r>
              <a:rPr lang="en-US" sz="1200" b="1" kern="1200" dirty="0">
                <a:solidFill>
                  <a:schemeClr val="tx1"/>
                </a:solidFill>
                <a:effectLst/>
                <a:latin typeface="+mn-lt"/>
                <a:ea typeface="+mn-ea"/>
                <a:cs typeface="+mn-cs"/>
              </a:rPr>
              <a:t>Business Critical -</a:t>
            </a:r>
            <a:r>
              <a:rPr lang="en-US" sz="1200" b="0" kern="1200" dirty="0">
                <a:solidFill>
                  <a:schemeClr val="tx1"/>
                </a:solidFill>
                <a:effectLst/>
                <a:latin typeface="+mn-lt"/>
                <a:ea typeface="+mn-ea"/>
                <a:cs typeface="+mn-cs"/>
              </a:rPr>
              <a:t> </a:t>
            </a:r>
            <a:r>
              <a:rPr lang="en-US" sz="1200" b="0" dirty="0"/>
              <a:t>highest availability and lowest IO latency requirements</a:t>
            </a:r>
            <a:endParaRPr lang="en-US" sz="1200" b="0"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Hyperscale</a:t>
            </a:r>
            <a:r>
              <a:rPr lang="en-US" sz="1200" b="1" kern="1200" dirty="0">
                <a:solidFill>
                  <a:schemeClr val="tx1"/>
                </a:solidFill>
                <a:latin typeface="+mn-lt"/>
                <a:ea typeface="+mn-ea"/>
                <a:cs typeface="+mn-cs"/>
              </a:rPr>
              <a:t> </a:t>
            </a:r>
            <a:r>
              <a:rPr lang="en-US" sz="1200" dirty="0"/>
              <a:t>is a new, highly scalable service tier that adapts on-demand to your workload's needs</a:t>
            </a:r>
          </a:p>
          <a:p>
            <a:pPr marL="171450" lvl="0" indent="-171450">
              <a:spcBef>
                <a:spcPts val="600"/>
              </a:spcBef>
              <a:buFont typeface="Arial" panose="020B0604020202020204" pitchFamily="34" charset="0"/>
              <a:buChar char="•"/>
              <a:defRPr/>
            </a:pPr>
            <a:r>
              <a:rPr lang="en-US" sz="1200" b="1" dirty="0"/>
              <a:t>Quickly auto-scaling up to 100TB per database. (4Tb – 8 TB limits in other service tiers.)</a:t>
            </a:r>
          </a:p>
          <a:p>
            <a:pPr marL="171450" lvl="0" indent="-171450">
              <a:spcBef>
                <a:spcPts val="600"/>
              </a:spcBef>
              <a:buFont typeface="Arial" panose="020B0604020202020204" pitchFamily="34" charset="0"/>
              <a:buChar char="•"/>
              <a:defRPr/>
            </a:pPr>
            <a:r>
              <a:rPr lang="en-US" sz="1200" b="1" dirty="0"/>
              <a:t>This </a:t>
            </a:r>
            <a:r>
              <a:rPr lang="en-US" sz="1200" dirty="0"/>
              <a:t>eliminates the need to pre-provision storage resources, significantly expanding the potential for app growth without storage size limits. </a:t>
            </a:r>
          </a:p>
          <a:p>
            <a:pPr marL="171450" lvl="0" indent="-171450">
              <a:spcBef>
                <a:spcPts val="600"/>
              </a:spcBef>
              <a:buFont typeface="Arial" panose="020B0604020202020204" pitchFamily="34" charset="0"/>
              <a:buChar char="•"/>
              <a:defRPr/>
            </a:pPr>
            <a:r>
              <a:rPr lang="en-US" sz="1200" i="0" dirty="0">
                <a:solidFill>
                  <a:srgbClr val="000000"/>
                </a:solidFill>
                <a:latin typeface="Calibri" panose="020F0502020204030204" pitchFamily="34" charset="0"/>
              </a:rPr>
              <a:t>Decouples compute, log and storage. </a:t>
            </a:r>
          </a:p>
          <a:p>
            <a:pPr marL="171450" lvl="0" indent="-171450">
              <a:spcBef>
                <a:spcPts val="600"/>
              </a:spcBef>
              <a:buFont typeface="Arial" panose="020B0604020202020204" pitchFamily="34" charset="0"/>
              <a:buChar char="•"/>
              <a:defRPr/>
            </a:pPr>
            <a:endParaRPr lang="en-US" sz="1200" b="0" i="0" kern="1200" dirty="0">
              <a:solidFill>
                <a:srgbClr val="000000"/>
              </a:solidFill>
              <a:effectLst/>
              <a:latin typeface="Calibri" panose="020F0502020204030204" pitchFamily="34" charset="0"/>
              <a:ea typeface="+mn-ea"/>
              <a:cs typeface="+mn-cs"/>
            </a:endParaRPr>
          </a:p>
          <a:p>
            <a:pPr marL="0" lvl="0" indent="0">
              <a:spcBef>
                <a:spcPts val="600"/>
              </a:spcBef>
              <a:buFont typeface="Arial" panose="020B0604020202020204" pitchFamily="34" charset="0"/>
              <a:buNone/>
              <a:defRPr/>
            </a:pPr>
            <a:r>
              <a:rPr lang="en-US" sz="1200" b="1" i="0" u="sng" kern="1200" dirty="0">
                <a:solidFill>
                  <a:srgbClr val="000000"/>
                </a:solidFill>
                <a:effectLst/>
                <a:latin typeface="Calibri" panose="020F0502020204030204" pitchFamily="34" charset="0"/>
                <a:ea typeface="+mn-ea"/>
                <a:cs typeface="+mn-cs"/>
              </a:rPr>
              <a:t>Serverless</a:t>
            </a:r>
          </a:p>
          <a:p>
            <a:pPr marL="171450" lvl="0" indent="-171450">
              <a:spcBef>
                <a:spcPts val="600"/>
              </a:spcBef>
              <a:buFont typeface="Arial" panose="020B0604020202020204" pitchFamily="34" charset="0"/>
              <a:buChar char="•"/>
              <a:defRPr/>
            </a:pPr>
            <a:r>
              <a:rPr lang="en-US" sz="1200" dirty="0">
                <a:solidFill>
                  <a:schemeClr val="tx1"/>
                </a:solidFill>
              </a:rPr>
              <a:t>unpredictable and intermittent workloads </a:t>
            </a:r>
          </a:p>
          <a:p>
            <a:pPr marL="171450" lvl="0" indent="-171450">
              <a:spcBef>
                <a:spcPts val="600"/>
              </a:spcBef>
              <a:buFont typeface="Arial" panose="020B0604020202020204" pitchFamily="34" charset="0"/>
              <a:buChar char="•"/>
              <a:defRPr/>
            </a:pPr>
            <a:r>
              <a:rPr lang="en-US" sz="1200" b="0" i="0" kern="1200" dirty="0">
                <a:solidFill>
                  <a:schemeClr val="tx1"/>
                </a:solidFill>
                <a:effectLst/>
                <a:latin typeface="+mn-lt"/>
                <a:ea typeface="+mn-ea"/>
                <a:cs typeface="+mn-cs"/>
              </a:rPr>
              <a:t>Highly </a:t>
            </a:r>
            <a:r>
              <a:rPr lang="en-US" sz="1200" b="0" i="0" kern="1200" dirty="0" err="1">
                <a:solidFill>
                  <a:schemeClr val="tx1"/>
                </a:solidFill>
                <a:effectLst/>
                <a:latin typeface="+mn-lt"/>
                <a:ea typeface="+mn-ea"/>
                <a:cs typeface="+mn-cs"/>
              </a:rPr>
              <a:t>autonome</a:t>
            </a:r>
            <a:endParaRPr lang="en-US" sz="1200" b="0" i="0" kern="1200" dirty="0">
              <a:solidFill>
                <a:schemeClr val="tx1"/>
              </a:solidFill>
              <a:effectLst/>
              <a:latin typeface="+mn-lt"/>
              <a:ea typeface="+mn-ea"/>
              <a:cs typeface="+mn-cs"/>
            </a:endParaRPr>
          </a:p>
          <a:p>
            <a:endParaRPr lang="en-US" dirty="0">
              <a:cs typeface="Calibri"/>
            </a:endParaRPr>
          </a:p>
          <a:p>
            <a:endParaRPr lang="en-US" dirty="0">
              <a:cs typeface="Calibri"/>
            </a:endParaRPr>
          </a:p>
          <a:p>
            <a:endParaRPr lang="en-US" dirty="0">
              <a:cs typeface="Calibri"/>
            </a:endParaRPr>
          </a:p>
          <a:p>
            <a:endParaRPr lang="en-US" sz="1200" kern="1200" dirty="0">
              <a:solidFill>
                <a:schemeClr val="tx1"/>
              </a:solidFill>
              <a:effectLst/>
              <a:latin typeface="+mn-lt"/>
              <a:cs typeface="Calibri"/>
            </a:endParaRPr>
          </a:p>
          <a:p>
            <a:endParaRPr lang="en-US" sz="1200" kern="1200" dirty="0">
              <a:solidFill>
                <a:schemeClr val="tx1"/>
              </a:solidFill>
              <a:effectLst/>
              <a:latin typeface="+mn-lt"/>
              <a:cs typeface="Calibri"/>
            </a:endParaRPr>
          </a:p>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3/26/2024 10:42 PM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24004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5.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5.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5.jpe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1.xml"/><Relationship Id="rId4" Type="http://schemas.openxmlformats.org/officeDocument/2006/relationships/image" Target="../media/image25.jpe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1.xml"/><Relationship Id="rId4" Type="http://schemas.openxmlformats.org/officeDocument/2006/relationships/image" Target="../media/image25.jpe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1.xml"/><Relationship Id="rId4" Type="http://schemas.openxmlformats.org/officeDocument/2006/relationships/image" Target="../media/image25.jpeg"/></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1.xml"/><Relationship Id="rId1" Type="http://schemas.openxmlformats.org/officeDocument/2006/relationships/tags" Target="../tags/tag1.xml"/><Relationship Id="rId4" Type="http://schemas.openxmlformats.org/officeDocument/2006/relationships/image" Target="../media/image34.emf"/></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9.jpeg"/><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70017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43219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5350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59520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07452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7339" y="1227277"/>
            <a:ext cx="11653523" cy="1489639"/>
          </a:xfrm>
        </p:spPr>
        <p:txBody>
          <a:bodyPr>
            <a:spAutoFit/>
          </a:bodyPr>
          <a:lstStyle>
            <a:lvl1pPr marL="0" indent="0">
              <a:buNone/>
              <a:defRPr sz="1600" b="0" i="0">
                <a:latin typeface="Segoe UI" panose="020B0502040204020203" pitchFamily="34" charset="0"/>
                <a:cs typeface="Segoe UI" panose="020B0502040204020203" pitchFamily="34" charset="0"/>
              </a:defRPr>
            </a:lvl1pPr>
            <a:lvl2pPr marL="336145" indent="0">
              <a:buNone/>
              <a:defRPr sz="1600" b="0" i="0">
                <a:latin typeface="Segoe UI" panose="020B0502040204020203" pitchFamily="34" charset="0"/>
                <a:cs typeface="Segoe UI" panose="020B0502040204020203" pitchFamily="34" charset="0"/>
              </a:defRPr>
            </a:lvl2pPr>
            <a:lvl3pPr marL="560241" indent="0">
              <a:buNone/>
              <a:defRPr sz="1600" b="0" i="0">
                <a:latin typeface="Segoe UI" panose="020B0502040204020203" pitchFamily="34" charset="0"/>
                <a:cs typeface="Segoe UI" panose="020B0502040204020203" pitchFamily="34" charset="0"/>
              </a:defRPr>
            </a:lvl3pPr>
            <a:lvl4pPr marL="784338" indent="0">
              <a:buNone/>
              <a:defRPr sz="1600" b="0" i="0">
                <a:latin typeface="Segoe UI" panose="020B0502040204020203" pitchFamily="34" charset="0"/>
                <a:cs typeface="Segoe UI" panose="020B0502040204020203" pitchFamily="34" charset="0"/>
              </a:defRPr>
            </a:lvl4pPr>
            <a:lvl5pPr marL="1008434" indent="0">
              <a:buNone/>
              <a:defRPr sz="1600" b="0" i="0">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307340" y="314911"/>
            <a:ext cx="11655840" cy="899665"/>
          </a:xfrm>
        </p:spPr>
        <p:txBody>
          <a:bodyPr/>
          <a:lstStyle>
            <a:lvl1pPr>
              <a:defRPr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2860759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62478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635422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89475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36005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2453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Rectangle 2">
            <a:extLst>
              <a:ext uri="{FF2B5EF4-FFF2-40B4-BE49-F238E27FC236}">
                <a16:creationId xmlns:a16="http://schemas.microsoft.com/office/drawing/2014/main" id="{2C5D9EF9-1AD0-B542-B100-C73EDD76F9F1}"/>
              </a:ext>
            </a:extLst>
          </p:cNvPr>
          <p:cNvSpPr/>
          <p:nvPr userDrawn="1"/>
        </p:nvSpPr>
        <p:spPr bwMode="auto">
          <a:xfrm>
            <a:off x="0" y="0"/>
            <a:ext cx="12192000" cy="6858000"/>
          </a:xfrm>
          <a:prstGeom prst="rect">
            <a:avLst/>
          </a:prstGeom>
          <a:solidFill>
            <a:schemeClr val="bg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69404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5954325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0" baseline="0">
                <a:solidFill>
                  <a:schemeClr val="tx2"/>
                </a:solidFill>
                <a:latin typeface="+mj-lt"/>
              </a:defRPr>
            </a:lvl1pPr>
          </a:lstStyle>
          <a:p>
            <a:r>
              <a:rPr lang="en-US" dirty="0"/>
              <a:t>Section title</a:t>
            </a:r>
          </a:p>
        </p:txBody>
      </p:sp>
    </p:spTree>
    <p:extLst>
      <p:ext uri="{BB962C8B-B14F-4D97-AF65-F5344CB8AC3E}">
        <p14:creationId xmlns:p14="http://schemas.microsoft.com/office/powerpoint/2010/main" val="17848506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7850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2194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52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903483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3/26/2024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15209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340992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94976742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489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87369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61698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01048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12615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160743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half-pag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37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5922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796474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3632793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23807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614789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942121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198625292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0953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B9A484-DE9F-4F9F-B98D-08471FED56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3048F43-534D-40FB-8E2F-5982EBC0E83E}"/>
              </a:ext>
            </a:extLst>
          </p:cNvPr>
          <p:cNvSpPr/>
          <p:nvPr userDrawn="1"/>
        </p:nvSpPr>
        <p:spPr bwMode="auto">
          <a:xfrm>
            <a:off x="269239" y="291069"/>
            <a:ext cx="5378549" cy="53793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ubtitle 2">
            <a:extLst>
              <a:ext uri="{FF2B5EF4-FFF2-40B4-BE49-F238E27FC236}">
                <a16:creationId xmlns:a16="http://schemas.microsoft.com/office/drawing/2014/main" id="{3359BD36-8039-42C7-B4E8-6CCE25909084}"/>
              </a:ext>
            </a:extLst>
          </p:cNvPr>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69240" y="2100815"/>
            <a:ext cx="5199207" cy="764225"/>
          </a:xfrm>
        </p:spPr>
        <p:txBody>
          <a:bodyPr/>
          <a:lstStyle>
            <a:lvl1pPr>
              <a:defRPr sz="6000" cap="none" spc="0" baseline="0">
                <a:solidFill>
                  <a:schemeClr val="bg1"/>
                </a:solidFill>
                <a:latin typeface="+mj-lt"/>
              </a:defRPr>
            </a:lvl1pPr>
          </a:lstStyle>
          <a:p>
            <a:r>
              <a:rPr lang="en-US"/>
              <a:t>Click to edit TITLE</a:t>
            </a:r>
          </a:p>
        </p:txBody>
      </p:sp>
    </p:spTree>
    <p:extLst>
      <p:ext uri="{BB962C8B-B14F-4D97-AF65-F5344CB8AC3E}">
        <p14:creationId xmlns:p14="http://schemas.microsoft.com/office/powerpoint/2010/main" val="164503366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blo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048F43-534D-40FB-8E2F-5982EBC0E83E}"/>
              </a:ext>
            </a:extLst>
          </p:cNvPr>
          <p:cNvSpPr/>
          <p:nvPr userDrawn="1"/>
        </p:nvSpPr>
        <p:spPr bwMode="auto">
          <a:xfrm>
            <a:off x="269239" y="291069"/>
            <a:ext cx="5378549" cy="53793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69240" y="2100815"/>
            <a:ext cx="5199207" cy="764225"/>
          </a:xfrm>
        </p:spPr>
        <p:txBody>
          <a:bodyPr/>
          <a:lstStyle>
            <a:lvl1pPr>
              <a:defRPr sz="5400" cap="none" spc="0" baseline="0">
                <a:solidFill>
                  <a:schemeClr val="bg1"/>
                </a:solidFill>
                <a:latin typeface="+mj-lt"/>
              </a:defRPr>
            </a:lvl1pPr>
          </a:lstStyle>
          <a:p>
            <a:r>
              <a:rPr lang="en-US"/>
              <a:t>Click to edit TITLE</a:t>
            </a:r>
          </a:p>
        </p:txBody>
      </p:sp>
      <p:pic>
        <p:nvPicPr>
          <p:cNvPr id="7" name="Picture 6">
            <a:extLst>
              <a:ext uri="{FF2B5EF4-FFF2-40B4-BE49-F238E27FC236}">
                <a16:creationId xmlns:a16="http://schemas.microsoft.com/office/drawing/2014/main" id="{4EF6815D-B5D9-4790-894B-A4ECBAA1B3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7400" y="5150459"/>
            <a:ext cx="1889809" cy="434734"/>
          </a:xfrm>
          <a:prstGeom prst="rect">
            <a:avLst/>
          </a:prstGeom>
        </p:spPr>
      </p:pic>
    </p:spTree>
    <p:extLst>
      <p:ext uri="{BB962C8B-B14F-4D97-AF65-F5344CB8AC3E}">
        <p14:creationId xmlns:p14="http://schemas.microsoft.com/office/powerpoint/2010/main" val="216565789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6858000"/>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2" y="2782669"/>
            <a:ext cx="5130074" cy="1292662"/>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262699204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earning objectives">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C32E3F-5124-491D-BAA1-AC7A9B470A08}"/>
              </a:ext>
            </a:extLst>
          </p:cNvPr>
          <p:cNvSpPr>
            <a:spLocks noGrp="1"/>
          </p:cNvSpPr>
          <p:nvPr>
            <p:ph type="title"/>
          </p:nvPr>
        </p:nvSpPr>
        <p:spPr>
          <a:xfrm>
            <a:off x="269241" y="289512"/>
            <a:ext cx="5826760" cy="764225"/>
          </a:xfrm>
        </p:spPr>
        <p:txBody>
          <a:bodyPr/>
          <a:lstStyle>
            <a:lvl1pPr>
              <a:defRPr>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016CF6E4-9FAE-4025-8123-F65F2C8EDD92}"/>
              </a:ext>
            </a:extLst>
          </p:cNvPr>
          <p:cNvSpPr txBox="1">
            <a:spLocks/>
          </p:cNvSpPr>
          <p:nvPr userDrawn="1"/>
        </p:nvSpPr>
        <p:spPr>
          <a:xfrm>
            <a:off x="2" y="1727554"/>
            <a:ext cx="7440637" cy="2341498"/>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342900" marR="0" lvl="0" indent="-342900" algn="l" defTabSz="932742" rtl="0" eaLnBrk="1" fontAlgn="auto" latinLnBrk="0" hangingPunct="1">
              <a:lnSpc>
                <a:spcPct val="100000"/>
              </a:lnSpc>
              <a:spcBef>
                <a:spcPts val="980"/>
              </a:spcBef>
              <a:spcAft>
                <a:spcPts val="0"/>
              </a:spcAft>
              <a:buClrTx/>
              <a:buSzPct val="90000"/>
              <a:buFont typeface="Arial" panose="020B0604020202020204" pitchFamily="34" charset="0"/>
              <a:buChar char="•"/>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Picture Placeholder 8">
            <a:extLst>
              <a:ext uri="{FF2B5EF4-FFF2-40B4-BE49-F238E27FC236}">
                <a16:creationId xmlns:a16="http://schemas.microsoft.com/office/drawing/2014/main" id="{D2B3C331-8EDD-44AA-8FFC-AEED939BDDB2}"/>
              </a:ext>
            </a:extLst>
          </p:cNvPr>
          <p:cNvSpPr>
            <a:spLocks noGrp="1"/>
          </p:cNvSpPr>
          <p:nvPr>
            <p:ph type="pic" sz="quarter" idx="10"/>
          </p:nvPr>
        </p:nvSpPr>
        <p:spPr>
          <a:xfrm>
            <a:off x="6433458" y="0"/>
            <a:ext cx="5758542" cy="6858000"/>
          </a:xfrm>
        </p:spPr>
        <p:txBody>
          <a:bodyPr/>
          <a:lstStyle>
            <a:lvl1pPr marL="0" indent="0">
              <a:buNone/>
              <a:defRPr/>
            </a:lvl1pPr>
          </a:lstStyle>
          <a:p>
            <a:endParaRPr lang="en-US"/>
          </a:p>
        </p:txBody>
      </p:sp>
      <p:sp>
        <p:nvSpPr>
          <p:cNvPr id="11" name="Text Placeholder 10">
            <a:extLst>
              <a:ext uri="{FF2B5EF4-FFF2-40B4-BE49-F238E27FC236}">
                <a16:creationId xmlns:a16="http://schemas.microsoft.com/office/drawing/2014/main" id="{2D6E2573-D677-40AA-BF3F-2E7EB042653E}"/>
              </a:ext>
            </a:extLst>
          </p:cNvPr>
          <p:cNvSpPr>
            <a:spLocks noGrp="1"/>
          </p:cNvSpPr>
          <p:nvPr>
            <p:ph type="body" sz="quarter" idx="11"/>
          </p:nvPr>
        </p:nvSpPr>
        <p:spPr>
          <a:xfrm>
            <a:off x="269241" y="1811337"/>
            <a:ext cx="5826760" cy="4567692"/>
          </a:xfrm>
        </p:spPr>
        <p:txBody>
          <a:bodyPr/>
          <a:lstStyle>
            <a:lvl1pPr marL="0" indent="0">
              <a:spcBef>
                <a:spcPts val="800"/>
              </a:spcBef>
              <a:spcAft>
                <a:spcPts val="600"/>
              </a:spcAft>
              <a:buNone/>
              <a:defRPr sz="2400"/>
            </a:lvl1pPr>
            <a:lvl2pPr marL="336145" indent="0">
              <a:spcBef>
                <a:spcPts val="400"/>
              </a:spcBef>
              <a:spcAft>
                <a:spcPts val="200"/>
              </a:spcAft>
              <a:buNone/>
              <a:defRPr sz="1600">
                <a:latin typeface="Segoe UI Semilight" panose="020B0402040204020203" pitchFamily="34" charset="0"/>
                <a:cs typeface="Segoe UI Semilight" panose="020B0402040204020203" pitchFamily="34" charset="0"/>
              </a:defRPr>
            </a:lvl2pPr>
            <a:lvl3pPr marL="560241" indent="0">
              <a:buNone/>
              <a:defRPr sz="1200"/>
            </a:lvl3pPr>
            <a:lvl4pPr marL="784338" indent="0">
              <a:buNone/>
              <a:defRPr sz="1100"/>
            </a:lvl4pPr>
            <a:lvl5pPr marL="1008434"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080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spcAft>
                <a:spcPts val="1000"/>
              </a:spcAft>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56359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ue s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566294" cy="1169551"/>
          </a:xfrm>
        </p:spPr>
        <p:txBody>
          <a:bodyPr vert="horz" wrap="square" lIns="146304" tIns="91440" rIns="146304" bIns="91440" rtlCol="0" anchor="t">
            <a:noAutofit/>
          </a:bodyPr>
          <a:lstStyle>
            <a:lvl1pPr>
              <a:spcAft>
                <a:spcPts val="1000"/>
              </a:spcAft>
              <a:defRPr lang="en-US" sz="32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139115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7D72CE8-10DB-4671-B91E-BDEA20A8C590}"/>
              </a:ext>
            </a:extLst>
          </p:cNvPr>
          <p:cNvSpPr/>
          <p:nvPr userDrawn="1"/>
        </p:nvSpPr>
        <p:spPr bwMode="auto">
          <a:xfrm>
            <a:off x="6127963" y="0"/>
            <a:ext cx="6095999" cy="6858000"/>
          </a:xfrm>
          <a:prstGeom prst="rect">
            <a:avLst/>
          </a:prstGeom>
          <a:solidFill>
            <a:srgbClr val="0177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0714505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46127043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92267962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spcBef>
                <a:spcPts val="1200"/>
              </a:spcBef>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58629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915072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63671699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119440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472204"/>
            <a:ext cx="5378548" cy="1619931"/>
          </a:xfrm>
        </p:spPr>
        <p:txBody>
          <a:bodyPr wrap="square">
            <a:spAutoFit/>
          </a:bodyPr>
          <a:lstStyle>
            <a:lvl1pPr marL="0" indent="0">
              <a:spcBef>
                <a:spcPts val="1200"/>
              </a:spcBef>
              <a:buClr>
                <a:schemeClr val="tx1"/>
              </a:buClr>
              <a:buFont typeface="Wingdings" pitchFamily="2" charset="2"/>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27209" indent="0">
              <a:buNone/>
              <a:tabLst/>
              <a:defRPr sz="1600"/>
            </a:lvl3pPr>
            <a:lvl4pPr marL="451306" indent="0">
              <a:buNone/>
              <a:defRPr sz="1400"/>
            </a:lvl4pPr>
            <a:lvl5pPr marL="672290" indent="0">
              <a:buNone/>
              <a:tabLst/>
              <a:defRPr sz="1400"/>
            </a:lvl5pPr>
          </a:lstStyle>
          <a:p>
            <a:pPr marL="0" marR="0" lvl="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472204"/>
            <a:ext cx="5378548" cy="1619931"/>
          </a:xfrm>
        </p:spPr>
        <p:txBody>
          <a:bodyPr wrap="square">
            <a:spAutoFit/>
          </a:bodyPr>
          <a:lstStyle>
            <a:lvl1pPr marL="0" indent="0">
              <a:spcBef>
                <a:spcPts val="1200"/>
              </a:spcBef>
              <a:buClr>
                <a:schemeClr val="tx1"/>
              </a:buClr>
              <a:buFont typeface="Wingdings" pitchFamily="2" charset="2"/>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27209" indent="0">
              <a:buNone/>
              <a:tabLst/>
              <a:defRPr sz="1600"/>
            </a:lvl3pPr>
            <a:lvl4pPr marL="451306" indent="0">
              <a:buNone/>
              <a:defRPr sz="1400"/>
            </a:lvl4pPr>
            <a:lvl5pPr marL="672290" indent="0">
              <a:buNone/>
              <a:tabLst/>
              <a:defRPr sz="1400"/>
            </a:lvl5pPr>
          </a:lstStyle>
          <a:p>
            <a:pPr marL="0" marR="0" lvl="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68355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20284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993461"/>
            <a:ext cx="11653523" cy="849463"/>
          </a:xfrm>
          <a:noFill/>
        </p:spPr>
        <p:txBody>
          <a:bodyPr tIns="91440" bIns="91440" anchor="t" anchorCtr="0">
            <a:spAutoFit/>
          </a:bodyPr>
          <a:lstStyle>
            <a:lvl1pPr algn="ctr">
              <a:defRPr sz="4800" cap="none" spc="300" baseline="0">
                <a:solidFill>
                  <a:schemeClr val="tx1"/>
                </a:solidFill>
                <a:latin typeface="Segoe UI Semilight" panose="020B0402040204020203" pitchFamily="34" charset="0"/>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327780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9505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60698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22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8150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0A7A874C-211A-4BAD-8DC1-1BF5FADB51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3" y="3083654"/>
            <a:ext cx="4858398" cy="690150"/>
          </a:xfrm>
          <a:prstGeom prst="rect">
            <a:avLst/>
          </a:prstGeom>
        </p:spPr>
      </p:pic>
    </p:spTree>
    <p:extLst>
      <p:ext uri="{BB962C8B-B14F-4D97-AF65-F5344CB8AC3E}">
        <p14:creationId xmlns:p14="http://schemas.microsoft.com/office/powerpoint/2010/main" val="2997193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202843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0094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5969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411424"/>
            <a:ext cx="3654814" cy="1680460"/>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597629"/>
            <a:ext cx="4616560" cy="1308050"/>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17822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335750"/>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1685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3/26/2024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3321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32574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01744675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45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00773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99040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3816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05508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77563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18577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54152232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40885220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05802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133000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60338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861436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87547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378124401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9941454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2293840"/>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2"/>
            <a:ext cx="5482893" cy="813819"/>
          </a:xfrm>
        </p:spPr>
        <p:txBody>
          <a:bodyPr/>
          <a:lstStyle/>
          <a:p>
            <a:r>
              <a:rPr lang="en-US"/>
              <a:t>Click to edit Master title style</a:t>
            </a:r>
          </a:p>
        </p:txBody>
      </p:sp>
    </p:spTree>
    <p:extLst>
      <p:ext uri="{BB962C8B-B14F-4D97-AF65-F5344CB8AC3E}">
        <p14:creationId xmlns:p14="http://schemas.microsoft.com/office/powerpoint/2010/main" val="22586659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5" y="300002"/>
            <a:ext cx="11306469" cy="813819"/>
          </a:xfrm>
        </p:spPr>
        <p:txBody>
          <a:bodyPr/>
          <a:lstStyle/>
          <a:p>
            <a:r>
              <a:rPr lang="en-US"/>
              <a:t>Click to edit Master title style</a:t>
            </a:r>
          </a:p>
        </p:txBody>
      </p:sp>
    </p:spTree>
    <p:extLst>
      <p:ext uri="{BB962C8B-B14F-4D97-AF65-F5344CB8AC3E}">
        <p14:creationId xmlns:p14="http://schemas.microsoft.com/office/powerpoint/2010/main" val="35015812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9889"/>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25518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9193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464328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9939480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Learning objectives">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C32E3F-5124-491D-BAA1-AC7A9B470A08}"/>
              </a:ext>
            </a:extLst>
          </p:cNvPr>
          <p:cNvSpPr>
            <a:spLocks noGrp="1"/>
          </p:cNvSpPr>
          <p:nvPr>
            <p:ph type="title"/>
          </p:nvPr>
        </p:nvSpPr>
        <p:spPr>
          <a:xfrm>
            <a:off x="269241" y="289512"/>
            <a:ext cx="5826760" cy="764225"/>
          </a:xfrm>
        </p:spPr>
        <p:txBody>
          <a:bodyPr/>
          <a:lstStyle>
            <a:lvl1pPr>
              <a:defRPr>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016CF6E4-9FAE-4025-8123-F65F2C8EDD92}"/>
              </a:ext>
            </a:extLst>
          </p:cNvPr>
          <p:cNvSpPr txBox="1">
            <a:spLocks/>
          </p:cNvSpPr>
          <p:nvPr userDrawn="1"/>
        </p:nvSpPr>
        <p:spPr>
          <a:xfrm>
            <a:off x="2" y="1727554"/>
            <a:ext cx="7440637" cy="2341498"/>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342900" marR="0" lvl="0" indent="-342900" algn="l" defTabSz="932742" rtl="0" eaLnBrk="1" fontAlgn="auto" latinLnBrk="0" hangingPunct="1">
              <a:lnSpc>
                <a:spcPct val="100000"/>
              </a:lnSpc>
              <a:spcBef>
                <a:spcPts val="980"/>
              </a:spcBef>
              <a:spcAft>
                <a:spcPts val="0"/>
              </a:spcAft>
              <a:buClrTx/>
              <a:buSzPct val="90000"/>
              <a:buFont typeface="Arial" panose="020B0604020202020204" pitchFamily="34" charset="0"/>
              <a:buChar char="•"/>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Picture Placeholder 8">
            <a:extLst>
              <a:ext uri="{FF2B5EF4-FFF2-40B4-BE49-F238E27FC236}">
                <a16:creationId xmlns:a16="http://schemas.microsoft.com/office/drawing/2014/main" id="{D2B3C331-8EDD-44AA-8FFC-AEED939BDDB2}"/>
              </a:ext>
            </a:extLst>
          </p:cNvPr>
          <p:cNvSpPr>
            <a:spLocks noGrp="1"/>
          </p:cNvSpPr>
          <p:nvPr>
            <p:ph type="pic" sz="quarter" idx="10"/>
          </p:nvPr>
        </p:nvSpPr>
        <p:spPr>
          <a:xfrm>
            <a:off x="6433458" y="0"/>
            <a:ext cx="5758542" cy="6858000"/>
          </a:xfrm>
        </p:spPr>
        <p:txBody>
          <a:bodyPr/>
          <a:lstStyle>
            <a:lvl1pPr marL="0" indent="0">
              <a:buNone/>
              <a:defRPr/>
            </a:lvl1pPr>
          </a:lstStyle>
          <a:p>
            <a:endParaRPr lang="en-US"/>
          </a:p>
        </p:txBody>
      </p:sp>
      <p:sp>
        <p:nvSpPr>
          <p:cNvPr id="11" name="Text Placeholder 10">
            <a:extLst>
              <a:ext uri="{FF2B5EF4-FFF2-40B4-BE49-F238E27FC236}">
                <a16:creationId xmlns:a16="http://schemas.microsoft.com/office/drawing/2014/main" id="{2D6E2573-D677-40AA-BF3F-2E7EB042653E}"/>
              </a:ext>
            </a:extLst>
          </p:cNvPr>
          <p:cNvSpPr>
            <a:spLocks noGrp="1"/>
          </p:cNvSpPr>
          <p:nvPr>
            <p:ph type="body" sz="quarter" idx="11"/>
          </p:nvPr>
        </p:nvSpPr>
        <p:spPr>
          <a:xfrm>
            <a:off x="269241" y="1811337"/>
            <a:ext cx="5826760" cy="4567692"/>
          </a:xfrm>
        </p:spPr>
        <p:txBody>
          <a:bodyPr/>
          <a:lstStyle>
            <a:lvl1pPr marL="0" indent="0">
              <a:spcBef>
                <a:spcPts val="800"/>
              </a:spcBef>
              <a:spcAft>
                <a:spcPts val="600"/>
              </a:spcAft>
              <a:buNone/>
              <a:defRPr sz="2400"/>
            </a:lvl1pPr>
            <a:lvl2pPr marL="336145" indent="0">
              <a:spcBef>
                <a:spcPts val="400"/>
              </a:spcBef>
              <a:spcAft>
                <a:spcPts val="200"/>
              </a:spcAft>
              <a:buNone/>
              <a:defRPr sz="1600">
                <a:latin typeface="Segoe UI Semilight" panose="020B0402040204020203" pitchFamily="34" charset="0"/>
                <a:cs typeface="Segoe UI Semilight" panose="020B0402040204020203" pitchFamily="34" charset="0"/>
              </a:defRPr>
            </a:lvl2pPr>
            <a:lvl3pPr marL="560241" indent="0">
              <a:buNone/>
              <a:defRPr sz="1200"/>
            </a:lvl3pPr>
            <a:lvl4pPr marL="784338" indent="0">
              <a:buNone/>
              <a:defRPr sz="1100"/>
            </a:lvl4pPr>
            <a:lvl5pPr marL="1008434"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87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2098873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9900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1354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106091430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343877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6403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88134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3/26/2024</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355280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51646685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48681171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77024352"/>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29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373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3/26/2024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92644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157797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677334" y="6041362"/>
            <a:ext cx="6297612" cy="365125"/>
          </a:xfrm>
          <a:prstGeom prst="rect">
            <a:avLst/>
          </a:prstGeom>
        </p:spPr>
        <p:txBody>
          <a:bodyPr/>
          <a:lstStyle/>
          <a:p>
            <a:pPr algn="l"/>
            <a:r>
              <a:rPr lang="en-US"/>
              <a:t>Microsoft Confidential</a:t>
            </a:r>
          </a:p>
        </p:txBody>
      </p:sp>
    </p:spTree>
    <p:extLst>
      <p:ext uri="{BB962C8B-B14F-4D97-AF65-F5344CB8AC3E}">
        <p14:creationId xmlns:p14="http://schemas.microsoft.com/office/powerpoint/2010/main" val="3567136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077503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77335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3606293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540994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1324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8542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1862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31726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958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2148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1494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370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08460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00728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077032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66960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21120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9941791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614370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37678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72665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677820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07128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315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25472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64185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1405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588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3/26/2024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9676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543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592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972248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6225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9301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67248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4343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75270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55189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35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7164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3/26/2024</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92023654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335670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7257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1681088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6500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68633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1787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0881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999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8159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33369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075126"/>
            <a:ext cx="11018520" cy="329994"/>
          </a:xfrm>
        </p:spPr>
        <p:txBody>
          <a:bodyPr wrap="square">
            <a:noAutofit/>
          </a:bodyPr>
          <a:lstStyle>
            <a:lvl1pPr marL="0" indent="0">
              <a:buNone/>
              <a:defRPr sz="160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678484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264432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3643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22352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75266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90419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94457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92536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2308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16734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083296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FFA5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6286363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53192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6565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674772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88787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3590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1536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6813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48722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7580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353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863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762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70364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758613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90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42464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41956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8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3/26/2024</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0294153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09670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2361247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082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emplate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9" name="Footer Placeholder 2"/>
          <p:cNvSpPr>
            <a:spLocks noGrp="1"/>
          </p:cNvSpPr>
          <p:nvPr>
            <p:ph type="ftr" sz="quarter" idx="3"/>
          </p:nvPr>
        </p:nvSpPr>
        <p:spPr>
          <a:xfrm>
            <a:off x="591641" y="6550312"/>
            <a:ext cx="2816465" cy="134483"/>
          </a:xfrm>
          <a:prstGeom prst="rect">
            <a:avLst/>
          </a:prstGeom>
        </p:spPr>
        <p:txBody>
          <a:bodyPr anchor="ctr"/>
          <a:lstStyle>
            <a:lvl1pPr algn="l">
              <a:defRPr sz="882">
                <a:solidFill>
                  <a:schemeClr val="tx2"/>
                </a:solidFill>
              </a:defRPr>
            </a:lvl1pPr>
          </a:lstStyle>
          <a:p>
            <a:r>
              <a:rPr lang="en-US"/>
              <a:t>Microsoft Confidential</a:t>
            </a:r>
          </a:p>
        </p:txBody>
      </p:sp>
      <p:sp>
        <p:nvSpPr>
          <p:cNvPr id="10" name="Slide Number Placeholder 3"/>
          <p:cNvSpPr>
            <a:spLocks noGrp="1"/>
          </p:cNvSpPr>
          <p:nvPr>
            <p:ph type="sldNum" sz="quarter" idx="4"/>
          </p:nvPr>
        </p:nvSpPr>
        <p:spPr>
          <a:xfrm>
            <a:off x="11083469" y="6550312"/>
            <a:ext cx="555596" cy="134483"/>
          </a:xfrm>
          <a:prstGeom prst="rect">
            <a:avLst/>
          </a:prstGeom>
        </p:spPr>
        <p:txBody>
          <a:bodyPr anchor="ctr"/>
          <a:lstStyle>
            <a:lvl1pPr algn="r">
              <a:defRPr sz="882">
                <a:solidFill>
                  <a:schemeClr val="tx2"/>
                </a:solidFill>
              </a:defRPr>
            </a:lvl1pPr>
          </a:lstStyle>
          <a:p>
            <a:fld id="{27258FFF-F925-446B-8502-81C933981705}" type="slidenum">
              <a:rPr lang="en-US" smtClean="0"/>
              <a:pPr/>
              <a:t>‹#›</a:t>
            </a:fld>
            <a:endParaRPr lang="en-US"/>
          </a:p>
        </p:txBody>
      </p:sp>
      <p:sp>
        <p:nvSpPr>
          <p:cNvPr id="6" name="Title 5"/>
          <p:cNvSpPr>
            <a:spLocks noGrp="1"/>
          </p:cNvSpPr>
          <p:nvPr>
            <p:ph type="title"/>
          </p:nvPr>
        </p:nvSpPr>
        <p:spPr/>
        <p:txBody>
          <a:bodyPr/>
          <a:lstStyle>
            <a:lvl1pPr>
              <a:defRPr sz="3529">
                <a:solidFill>
                  <a:srgbClr val="0078D7"/>
                </a:solidFill>
              </a:defRPr>
            </a:lvl1pPr>
          </a:lstStyle>
          <a:p>
            <a:r>
              <a:rPr lang="en-US"/>
              <a:t>Click to edit Master title style</a:t>
            </a:r>
          </a:p>
        </p:txBody>
      </p:sp>
    </p:spTree>
    <p:extLst>
      <p:ext uri="{BB962C8B-B14F-4D97-AF65-F5344CB8AC3E}">
        <p14:creationId xmlns:p14="http://schemas.microsoft.com/office/powerpoint/2010/main" val="129458792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411424"/>
            <a:ext cx="3654814" cy="1680460"/>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597629"/>
            <a:ext cx="4616560" cy="1308050"/>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9500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5274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362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888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0006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1033626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171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62560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70718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426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616131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029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486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69211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882456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80738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326636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8139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49691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298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305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13130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8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6238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059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872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7970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070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8678789"/>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8350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34369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0746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416019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781620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307777"/>
          </a:xfrm>
          <a:noFill/>
        </p:spPr>
        <p:txBody>
          <a:bodyPr wrap="square" lIns="0" tIns="0" rIns="0" bIns="0">
            <a:spAutoFit/>
          </a:bodyPr>
          <a:lstStyle>
            <a:lvl1pPr marL="0" indent="0">
              <a:spcBef>
                <a:spcPts val="0"/>
              </a:spcBef>
              <a:buNone/>
              <a:defRPr sz="1999"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225439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9830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1916"/>
          </a:xfrm>
        </p:spPr>
        <p:txBody>
          <a:bodyPr wrap="square">
            <a:spAutoFit/>
          </a:bodyPr>
          <a:lstStyle>
            <a:lvl1pPr marL="0" indent="0">
              <a:buNone/>
              <a:defRPr/>
            </a:lvl1pPr>
            <a:lvl2pPr marL="228440" indent="0">
              <a:buNone/>
              <a:defRPr/>
            </a:lvl2pPr>
            <a:lvl3pPr marL="456880" indent="0">
              <a:buNone/>
              <a:defRPr/>
            </a:lvl3pPr>
            <a:lvl4pPr marL="685320" indent="0">
              <a:buNone/>
              <a:defRPr/>
            </a:lvl4pPr>
            <a:lvl5pPr marL="91376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1417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7"/>
            <a:ext cx="11018520" cy="16119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476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6"/>
            <a:ext cx="5486400" cy="1784463"/>
          </a:xfrm>
        </p:spPr>
        <p:txBody>
          <a:bodyPr/>
          <a:lstStyle>
            <a:lvl1pPr>
              <a:defRPr sz="1999">
                <a:latin typeface="+mn-lt"/>
              </a:defRPr>
            </a:lvl1pPr>
            <a:lvl2pPr>
              <a:defRPr sz="1999">
                <a:latin typeface="+mn-lt"/>
              </a:defRPr>
            </a:lvl2pPr>
            <a:lvl3pPr>
              <a:defRPr sz="1999">
                <a:latin typeface="+mn-lt"/>
              </a:defRPr>
            </a:lvl3pPr>
            <a:lvl4pPr>
              <a:defRPr sz="1999">
                <a:latin typeface="+mn-lt"/>
              </a:defRPr>
            </a:lvl4pPr>
            <a:lvl5pPr>
              <a:defRPr sz="19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6"/>
            <a:ext cx="5486400" cy="430567"/>
          </a:xfrm>
        </p:spPr>
        <p:txBody>
          <a:bodyPr/>
          <a:lstStyle/>
          <a:p>
            <a:endParaRPr lang="en-US"/>
          </a:p>
        </p:txBody>
      </p:sp>
    </p:spTree>
    <p:extLst>
      <p:ext uri="{BB962C8B-B14F-4D97-AF65-F5344CB8AC3E}">
        <p14:creationId xmlns:p14="http://schemas.microsoft.com/office/powerpoint/2010/main" val="5409642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11070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6"/>
            <a:ext cx="5486400" cy="1784463"/>
          </a:xfrm>
        </p:spPr>
        <p:txBody>
          <a:bodyPr/>
          <a:lstStyle>
            <a:lvl1pPr>
              <a:defRPr sz="1999"/>
            </a:lvl1pPr>
            <a:lvl2pPr>
              <a:defRPr sz="1999"/>
            </a:lvl2pPr>
            <a:lvl3pPr>
              <a:defRPr sz="19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
            <a:ext cx="5756600" cy="430567"/>
          </a:xfrm>
        </p:spPr>
        <p:txBody>
          <a:bodyPr/>
          <a:lstStyle/>
          <a:p>
            <a:endParaRPr lang="en-US"/>
          </a:p>
        </p:txBody>
      </p:sp>
    </p:spTree>
    <p:extLst>
      <p:ext uri="{BB962C8B-B14F-4D97-AF65-F5344CB8AC3E}">
        <p14:creationId xmlns:p14="http://schemas.microsoft.com/office/powerpoint/2010/main" val="33700518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2"/>
            <a:ext cx="4616560" cy="1268039"/>
          </a:xfrm>
        </p:spPr>
        <p:txBody>
          <a:bodyPr anchor="ctr"/>
          <a:lstStyle>
            <a:lvl1pPr marL="399770" indent="-399770">
              <a:spcBef>
                <a:spcPts val="1799"/>
              </a:spcBef>
              <a:defRPr sz="1999">
                <a:latin typeface="+mn-lt"/>
              </a:defRPr>
            </a:lvl1pPr>
            <a:lvl2pPr>
              <a:defRPr sz="1599"/>
            </a:lvl2pPr>
            <a:lvl3pPr>
              <a:defRPr sz="1199"/>
            </a:lvl3pPr>
            <a:lvl4pPr>
              <a:defRPr sz="1099"/>
            </a:lvl4pPr>
            <a:lvl5pPr>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080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00954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545504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3997"/>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5999" y="1"/>
            <a:ext cx="6096001" cy="43056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1" y="4093482"/>
            <a:ext cx="3900714" cy="184666"/>
          </a:xfrm>
        </p:spPr>
        <p:txBody>
          <a:bodyPr/>
          <a:lstStyle>
            <a:lvl1pPr marL="0" indent="0">
              <a:buNone/>
              <a:defRPr sz="1199" baseline="0">
                <a:latin typeface="+mn-lt"/>
              </a:defRPr>
            </a:lvl1pPr>
            <a:lvl2pPr marL="228440" indent="0">
              <a:buNone/>
              <a:defRPr/>
            </a:lvl2pPr>
            <a:lvl3pPr marL="456880" indent="0">
              <a:buNone/>
              <a:defRPr/>
            </a:lvl3pPr>
            <a:lvl4pPr marL="661525" indent="0">
              <a:buNone/>
              <a:defRPr/>
            </a:lvl4pPr>
            <a:lvl5pPr marL="855064" indent="0">
              <a:buNone/>
              <a:defRPr/>
            </a:lvl5pPr>
          </a:lstStyle>
          <a:p>
            <a:pPr lvl="0"/>
            <a:r>
              <a:rPr lang="en-US"/>
              <a:t>Edit Master text styles</a:t>
            </a:r>
          </a:p>
        </p:txBody>
      </p:sp>
    </p:spTree>
    <p:extLst>
      <p:ext uri="{BB962C8B-B14F-4D97-AF65-F5344CB8AC3E}">
        <p14:creationId xmlns:p14="http://schemas.microsoft.com/office/powerpoint/2010/main" val="211514485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39"/>
            <a:ext cx="4590644" cy="1231106"/>
          </a:xfrm>
        </p:spPr>
        <p:txBody>
          <a:bodyPr/>
          <a:lstStyle>
            <a:lvl1pPr algn="r">
              <a:defRPr sz="3997"/>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1"/>
            <a:ext cx="6096001" cy="43056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9" y="4093482"/>
            <a:ext cx="4591050" cy="184666"/>
          </a:xfrm>
        </p:spPr>
        <p:txBody>
          <a:bodyPr/>
          <a:lstStyle>
            <a:lvl1pPr marL="0" indent="0" algn="r">
              <a:buNone/>
              <a:defRPr sz="1199" baseline="0">
                <a:latin typeface="+mn-lt"/>
              </a:defRPr>
            </a:lvl1pPr>
            <a:lvl2pPr marL="228440" indent="0">
              <a:buNone/>
              <a:defRPr/>
            </a:lvl2pPr>
            <a:lvl3pPr marL="456880" indent="0">
              <a:buNone/>
              <a:defRPr/>
            </a:lvl3pPr>
            <a:lvl4pPr marL="661525" indent="0">
              <a:buNone/>
              <a:defRPr/>
            </a:lvl4pPr>
            <a:lvl5pPr marL="855064" indent="0">
              <a:buNone/>
              <a:defRPr/>
            </a:lvl5pPr>
          </a:lstStyle>
          <a:p>
            <a:pPr lvl="0"/>
            <a:r>
              <a:rPr lang="en-US"/>
              <a:t>Edit Master text styles</a:t>
            </a:r>
          </a:p>
        </p:txBody>
      </p:sp>
    </p:spTree>
    <p:extLst>
      <p:ext uri="{BB962C8B-B14F-4D97-AF65-F5344CB8AC3E}">
        <p14:creationId xmlns:p14="http://schemas.microsoft.com/office/powerpoint/2010/main" val="477116351"/>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28853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678175"/>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solidFill>
                  <a:schemeClr val="accent1"/>
                </a:solidFill>
                <a:latin typeface="+mj-lt"/>
                <a:cs typeface="Segoe UI Semilight" panose="020B0402040204020203" pitchFamily="34" charset="0"/>
              </a:defRPr>
            </a:lvl1pPr>
            <a:lvl2pPr marL="255409" indent="0">
              <a:buFont typeface="Wingdings" panose="05000000000000000000" pitchFamily="2" charset="2"/>
              <a:buNone/>
              <a:defRPr sz="1999" b="0">
                <a:solidFill>
                  <a:schemeClr val="accent1"/>
                </a:solidFill>
                <a:latin typeface="+mj-lt"/>
              </a:defRPr>
            </a:lvl2pPr>
            <a:lvl3pPr marL="450534" indent="0">
              <a:buFont typeface="Wingdings" panose="05000000000000000000" pitchFamily="2" charset="2"/>
              <a:buNone/>
              <a:tabLst/>
              <a:defRPr sz="1599" b="0">
                <a:solidFill>
                  <a:schemeClr val="accent1"/>
                </a:solidFill>
                <a:latin typeface="+mj-lt"/>
              </a:defRPr>
            </a:lvl3pPr>
            <a:lvl4pPr marL="652005" indent="0">
              <a:buFont typeface="Wingdings" panose="05000000000000000000" pitchFamily="2" charset="2"/>
              <a:buNone/>
              <a:defRPr sz="1399" b="0">
                <a:solidFill>
                  <a:schemeClr val="accent1"/>
                </a:solidFill>
                <a:latin typeface="+mj-lt"/>
              </a:defRPr>
            </a:lvl4pPr>
            <a:lvl5pPr marL="853477" indent="0">
              <a:buFont typeface="Wingdings" panose="05000000000000000000" pitchFamily="2" charset="2"/>
              <a:buNone/>
              <a:tabLst/>
              <a:defRPr sz="1399"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solidFill>
                  <a:schemeClr val="accent1"/>
                </a:solidFill>
                <a:latin typeface="+mj-lt"/>
                <a:cs typeface="Segoe UI Semilight" panose="020B0402040204020203" pitchFamily="34" charset="0"/>
              </a:defRPr>
            </a:lvl1pPr>
            <a:lvl2pPr marL="255409" indent="0">
              <a:buFont typeface="Wingdings" panose="05000000000000000000" pitchFamily="2" charset="2"/>
              <a:buNone/>
              <a:defRPr sz="1999" b="0">
                <a:solidFill>
                  <a:schemeClr val="accent1"/>
                </a:solidFill>
                <a:latin typeface="+mj-lt"/>
              </a:defRPr>
            </a:lvl2pPr>
            <a:lvl3pPr marL="450534" indent="0">
              <a:buFont typeface="Wingdings" panose="05000000000000000000" pitchFamily="2" charset="2"/>
              <a:buNone/>
              <a:tabLst/>
              <a:defRPr sz="1599" b="0">
                <a:solidFill>
                  <a:schemeClr val="accent1"/>
                </a:solidFill>
                <a:latin typeface="+mj-lt"/>
              </a:defRPr>
            </a:lvl3pPr>
            <a:lvl4pPr marL="652005" indent="0">
              <a:buFont typeface="Wingdings" panose="05000000000000000000" pitchFamily="2" charset="2"/>
              <a:buNone/>
              <a:defRPr sz="1399" b="0">
                <a:solidFill>
                  <a:schemeClr val="accent1"/>
                </a:solidFill>
                <a:latin typeface="+mj-lt"/>
              </a:defRPr>
            </a:lvl4pPr>
            <a:lvl5pPr marL="853477" indent="0">
              <a:buFont typeface="Wingdings" panose="05000000000000000000" pitchFamily="2" charset="2"/>
              <a:buNone/>
              <a:tabLst/>
              <a:defRPr sz="1399"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7170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1"/>
            <a:ext cx="5212080" cy="1649682"/>
          </a:xfrm>
        </p:spPr>
        <p:txBody>
          <a:bodyPr wrap="square">
            <a:spAutoFit/>
          </a:bodyPr>
          <a:lstStyle>
            <a:lvl1pPr marL="231613" indent="-231613">
              <a:spcBef>
                <a:spcPts val="1223"/>
              </a:spcBef>
              <a:buClr>
                <a:schemeClr val="tx1"/>
              </a:buClr>
              <a:buFont typeface="Wingdings" panose="05000000000000000000" pitchFamily="2" charset="2"/>
              <a:buChar char=""/>
              <a:defRPr sz="2798" b="0">
                <a:latin typeface="Segoe UI Semilight" panose="020B0402040204020203" pitchFamily="34" charset="0"/>
                <a:cs typeface="Segoe UI Semilight" panose="020B0402040204020203" pitchFamily="34" charset="0"/>
              </a:defRPr>
            </a:lvl1pPr>
            <a:lvl2pPr marL="426739" indent="-171330">
              <a:buFont typeface="Wingdings" panose="05000000000000000000" pitchFamily="2" charset="2"/>
              <a:buChar char=""/>
              <a:defRPr sz="1999" b="0"/>
            </a:lvl2pPr>
            <a:lvl3pPr marL="639315" indent="-188781">
              <a:buFont typeface="Wingdings" panose="05000000000000000000" pitchFamily="2" charset="2"/>
              <a:buChar char=""/>
              <a:tabLst/>
              <a:defRPr sz="1599" b="0"/>
            </a:lvl3pPr>
            <a:lvl4pPr marL="828095" indent="-176090">
              <a:buFont typeface="Wingdings" panose="05000000000000000000" pitchFamily="2" charset="2"/>
              <a:buChar char=""/>
              <a:defRPr sz="1399" b="0"/>
            </a:lvl4pPr>
            <a:lvl5pPr marL="1023221" indent="-169744">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13" indent="-231613">
              <a:spcBef>
                <a:spcPts val="1223"/>
              </a:spcBef>
              <a:buClr>
                <a:schemeClr val="tx1"/>
              </a:buClr>
              <a:buFont typeface="Wingdings" panose="05000000000000000000" pitchFamily="2" charset="2"/>
              <a:buChar char=""/>
              <a:defRPr sz="2798" b="0">
                <a:latin typeface="Segoe UI Semilight" panose="020B0402040204020203" pitchFamily="34" charset="0"/>
                <a:cs typeface="Segoe UI Semilight" panose="020B0402040204020203" pitchFamily="34" charset="0"/>
              </a:defRPr>
            </a:lvl1pPr>
            <a:lvl2pPr marL="426739" indent="-171330">
              <a:buFont typeface="Wingdings" panose="05000000000000000000" pitchFamily="2" charset="2"/>
              <a:buChar char=""/>
              <a:defRPr sz="1999" b="0"/>
            </a:lvl2pPr>
            <a:lvl3pPr marL="639315" indent="-188781">
              <a:buFont typeface="Wingdings" panose="05000000000000000000" pitchFamily="2" charset="2"/>
              <a:buChar char=""/>
              <a:tabLst/>
              <a:defRPr sz="1599" b="0"/>
            </a:lvl3pPr>
            <a:lvl4pPr marL="828095" indent="-176090">
              <a:buFont typeface="Wingdings" panose="05000000000000000000" pitchFamily="2" charset="2"/>
              <a:buChar char=""/>
              <a:defRPr sz="1399" b="0"/>
            </a:lvl4pPr>
            <a:lvl5pPr marL="1023221" indent="-169744">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29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731186"/>
            <a:ext cx="4898137" cy="1239122"/>
          </a:xfrm>
        </p:spPr>
        <p:txBody>
          <a:bodyPr wrap="square">
            <a:spAutoFit/>
          </a:bodyPr>
          <a:lstStyle>
            <a:lvl1pPr marL="0" indent="0">
              <a:lnSpc>
                <a:spcPct val="110000"/>
              </a:lnSpc>
              <a:spcBef>
                <a:spcPts val="1199"/>
              </a:spcBef>
              <a:buNone/>
              <a:defRPr sz="1799">
                <a:latin typeface="+mn-lt"/>
              </a:defRPr>
            </a:lvl1pPr>
            <a:lvl2pPr marL="228440" indent="0">
              <a:buNone/>
              <a:defRPr sz="1599"/>
            </a:lvl2pPr>
            <a:lvl3pPr marL="456880" indent="0">
              <a:buNone/>
              <a:defRPr sz="1199"/>
            </a:lvl3pPr>
            <a:lvl4pPr marL="685320" indent="0">
              <a:buNone/>
              <a:defRPr sz="1099"/>
            </a:lvl4pPr>
            <a:lvl5pPr marL="913760" indent="0">
              <a:buNone/>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2417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731186"/>
            <a:ext cx="4898137" cy="1239122"/>
          </a:xfrm>
        </p:spPr>
        <p:txBody>
          <a:bodyPr wrap="square">
            <a:spAutoFit/>
          </a:bodyPr>
          <a:lstStyle>
            <a:lvl1pPr marL="0" indent="0">
              <a:lnSpc>
                <a:spcPct val="110000"/>
              </a:lnSpc>
              <a:spcBef>
                <a:spcPts val="1199"/>
              </a:spcBef>
              <a:buNone/>
              <a:defRPr sz="1599">
                <a:solidFill>
                  <a:schemeClr val="accent1"/>
                </a:solidFill>
                <a:latin typeface="+mj-lt"/>
              </a:defRPr>
            </a:lvl1pPr>
            <a:lvl2pPr marL="287137" indent="-285550">
              <a:buFont typeface="Arial" panose="020B0604020202020204" pitchFamily="34" charset="0"/>
              <a:buChar char="•"/>
              <a:defRPr sz="1599"/>
            </a:lvl2pPr>
            <a:lvl3pPr marL="456880" indent="0">
              <a:buNone/>
              <a:defRPr sz="1199"/>
            </a:lvl3pPr>
            <a:lvl4pPr marL="685320" indent="0">
              <a:buNone/>
              <a:defRPr sz="1099"/>
            </a:lvl4pPr>
            <a:lvl5pPr marL="913760" indent="0">
              <a:buNone/>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3"/>
            <a:ext cx="2264898" cy="166199"/>
          </a:xfrm>
          <a:prstGeom prst="rect">
            <a:avLst/>
          </a:prstGeom>
          <a:noFill/>
        </p:spPr>
        <p:txBody>
          <a:bodyPr wrap="square" lIns="0" tIns="0" rIns="0" bIns="0" rtlCol="0">
            <a:spAutoFit/>
          </a:bodyPr>
          <a:lstStyle/>
          <a:p>
            <a:pPr>
              <a:lnSpc>
                <a:spcPct val="90000"/>
              </a:lnSpc>
              <a:spcAft>
                <a:spcPts val="600"/>
              </a:spcAft>
            </a:pPr>
            <a:r>
              <a:rPr lang="en-US" sz="1199"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6602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1" y="1731186"/>
            <a:ext cx="4898137" cy="1157240"/>
          </a:xfrm>
        </p:spPr>
        <p:txBody>
          <a:bodyPr wrap="square">
            <a:spAutoFit/>
          </a:bodyPr>
          <a:lstStyle>
            <a:lvl1pPr marL="0" indent="0">
              <a:lnSpc>
                <a:spcPct val="110000"/>
              </a:lnSpc>
              <a:spcBef>
                <a:spcPts val="1199"/>
              </a:spcBef>
              <a:buNone/>
              <a:defRPr sz="1599">
                <a:solidFill>
                  <a:schemeClr val="bg1"/>
                </a:solidFill>
                <a:latin typeface="+mn-lt"/>
              </a:defRPr>
            </a:lvl1pPr>
            <a:lvl2pPr marL="228440" indent="0">
              <a:buNone/>
              <a:defRPr sz="1399">
                <a:solidFill>
                  <a:schemeClr val="bg1"/>
                </a:solidFill>
              </a:defRPr>
            </a:lvl2pPr>
            <a:lvl3pPr marL="456880" indent="0">
              <a:buNone/>
              <a:defRPr sz="1099">
                <a:solidFill>
                  <a:schemeClr val="bg1"/>
                </a:solidFill>
              </a:defRPr>
            </a:lvl3pPr>
            <a:lvl4pPr marL="685320" indent="0">
              <a:buNone/>
              <a:defRPr sz="1049">
                <a:solidFill>
                  <a:schemeClr val="bg1"/>
                </a:solidFill>
              </a:defRPr>
            </a:lvl4pPr>
            <a:lvl5pPr marL="913760" indent="0">
              <a:buNone/>
              <a:defRPr sz="104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4" y="457200"/>
            <a:ext cx="4896264" cy="11070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47051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14176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8963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627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16208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3886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15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448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14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08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310"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19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99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6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17328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637"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3" y="3204862"/>
            <a:ext cx="2102988" cy="448276"/>
          </a:xfrm>
          <a:prstGeom prst="rect">
            <a:avLst/>
          </a:prstGeom>
        </p:spPr>
      </p:pic>
    </p:spTree>
    <p:extLst>
      <p:ext uri="{BB962C8B-B14F-4D97-AF65-F5344CB8AC3E}">
        <p14:creationId xmlns:p14="http://schemas.microsoft.com/office/powerpoint/2010/main" val="1335871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7">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8" y="1094909"/>
            <a:ext cx="11655425" cy="307648"/>
          </a:xfrm>
        </p:spPr>
        <p:txBody>
          <a:bodyPr/>
          <a:lstStyle>
            <a:lvl1pPr marL="0" indent="0">
              <a:buNone/>
              <a:defRPr sz="1999">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7937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76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43256613"/>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4429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116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345BAB1-38F9-4632-A845-D281BB782D70}"/>
              </a:ext>
            </a:extLst>
          </p:cNvPr>
          <p:cNvSpPr>
            <a:spLocks noGrp="1"/>
          </p:cNvSpPr>
          <p:nvPr>
            <p:ph sz="quarter" idx="10"/>
          </p:nvPr>
        </p:nvSpPr>
        <p:spPr>
          <a:xfrm>
            <a:off x="1271588" y="1514475"/>
            <a:ext cx="2471737"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C51F5F3-17CF-4547-AE72-A6B65F552679}"/>
              </a:ext>
            </a:extLst>
          </p:cNvPr>
          <p:cNvSpPr>
            <a:spLocks noGrp="1"/>
          </p:cNvSpPr>
          <p:nvPr>
            <p:ph sz="quarter" idx="11"/>
          </p:nvPr>
        </p:nvSpPr>
        <p:spPr>
          <a:xfrm>
            <a:off x="4329113" y="1514475"/>
            <a:ext cx="2214562"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B3EEA1A-7694-4C4D-AEB3-20726AA0B543}"/>
              </a:ext>
            </a:extLst>
          </p:cNvPr>
          <p:cNvSpPr>
            <a:spLocks noGrp="1"/>
          </p:cNvSpPr>
          <p:nvPr>
            <p:ph sz="quarter" idx="12"/>
          </p:nvPr>
        </p:nvSpPr>
        <p:spPr>
          <a:xfrm>
            <a:off x="6986588" y="1514475"/>
            <a:ext cx="1971675"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6B21E8CA-CD08-4B90-91E2-9C874307CF11}"/>
              </a:ext>
            </a:extLst>
          </p:cNvPr>
          <p:cNvSpPr>
            <a:spLocks noGrp="1"/>
          </p:cNvSpPr>
          <p:nvPr>
            <p:ph sz="quarter" idx="13"/>
          </p:nvPr>
        </p:nvSpPr>
        <p:spPr>
          <a:xfrm>
            <a:off x="1914525" y="3317875"/>
            <a:ext cx="2214563" cy="725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4124D2F8-83E0-4056-94E8-281BF8F63484}"/>
              </a:ext>
              <a:ext uri="{C183D7F6-B498-43B3-948B-1728B52AA6E4}">
                <adec:decorative xmlns:adec="http://schemas.microsoft.com/office/drawing/2017/decorative" val="1"/>
              </a:ext>
            </a:extLst>
          </p:cNvPr>
          <p:cNvSpPr/>
          <p:nvPr userDrawn="1"/>
        </p:nvSpPr>
        <p:spPr bwMode="auto">
          <a:xfrm>
            <a:off x="7070428" y="2977780"/>
            <a:ext cx="3552719" cy="20326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457200" lvl="1" indent="0" defTabSz="932472" fontAlgn="base">
              <a:lnSpc>
                <a:spcPct val="90000"/>
              </a:lnSpc>
              <a:spcBef>
                <a:spcPct val="0"/>
              </a:spcBef>
              <a:spcAft>
                <a:spcPct val="0"/>
              </a:spcAft>
              <a:buFont typeface="Arial" panose="020B0604020202020204" pitchFamily="34" charset="0"/>
              <a:buNone/>
              <a:defRPr/>
            </a:pPr>
            <a:endParaRPr lang="en-US" sz="1200" kern="0">
              <a:solidFill>
                <a:srgbClr val="FFFFFF"/>
              </a:solidFill>
              <a:latin typeface="+mn-lt"/>
              <a:cs typeface="Segoe UI" pitchFamily="34" charset="0"/>
            </a:endParaRPr>
          </a:p>
        </p:txBody>
      </p:sp>
      <p:sp>
        <p:nvSpPr>
          <p:cNvPr id="12" name="Rectangle 11">
            <a:extLst>
              <a:ext uri="{FF2B5EF4-FFF2-40B4-BE49-F238E27FC236}">
                <a16:creationId xmlns:a16="http://schemas.microsoft.com/office/drawing/2014/main" id="{CA0775F5-B540-4E12-AE67-B6DCC39EFEA7}"/>
              </a:ext>
              <a:ext uri="{C183D7F6-B498-43B3-948B-1728B52AA6E4}">
                <adec:decorative xmlns:adec="http://schemas.microsoft.com/office/drawing/2017/decorative" val="1"/>
              </a:ext>
            </a:extLst>
          </p:cNvPr>
          <p:cNvSpPr/>
          <p:nvPr userDrawn="1"/>
        </p:nvSpPr>
        <p:spPr bwMode="auto">
          <a:xfrm>
            <a:off x="1568854" y="2977781"/>
            <a:ext cx="3552719" cy="20326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635000" lvl="2" indent="0" defTabSz="932472" fontAlgn="base">
              <a:lnSpc>
                <a:spcPct val="90000"/>
              </a:lnSpc>
              <a:spcBef>
                <a:spcPct val="0"/>
              </a:spcBef>
              <a:spcAft>
                <a:spcPct val="0"/>
              </a:spcAft>
              <a:buFont typeface="Arial" panose="020B0604020202020204" pitchFamily="34" charset="0"/>
              <a:buNone/>
              <a:defRPr/>
            </a:pPr>
            <a:endParaRPr lang="en-US" sz="1100" kern="0">
              <a:solidFill>
                <a:srgbClr val="FFFFFF"/>
              </a:solidFill>
              <a:latin typeface="+mn-lt"/>
              <a:cs typeface="Segoe UI" pitchFamily="34" charset="0"/>
            </a:endParaRPr>
          </a:p>
        </p:txBody>
      </p:sp>
      <p:cxnSp>
        <p:nvCxnSpPr>
          <p:cNvPr id="13" name="Straight Connector 12">
            <a:extLst>
              <a:ext uri="{FF2B5EF4-FFF2-40B4-BE49-F238E27FC236}">
                <a16:creationId xmlns:a16="http://schemas.microsoft.com/office/drawing/2014/main" id="{EAEA24CC-F01D-4A45-86A9-96CC04FD0B9F}"/>
              </a:ext>
              <a:ext uri="{C183D7F6-B498-43B3-948B-1728B52AA6E4}">
                <adec:decorative xmlns:adec="http://schemas.microsoft.com/office/drawing/2017/decorative" val="1"/>
              </a:ext>
            </a:extLst>
          </p:cNvPr>
          <p:cNvCxnSpPr>
            <a:cxnSpLocks/>
          </p:cNvCxnSpPr>
          <p:nvPr userDrawn="1"/>
        </p:nvCxnSpPr>
        <p:spPr>
          <a:xfrm>
            <a:off x="594426" y="2160120"/>
            <a:ext cx="0" cy="30014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D34497-00F0-400E-95F6-E66D662319E1}"/>
              </a:ext>
              <a:ext uri="{C183D7F6-B498-43B3-948B-1728B52AA6E4}">
                <adec:decorative xmlns:adec="http://schemas.microsoft.com/office/drawing/2017/decorative" val="1"/>
              </a:ext>
            </a:extLst>
          </p:cNvPr>
          <p:cNvCxnSpPr>
            <a:cxnSpLocks/>
          </p:cNvCxnSpPr>
          <p:nvPr userDrawn="1"/>
        </p:nvCxnSpPr>
        <p:spPr>
          <a:xfrm>
            <a:off x="594426" y="2326211"/>
            <a:ext cx="10986867"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7E2273E-6E4E-48EC-8CAD-FE0032A382EB}"/>
              </a:ext>
              <a:ext uri="{C183D7F6-B498-43B3-948B-1728B52AA6E4}">
                <adec:decorative xmlns:adec="http://schemas.microsoft.com/office/drawing/2017/decorative" val="1"/>
              </a:ext>
            </a:extLst>
          </p:cNvPr>
          <p:cNvCxnSpPr>
            <a:cxnSpLocks/>
          </p:cNvCxnSpPr>
          <p:nvPr userDrawn="1"/>
        </p:nvCxnSpPr>
        <p:spPr>
          <a:xfrm>
            <a:off x="6096000" y="2165619"/>
            <a:ext cx="0" cy="34319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8678C9-EA85-4AB8-AEE9-124171ECB94A}"/>
              </a:ext>
              <a:ext uri="{C183D7F6-B498-43B3-948B-1728B52AA6E4}">
                <adec:decorative xmlns:adec="http://schemas.microsoft.com/office/drawing/2017/decorative" val="1"/>
              </a:ext>
            </a:extLst>
          </p:cNvPr>
          <p:cNvCxnSpPr>
            <a:cxnSpLocks/>
          </p:cNvCxnSpPr>
          <p:nvPr userDrawn="1"/>
        </p:nvCxnSpPr>
        <p:spPr>
          <a:xfrm>
            <a:off x="11597575" y="2154927"/>
            <a:ext cx="0" cy="30014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996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CC64186-67B2-4D75-829D-5E3938330E94}"/>
              </a:ext>
            </a:extLst>
          </p:cNvPr>
          <p:cNvSpPr>
            <a:spLocks noGrp="1"/>
          </p:cNvSpPr>
          <p:nvPr>
            <p:ph sz="quarter" idx="10"/>
          </p:nvPr>
        </p:nvSpPr>
        <p:spPr>
          <a:xfrm>
            <a:off x="785813" y="1316038"/>
            <a:ext cx="24860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652B6E8-76E0-4549-AE03-5A2B037A25B0}"/>
              </a:ext>
            </a:extLst>
          </p:cNvPr>
          <p:cNvSpPr>
            <a:spLocks noGrp="1"/>
          </p:cNvSpPr>
          <p:nvPr>
            <p:ph sz="quarter" idx="11"/>
          </p:nvPr>
        </p:nvSpPr>
        <p:spPr>
          <a:xfrm>
            <a:off x="3544888" y="1316038"/>
            <a:ext cx="1893887"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9BBA487-3C94-4F21-936C-6CAE334391F4}"/>
              </a:ext>
            </a:extLst>
          </p:cNvPr>
          <p:cNvSpPr>
            <a:spLocks noGrp="1"/>
          </p:cNvSpPr>
          <p:nvPr>
            <p:ph sz="quarter" idx="12"/>
          </p:nvPr>
        </p:nvSpPr>
        <p:spPr>
          <a:xfrm>
            <a:off x="5711825" y="1316038"/>
            <a:ext cx="2565400"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9EF8955-5246-4DA6-B9A2-33A82D602894}"/>
              </a:ext>
            </a:extLst>
          </p:cNvPr>
          <p:cNvSpPr>
            <a:spLocks noGrp="1"/>
          </p:cNvSpPr>
          <p:nvPr>
            <p:ph sz="quarter" idx="13"/>
          </p:nvPr>
        </p:nvSpPr>
        <p:spPr>
          <a:xfrm>
            <a:off x="8550275" y="1316038"/>
            <a:ext cx="19256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A80FA1B9-28DD-4E28-8C08-2AF012C2D6C3}"/>
              </a:ext>
            </a:extLst>
          </p:cNvPr>
          <p:cNvSpPr>
            <a:spLocks noGrp="1"/>
          </p:cNvSpPr>
          <p:nvPr>
            <p:ph sz="quarter" idx="14"/>
          </p:nvPr>
        </p:nvSpPr>
        <p:spPr>
          <a:xfrm>
            <a:off x="785813" y="2840038"/>
            <a:ext cx="24860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49D343B0-9776-44EA-B2FC-9E2DB4872EF2}"/>
              </a:ext>
            </a:extLst>
          </p:cNvPr>
          <p:cNvSpPr>
            <a:spLocks noGrp="1"/>
          </p:cNvSpPr>
          <p:nvPr>
            <p:ph sz="quarter" idx="15"/>
          </p:nvPr>
        </p:nvSpPr>
        <p:spPr>
          <a:xfrm>
            <a:off x="3544888" y="2840038"/>
            <a:ext cx="2166937"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DEC5004C-2532-42B6-9CAF-F4472BBAF22C}"/>
              </a:ext>
            </a:extLst>
          </p:cNvPr>
          <p:cNvSpPr>
            <a:spLocks noGrp="1"/>
          </p:cNvSpPr>
          <p:nvPr>
            <p:ph sz="quarter" idx="16"/>
          </p:nvPr>
        </p:nvSpPr>
        <p:spPr>
          <a:xfrm>
            <a:off x="6110288" y="2840038"/>
            <a:ext cx="16224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DC7F69A-5287-4425-8A3A-B9D5DE2B7AC8}"/>
              </a:ext>
            </a:extLst>
          </p:cNvPr>
          <p:cNvSpPr>
            <a:spLocks noGrp="1"/>
          </p:cNvSpPr>
          <p:nvPr>
            <p:ph sz="quarter" idx="17"/>
          </p:nvPr>
        </p:nvSpPr>
        <p:spPr>
          <a:xfrm>
            <a:off x="8277225" y="2840038"/>
            <a:ext cx="19256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219B69F8-D900-40E2-92BE-55EFEF25A6FB}"/>
              </a:ext>
            </a:extLst>
          </p:cNvPr>
          <p:cNvSpPr>
            <a:spLocks noGrp="1"/>
          </p:cNvSpPr>
          <p:nvPr>
            <p:ph sz="quarter" idx="18"/>
          </p:nvPr>
        </p:nvSpPr>
        <p:spPr>
          <a:xfrm>
            <a:off x="1282700" y="4364038"/>
            <a:ext cx="2486025"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88ACA786-D5FD-4BC3-BEB3-7A58D740D8D2}"/>
              </a:ext>
            </a:extLst>
          </p:cNvPr>
          <p:cNvSpPr>
            <a:spLocks noGrp="1"/>
          </p:cNvSpPr>
          <p:nvPr>
            <p:ph sz="quarter" idx="19"/>
          </p:nvPr>
        </p:nvSpPr>
        <p:spPr>
          <a:xfrm>
            <a:off x="8902700" y="5294313"/>
            <a:ext cx="1300163" cy="24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6734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92B5A41-DB46-45F5-9E2B-EF81FC27A4F5}"/>
              </a:ext>
            </a:extLst>
          </p:cNvPr>
          <p:cNvSpPr>
            <a:spLocks noGrp="1"/>
          </p:cNvSpPr>
          <p:nvPr>
            <p:ph sz="quarter" idx="10"/>
          </p:nvPr>
        </p:nvSpPr>
        <p:spPr>
          <a:xfrm>
            <a:off x="696913" y="1271588"/>
            <a:ext cx="2541587"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D87E428-40F7-498D-BD51-356C9946D36A}"/>
              </a:ext>
            </a:extLst>
          </p:cNvPr>
          <p:cNvSpPr>
            <a:spLocks noGrp="1"/>
          </p:cNvSpPr>
          <p:nvPr>
            <p:ph sz="quarter" idx="11"/>
          </p:nvPr>
        </p:nvSpPr>
        <p:spPr>
          <a:xfrm>
            <a:off x="3625850" y="1271588"/>
            <a:ext cx="1766888"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1993C21-A2C7-4DC6-B029-C2E4B1781E34}"/>
              </a:ext>
            </a:extLst>
          </p:cNvPr>
          <p:cNvSpPr>
            <a:spLocks noGrp="1"/>
          </p:cNvSpPr>
          <p:nvPr>
            <p:ph sz="quarter" idx="12"/>
          </p:nvPr>
        </p:nvSpPr>
        <p:spPr>
          <a:xfrm>
            <a:off x="5780088" y="1271588"/>
            <a:ext cx="1766887"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9016384-D286-460A-83EA-FE0E2DC41757}"/>
              </a:ext>
            </a:extLst>
          </p:cNvPr>
          <p:cNvSpPr>
            <a:spLocks noGrp="1"/>
          </p:cNvSpPr>
          <p:nvPr>
            <p:ph sz="quarter" idx="13"/>
          </p:nvPr>
        </p:nvSpPr>
        <p:spPr>
          <a:xfrm>
            <a:off x="7934325" y="1271588"/>
            <a:ext cx="1766888"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BDC8C468-12D5-4F87-B416-FB885954F65C}"/>
              </a:ext>
            </a:extLst>
          </p:cNvPr>
          <p:cNvSpPr>
            <a:spLocks noGrp="1"/>
          </p:cNvSpPr>
          <p:nvPr>
            <p:ph sz="quarter" idx="14"/>
          </p:nvPr>
        </p:nvSpPr>
        <p:spPr>
          <a:xfrm>
            <a:off x="696913" y="2711450"/>
            <a:ext cx="2541587"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8139B38-6BCC-4453-9BEB-8FED0C8B6D5F}"/>
              </a:ext>
            </a:extLst>
          </p:cNvPr>
          <p:cNvSpPr>
            <a:spLocks noGrp="1"/>
          </p:cNvSpPr>
          <p:nvPr>
            <p:ph sz="quarter" idx="15"/>
          </p:nvPr>
        </p:nvSpPr>
        <p:spPr>
          <a:xfrm>
            <a:off x="3625850" y="2711450"/>
            <a:ext cx="1954213" cy="1395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5EF4BDB-258F-4211-855E-273AE570F1C1}"/>
              </a:ext>
            </a:extLst>
          </p:cNvPr>
          <p:cNvSpPr>
            <a:spLocks noGrp="1"/>
          </p:cNvSpPr>
          <p:nvPr>
            <p:ph sz="quarter" idx="16"/>
          </p:nvPr>
        </p:nvSpPr>
        <p:spPr>
          <a:xfrm>
            <a:off x="5780088" y="2711450"/>
            <a:ext cx="1766887"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4C4364B-310E-4E99-A2B2-5F447B4AD798}"/>
              </a:ext>
            </a:extLst>
          </p:cNvPr>
          <p:cNvSpPr>
            <a:spLocks noGrp="1"/>
          </p:cNvSpPr>
          <p:nvPr>
            <p:ph sz="quarter" idx="17"/>
          </p:nvPr>
        </p:nvSpPr>
        <p:spPr>
          <a:xfrm>
            <a:off x="7934325" y="2711450"/>
            <a:ext cx="1766888"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575A5D5-14D6-4908-A368-B8769998D646}"/>
              </a:ext>
            </a:extLst>
          </p:cNvPr>
          <p:cNvSpPr>
            <a:spLocks noGrp="1"/>
          </p:cNvSpPr>
          <p:nvPr>
            <p:ph sz="quarter" idx="18"/>
          </p:nvPr>
        </p:nvSpPr>
        <p:spPr>
          <a:xfrm>
            <a:off x="10198100" y="2092325"/>
            <a:ext cx="1581150"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a:extLst>
              <a:ext uri="{FF2B5EF4-FFF2-40B4-BE49-F238E27FC236}">
                <a16:creationId xmlns:a16="http://schemas.microsoft.com/office/drawing/2014/main" id="{BBA26A82-4BD1-44F2-B12C-D159F0DB1D51}"/>
              </a:ext>
              <a:ext uri="{C183D7F6-B498-43B3-948B-1728B52AA6E4}">
                <adec:decorative xmlns:adec="http://schemas.microsoft.com/office/drawing/2017/decorative" val="1"/>
              </a:ext>
            </a:extLst>
          </p:cNvPr>
          <p:cNvSpPr/>
          <p:nvPr userDrawn="1"/>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2" name="Rectangle 21">
            <a:extLst>
              <a:ext uri="{FF2B5EF4-FFF2-40B4-BE49-F238E27FC236}">
                <a16:creationId xmlns:a16="http://schemas.microsoft.com/office/drawing/2014/main" id="{2A7E0730-7D48-4570-ACFD-D6B23A4DA35F}"/>
              </a:ext>
              <a:ext uri="{C183D7F6-B498-43B3-948B-1728B52AA6E4}">
                <adec:decorative xmlns:adec="http://schemas.microsoft.com/office/drawing/2017/decorative" val="1"/>
              </a:ext>
            </a:extLst>
          </p:cNvPr>
          <p:cNvSpPr/>
          <p:nvPr userDrawn="1"/>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3" name="Rectangle 22">
            <a:extLst>
              <a:ext uri="{FF2B5EF4-FFF2-40B4-BE49-F238E27FC236}">
                <a16:creationId xmlns:a16="http://schemas.microsoft.com/office/drawing/2014/main" id="{83D40065-18F6-43F9-BDF3-E622B38C6C29}"/>
              </a:ext>
              <a:ext uri="{C183D7F6-B498-43B3-948B-1728B52AA6E4}">
                <adec:decorative xmlns:adec="http://schemas.microsoft.com/office/drawing/2017/decorative" val="1"/>
              </a:ext>
            </a:extLst>
          </p:cNvPr>
          <p:cNvSpPr/>
          <p:nvPr userDrawn="1"/>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4" name="Rectangle 23">
            <a:extLst>
              <a:ext uri="{FF2B5EF4-FFF2-40B4-BE49-F238E27FC236}">
                <a16:creationId xmlns:a16="http://schemas.microsoft.com/office/drawing/2014/main" id="{0F4D4B48-0979-4BEA-A218-661BC36CFAD9}"/>
              </a:ext>
              <a:ext uri="{C183D7F6-B498-43B3-948B-1728B52AA6E4}">
                <adec:decorative xmlns:adec="http://schemas.microsoft.com/office/drawing/2017/decorative" val="1"/>
              </a:ext>
            </a:extLst>
          </p:cNvPr>
          <p:cNvSpPr/>
          <p:nvPr userDrawn="1"/>
        </p:nvSpPr>
        <p:spPr bwMode="auto">
          <a:xfrm>
            <a:off x="1190604"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5" name="Rectangle 24">
            <a:extLst>
              <a:ext uri="{FF2B5EF4-FFF2-40B4-BE49-F238E27FC236}">
                <a16:creationId xmlns:a16="http://schemas.microsoft.com/office/drawing/2014/main" id="{4AE3C82C-1634-4ED1-870D-D795C97F07CD}"/>
              </a:ext>
              <a:ext uri="{C183D7F6-B498-43B3-948B-1728B52AA6E4}">
                <adec:decorative xmlns:adec="http://schemas.microsoft.com/office/drawing/2017/decorative" val="1"/>
              </a:ext>
            </a:extLst>
          </p:cNvPr>
          <p:cNvSpPr/>
          <p:nvPr userDrawn="1"/>
        </p:nvSpPr>
        <p:spPr bwMode="auto">
          <a:xfrm>
            <a:off x="5040868"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6" name="Rectangle 25">
            <a:extLst>
              <a:ext uri="{FF2B5EF4-FFF2-40B4-BE49-F238E27FC236}">
                <a16:creationId xmlns:a16="http://schemas.microsoft.com/office/drawing/2014/main" id="{0639E197-D3DA-4387-9E7A-14E58A101C63}"/>
              </a:ext>
              <a:ext uri="{C183D7F6-B498-43B3-948B-1728B52AA6E4}">
                <adec:decorative xmlns:adec="http://schemas.microsoft.com/office/drawing/2017/decorative" val="1"/>
              </a:ext>
            </a:extLst>
          </p:cNvPr>
          <p:cNvSpPr/>
          <p:nvPr userDrawn="1"/>
        </p:nvSpPr>
        <p:spPr bwMode="auto">
          <a:xfrm>
            <a:off x="8946376"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5" name="Content Placeholder 4">
            <a:extLst>
              <a:ext uri="{FF2B5EF4-FFF2-40B4-BE49-F238E27FC236}">
                <a16:creationId xmlns:a16="http://schemas.microsoft.com/office/drawing/2014/main" id="{4A35DCC6-DD52-4080-9451-B399C2404E25}"/>
              </a:ext>
            </a:extLst>
          </p:cNvPr>
          <p:cNvSpPr>
            <a:spLocks noGrp="1"/>
          </p:cNvSpPr>
          <p:nvPr>
            <p:ph sz="quarter" idx="19"/>
          </p:nvPr>
        </p:nvSpPr>
        <p:spPr>
          <a:xfrm>
            <a:off x="1973263" y="1973263"/>
            <a:ext cx="1155700" cy="738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AC216045-F0D0-47C9-AF50-A2A42D0C82A5}"/>
              </a:ext>
            </a:extLst>
          </p:cNvPr>
          <p:cNvSpPr>
            <a:spLocks noGrp="1"/>
          </p:cNvSpPr>
          <p:nvPr>
            <p:ph sz="quarter" idx="20"/>
          </p:nvPr>
        </p:nvSpPr>
        <p:spPr>
          <a:xfrm>
            <a:off x="4759325" y="1973263"/>
            <a:ext cx="1766888" cy="630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30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B3A8E7-1FCA-4E57-B13D-503C21444DAF}"/>
              </a:ext>
            </a:extLst>
          </p:cNvPr>
          <p:cNvSpPr>
            <a:spLocks noGrp="1"/>
          </p:cNvSpPr>
          <p:nvPr>
            <p:ph sz="quarter" idx="10"/>
          </p:nvPr>
        </p:nvSpPr>
        <p:spPr>
          <a:xfrm>
            <a:off x="719138" y="1184275"/>
            <a:ext cx="217328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2BB03A2-6A74-4AA7-8C77-509A4E80DF07}"/>
              </a:ext>
            </a:extLst>
          </p:cNvPr>
          <p:cNvSpPr>
            <a:spLocks noGrp="1"/>
          </p:cNvSpPr>
          <p:nvPr>
            <p:ph sz="quarter" idx="11"/>
          </p:nvPr>
        </p:nvSpPr>
        <p:spPr>
          <a:xfrm>
            <a:off x="3162300" y="1184275"/>
            <a:ext cx="1604963"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95AD2BC-C986-47EB-BC0B-8307B441EC5C}"/>
              </a:ext>
            </a:extLst>
          </p:cNvPr>
          <p:cNvSpPr>
            <a:spLocks noGrp="1"/>
          </p:cNvSpPr>
          <p:nvPr>
            <p:ph sz="quarter" idx="12"/>
          </p:nvPr>
        </p:nvSpPr>
        <p:spPr>
          <a:xfrm>
            <a:off x="5186363" y="1184275"/>
            <a:ext cx="179863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8A870E8-53E7-4DD1-91A2-048B0E1DB236}"/>
              </a:ext>
            </a:extLst>
          </p:cNvPr>
          <p:cNvSpPr>
            <a:spLocks noGrp="1"/>
          </p:cNvSpPr>
          <p:nvPr>
            <p:ph sz="quarter" idx="13"/>
          </p:nvPr>
        </p:nvSpPr>
        <p:spPr>
          <a:xfrm>
            <a:off x="7270750" y="1184275"/>
            <a:ext cx="1798638" cy="12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3B535BB-0656-4C28-B3D2-2C88928E9B22}"/>
              </a:ext>
            </a:extLst>
          </p:cNvPr>
          <p:cNvSpPr>
            <a:spLocks noGrp="1"/>
          </p:cNvSpPr>
          <p:nvPr>
            <p:ph sz="quarter" idx="14"/>
          </p:nvPr>
        </p:nvSpPr>
        <p:spPr>
          <a:xfrm>
            <a:off x="900113" y="2616200"/>
            <a:ext cx="2262187" cy="158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120C2911-82DB-4194-A20C-C9BEB4D1BCE5}"/>
              </a:ext>
            </a:extLst>
          </p:cNvPr>
          <p:cNvSpPr>
            <a:spLocks noGrp="1"/>
          </p:cNvSpPr>
          <p:nvPr>
            <p:ph sz="quarter" idx="15"/>
          </p:nvPr>
        </p:nvSpPr>
        <p:spPr>
          <a:xfrm>
            <a:off x="3687763" y="2616200"/>
            <a:ext cx="1798637" cy="1385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830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0850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1AF6-4337-4D36-93BD-4CEDBE4A49E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17E26A7-29D1-4B29-975A-F626BF44B452}"/>
              </a:ext>
            </a:extLst>
          </p:cNvPr>
          <p:cNvSpPr>
            <a:spLocks noGrp="1"/>
          </p:cNvSpPr>
          <p:nvPr>
            <p:ph sz="quarter" idx="10"/>
          </p:nvPr>
        </p:nvSpPr>
        <p:spPr>
          <a:xfrm>
            <a:off x="722313" y="1282700"/>
            <a:ext cx="1939925"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952C358-2953-4A36-B735-A0AB85681C4C}"/>
              </a:ext>
            </a:extLst>
          </p:cNvPr>
          <p:cNvSpPr>
            <a:spLocks noGrp="1"/>
          </p:cNvSpPr>
          <p:nvPr>
            <p:ph sz="quarter" idx="11"/>
          </p:nvPr>
        </p:nvSpPr>
        <p:spPr>
          <a:xfrm>
            <a:off x="2871788" y="1282700"/>
            <a:ext cx="2165350"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D34CD7B-DF48-4594-8813-57E4207B1C56}"/>
              </a:ext>
            </a:extLst>
          </p:cNvPr>
          <p:cNvSpPr>
            <a:spLocks noGrp="1"/>
          </p:cNvSpPr>
          <p:nvPr>
            <p:ph sz="quarter" idx="12"/>
          </p:nvPr>
        </p:nvSpPr>
        <p:spPr>
          <a:xfrm>
            <a:off x="5246688" y="1282700"/>
            <a:ext cx="19399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D5E018D-CD6D-4931-8A42-F58BEBFFFF3E}"/>
              </a:ext>
            </a:extLst>
          </p:cNvPr>
          <p:cNvSpPr>
            <a:spLocks noGrp="1"/>
          </p:cNvSpPr>
          <p:nvPr>
            <p:ph sz="quarter" idx="13"/>
          </p:nvPr>
        </p:nvSpPr>
        <p:spPr>
          <a:xfrm>
            <a:off x="7621588" y="1282700"/>
            <a:ext cx="16986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55D0DBD2-BC85-4EF6-A453-B5A1E6952E0F}"/>
              </a:ext>
            </a:extLst>
          </p:cNvPr>
          <p:cNvSpPr>
            <a:spLocks noGrp="1"/>
          </p:cNvSpPr>
          <p:nvPr>
            <p:ph sz="quarter" idx="14"/>
          </p:nvPr>
        </p:nvSpPr>
        <p:spPr>
          <a:xfrm>
            <a:off x="722313" y="2582863"/>
            <a:ext cx="2149475"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C0F9DCF-9AA2-4651-B8D8-86020FEF1428}"/>
              </a:ext>
            </a:extLst>
          </p:cNvPr>
          <p:cNvSpPr>
            <a:spLocks noGrp="1"/>
          </p:cNvSpPr>
          <p:nvPr>
            <p:ph sz="quarter" idx="15"/>
          </p:nvPr>
        </p:nvSpPr>
        <p:spPr>
          <a:xfrm>
            <a:off x="3271838" y="2582863"/>
            <a:ext cx="1974850" cy="846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5E4FD744-73F9-4FA7-B0EB-30D5D58D00B6}"/>
              </a:ext>
            </a:extLst>
          </p:cNvPr>
          <p:cNvSpPr>
            <a:spLocks noGrp="1"/>
          </p:cNvSpPr>
          <p:nvPr>
            <p:ph sz="quarter" idx="16"/>
          </p:nvPr>
        </p:nvSpPr>
        <p:spPr>
          <a:xfrm>
            <a:off x="5646738" y="2706688"/>
            <a:ext cx="17494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70013E6-6CDD-41A0-A0F0-B435634E4640}"/>
              </a:ext>
            </a:extLst>
          </p:cNvPr>
          <p:cNvSpPr>
            <a:spLocks noGrp="1"/>
          </p:cNvSpPr>
          <p:nvPr>
            <p:ph sz="quarter" idx="17"/>
          </p:nvPr>
        </p:nvSpPr>
        <p:spPr>
          <a:xfrm>
            <a:off x="7796213" y="2582863"/>
            <a:ext cx="1379537"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E87C977A-7AA8-4C0F-BF38-44A7D2741C1C}"/>
              </a:ext>
              <a:ext uri="{C183D7F6-B498-43B3-948B-1728B52AA6E4}">
                <adec:decorative xmlns:adec="http://schemas.microsoft.com/office/drawing/2017/decorative" val="1"/>
              </a:ext>
            </a:extLst>
          </p:cNvPr>
          <p:cNvCxnSpPr>
            <a:cxnSpLocks/>
          </p:cNvCxnSpPr>
          <p:nvPr userDrawn="1"/>
        </p:nvCxnSpPr>
        <p:spPr>
          <a:xfrm>
            <a:off x="4200743" y="5427853"/>
            <a:ext cx="0" cy="276550"/>
          </a:xfrm>
          <a:prstGeom prst="line">
            <a:avLst/>
          </a:prstGeom>
          <a:noFill/>
          <a:ln w="19050" cap="flat" cmpd="sng" algn="ctr">
            <a:solidFill>
              <a:srgbClr val="50E6FF"/>
            </a:solidFill>
            <a:prstDash val="solid"/>
            <a:headEnd type="none"/>
            <a:tailEnd type="none"/>
          </a:ln>
          <a:effectLst/>
        </p:spPr>
      </p:cxnSp>
      <p:cxnSp>
        <p:nvCxnSpPr>
          <p:cNvPr id="20" name="Straight Connector 19">
            <a:extLst>
              <a:ext uri="{FF2B5EF4-FFF2-40B4-BE49-F238E27FC236}">
                <a16:creationId xmlns:a16="http://schemas.microsoft.com/office/drawing/2014/main" id="{C3BFF8E3-14BE-45F8-A4AD-49CDAD4147F3}"/>
              </a:ext>
              <a:ext uri="{C183D7F6-B498-43B3-948B-1728B52AA6E4}">
                <adec:decorative xmlns:adec="http://schemas.microsoft.com/office/drawing/2017/decorative" val="1"/>
              </a:ext>
            </a:extLst>
          </p:cNvPr>
          <p:cNvCxnSpPr>
            <a:cxnSpLocks/>
          </p:cNvCxnSpPr>
          <p:nvPr userDrawn="1"/>
        </p:nvCxnSpPr>
        <p:spPr>
          <a:xfrm>
            <a:off x="5988163" y="5427853"/>
            <a:ext cx="0" cy="276550"/>
          </a:xfrm>
          <a:prstGeom prst="line">
            <a:avLst/>
          </a:prstGeom>
          <a:noFill/>
          <a:ln w="19050" cap="flat" cmpd="sng" algn="ctr">
            <a:solidFill>
              <a:srgbClr val="50E6FF"/>
            </a:solidFill>
            <a:prstDash val="solid"/>
            <a:headEnd type="none"/>
            <a:tailEnd type="none"/>
          </a:ln>
          <a:effectLst/>
        </p:spPr>
      </p:cxnSp>
      <p:cxnSp>
        <p:nvCxnSpPr>
          <p:cNvPr id="21" name="Straight Connector 20">
            <a:extLst>
              <a:ext uri="{FF2B5EF4-FFF2-40B4-BE49-F238E27FC236}">
                <a16:creationId xmlns:a16="http://schemas.microsoft.com/office/drawing/2014/main" id="{9D66CAD8-0758-492E-8554-D4B116137C45}"/>
              </a:ext>
              <a:ext uri="{C183D7F6-B498-43B3-948B-1728B52AA6E4}">
                <adec:decorative xmlns:adec="http://schemas.microsoft.com/office/drawing/2017/decorative" val="1"/>
              </a:ext>
            </a:extLst>
          </p:cNvPr>
          <p:cNvCxnSpPr>
            <a:cxnSpLocks/>
          </p:cNvCxnSpPr>
          <p:nvPr userDrawn="1"/>
        </p:nvCxnSpPr>
        <p:spPr>
          <a:xfrm>
            <a:off x="7739632" y="5427853"/>
            <a:ext cx="0" cy="276550"/>
          </a:xfrm>
          <a:prstGeom prst="line">
            <a:avLst/>
          </a:prstGeom>
          <a:noFill/>
          <a:ln w="19050" cap="flat" cmpd="sng" algn="ctr">
            <a:solidFill>
              <a:srgbClr val="50E6FF"/>
            </a:solidFill>
            <a:prstDash val="solid"/>
            <a:headEnd type="none"/>
            <a:tailEnd type="none"/>
          </a:ln>
          <a:effectLst/>
        </p:spPr>
      </p:cxnSp>
      <p:sp>
        <p:nvSpPr>
          <p:cNvPr id="22" name="Freeform 6">
            <a:extLst>
              <a:ext uri="{FF2B5EF4-FFF2-40B4-BE49-F238E27FC236}">
                <a16:creationId xmlns:a16="http://schemas.microsoft.com/office/drawing/2014/main" id="{4F4DD566-8609-41E4-AC9F-141A6FED759C}"/>
              </a:ext>
              <a:ext uri="{C183D7F6-B498-43B3-948B-1728B52AA6E4}">
                <adec:decorative xmlns:adec="http://schemas.microsoft.com/office/drawing/2017/decorative" val="1"/>
              </a:ext>
            </a:extLst>
          </p:cNvPr>
          <p:cNvSpPr>
            <a:spLocks/>
          </p:cNvSpPr>
          <p:nvPr userDrawn="1"/>
        </p:nvSpPr>
        <p:spPr bwMode="auto">
          <a:xfrm rot="2171515">
            <a:off x="5117705" y="3279643"/>
            <a:ext cx="1379098" cy="1186965"/>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28575"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E7243FC2-1135-492E-84AB-5D2D6626B955}"/>
              </a:ext>
              <a:ext uri="{C183D7F6-B498-43B3-948B-1728B52AA6E4}">
                <adec:decorative xmlns:adec="http://schemas.microsoft.com/office/drawing/2017/decorative" val="1"/>
              </a:ext>
            </a:extLst>
          </p:cNvPr>
          <p:cNvSpPr>
            <a:spLocks/>
          </p:cNvSpPr>
          <p:nvPr userDrawn="1"/>
        </p:nvSpPr>
        <p:spPr bwMode="auto">
          <a:xfrm rot="2978489">
            <a:off x="5199364" y="2027594"/>
            <a:ext cx="1298647" cy="1298739"/>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28575"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97238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C877-114C-495A-938E-4B4BD944497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B3AD69-2FD6-4F15-B70B-9C96278C2D05}"/>
              </a:ext>
            </a:extLst>
          </p:cNvPr>
          <p:cNvSpPr>
            <a:spLocks noGrp="1"/>
          </p:cNvSpPr>
          <p:nvPr>
            <p:ph sz="quarter" idx="10"/>
          </p:nvPr>
        </p:nvSpPr>
        <p:spPr>
          <a:xfrm>
            <a:off x="958850" y="1184275"/>
            <a:ext cx="1874838"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9A9CAF2-5E6E-4E89-BAEF-E96E43EFCB7A}"/>
              </a:ext>
            </a:extLst>
          </p:cNvPr>
          <p:cNvSpPr>
            <a:spLocks noGrp="1"/>
          </p:cNvSpPr>
          <p:nvPr>
            <p:ph sz="quarter" idx="11"/>
          </p:nvPr>
        </p:nvSpPr>
        <p:spPr>
          <a:xfrm>
            <a:off x="3148013" y="1184275"/>
            <a:ext cx="2038350"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A4E9D9B-3673-46DE-93BD-0904B03EC834}"/>
              </a:ext>
            </a:extLst>
          </p:cNvPr>
          <p:cNvSpPr>
            <a:spLocks noGrp="1"/>
          </p:cNvSpPr>
          <p:nvPr>
            <p:ph sz="quarter" idx="12"/>
          </p:nvPr>
        </p:nvSpPr>
        <p:spPr>
          <a:xfrm>
            <a:off x="5500688" y="1184275"/>
            <a:ext cx="1858962"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065343B-25ED-4D7D-9BE9-348199C91218}"/>
              </a:ext>
            </a:extLst>
          </p:cNvPr>
          <p:cNvSpPr>
            <a:spLocks noGrp="1"/>
          </p:cNvSpPr>
          <p:nvPr>
            <p:ph sz="quarter" idx="13"/>
          </p:nvPr>
        </p:nvSpPr>
        <p:spPr>
          <a:xfrm>
            <a:off x="7869238" y="1184275"/>
            <a:ext cx="1709737"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C0619B8-4AFC-4DC3-8DA5-9683E31EACCA}"/>
              </a:ext>
            </a:extLst>
          </p:cNvPr>
          <p:cNvSpPr>
            <a:spLocks noGrp="1"/>
          </p:cNvSpPr>
          <p:nvPr>
            <p:ph sz="quarter" idx="14"/>
          </p:nvPr>
        </p:nvSpPr>
        <p:spPr>
          <a:xfrm>
            <a:off x="10088563" y="1319213"/>
            <a:ext cx="1517650" cy="1123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B122455-EF78-4BED-9391-EDC6EFA2C1AA}"/>
              </a:ext>
            </a:extLst>
          </p:cNvPr>
          <p:cNvSpPr>
            <a:spLocks noGrp="1"/>
          </p:cNvSpPr>
          <p:nvPr>
            <p:ph sz="quarter" idx="15"/>
          </p:nvPr>
        </p:nvSpPr>
        <p:spPr>
          <a:xfrm>
            <a:off x="1423988" y="2751138"/>
            <a:ext cx="1874837"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C77244FC-AA66-411E-932D-2F05B2756A14}"/>
              </a:ext>
              <a:ext uri="{C183D7F6-B498-43B3-948B-1728B52AA6E4}">
                <adec:decorative xmlns:adec="http://schemas.microsoft.com/office/drawing/2017/decorative" val="1"/>
              </a:ext>
            </a:extLst>
          </p:cNvPr>
          <p:cNvSpPr/>
          <p:nvPr userDrawn="1"/>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1" name="Rectangle 10">
            <a:extLst>
              <a:ext uri="{FF2B5EF4-FFF2-40B4-BE49-F238E27FC236}">
                <a16:creationId xmlns:a16="http://schemas.microsoft.com/office/drawing/2014/main" id="{BA40A7C8-F607-4363-B823-C6FF61037377}"/>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3" name="Graphic 117">
            <a:extLst>
              <a:ext uri="{FF2B5EF4-FFF2-40B4-BE49-F238E27FC236}">
                <a16:creationId xmlns:a16="http://schemas.microsoft.com/office/drawing/2014/main" id="{6ED93388-B7C8-46F0-A6C2-021202C22FD0}"/>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002298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4A8C-1D60-4C98-AC07-400463ACD65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A8C5C8A-2373-44E6-8BE6-7D2849D4A875}"/>
              </a:ext>
            </a:extLst>
          </p:cNvPr>
          <p:cNvSpPr>
            <a:spLocks noGrp="1"/>
          </p:cNvSpPr>
          <p:nvPr>
            <p:ph sz="quarter" idx="10"/>
          </p:nvPr>
        </p:nvSpPr>
        <p:spPr>
          <a:xfrm>
            <a:off x="588963" y="1333500"/>
            <a:ext cx="2319337"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2DEC8D5-8CC3-46BF-81A7-D82E919DE866}"/>
              </a:ext>
            </a:extLst>
          </p:cNvPr>
          <p:cNvSpPr>
            <a:spLocks noGrp="1"/>
          </p:cNvSpPr>
          <p:nvPr>
            <p:ph sz="quarter" idx="11"/>
          </p:nvPr>
        </p:nvSpPr>
        <p:spPr>
          <a:xfrm>
            <a:off x="3267075" y="1333500"/>
            <a:ext cx="1665288"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CAA6ACF-8567-4D2D-809F-BAE2B5397070}"/>
              </a:ext>
            </a:extLst>
          </p:cNvPr>
          <p:cNvSpPr>
            <a:spLocks noGrp="1"/>
          </p:cNvSpPr>
          <p:nvPr>
            <p:ph sz="quarter" idx="12"/>
          </p:nvPr>
        </p:nvSpPr>
        <p:spPr>
          <a:xfrm>
            <a:off x="5291138" y="1333500"/>
            <a:ext cx="1365250"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01C317FA-BD63-4E12-8972-AE58144B1B68}"/>
              </a:ext>
            </a:extLst>
          </p:cNvPr>
          <p:cNvSpPr>
            <a:spLocks noGrp="1"/>
          </p:cNvSpPr>
          <p:nvPr>
            <p:ph sz="quarter" idx="13"/>
          </p:nvPr>
        </p:nvSpPr>
        <p:spPr>
          <a:xfrm>
            <a:off x="7015163" y="1214438"/>
            <a:ext cx="1665287" cy="1004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A252170-AA5A-46E0-A7E2-FA82A51C4AA2}"/>
              </a:ext>
            </a:extLst>
          </p:cNvPr>
          <p:cNvSpPr>
            <a:spLocks noGrp="1"/>
          </p:cNvSpPr>
          <p:nvPr>
            <p:ph sz="quarter" idx="14"/>
          </p:nvPr>
        </p:nvSpPr>
        <p:spPr>
          <a:xfrm>
            <a:off x="8888413" y="1333500"/>
            <a:ext cx="187483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1C65D32D-2E36-4A08-9485-CC364C5E6B89}"/>
              </a:ext>
              <a:ext uri="{C183D7F6-B498-43B3-948B-1728B52AA6E4}">
                <adec:decorative xmlns:adec="http://schemas.microsoft.com/office/drawing/2017/decorative" val="1"/>
              </a:ext>
            </a:extLst>
          </p:cNvPr>
          <p:cNvSpPr/>
          <p:nvPr userDrawn="1"/>
        </p:nvSpPr>
        <p:spPr>
          <a:xfrm>
            <a:off x="4042222" y="1965444"/>
            <a:ext cx="7645283"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1" name="Rectangle 10">
            <a:extLst>
              <a:ext uri="{FF2B5EF4-FFF2-40B4-BE49-F238E27FC236}">
                <a16:creationId xmlns:a16="http://schemas.microsoft.com/office/drawing/2014/main" id="{8A311871-BD50-4D9C-8D8A-6960AA9057F7}"/>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3" name="Graphic 117">
            <a:extLst>
              <a:ext uri="{FF2B5EF4-FFF2-40B4-BE49-F238E27FC236}">
                <a16:creationId xmlns:a16="http://schemas.microsoft.com/office/drawing/2014/main" id="{C70FD76D-E3D7-4220-A0F4-6FD8B90A0F7A}"/>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50033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580217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028992710"/>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192D-6FE6-44C9-9D23-1C7B77A6909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BB39B5E-3302-4A6C-9591-5C90A19E2FA6}"/>
              </a:ext>
            </a:extLst>
          </p:cNvPr>
          <p:cNvSpPr>
            <a:spLocks noGrp="1"/>
          </p:cNvSpPr>
          <p:nvPr>
            <p:ph sz="quarter" idx="10"/>
          </p:nvPr>
        </p:nvSpPr>
        <p:spPr>
          <a:xfrm>
            <a:off x="884238" y="1708150"/>
            <a:ext cx="1709737"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1073A9A-6A4A-4C04-9DCF-3277331CAF3A}"/>
              </a:ext>
            </a:extLst>
          </p:cNvPr>
          <p:cNvSpPr>
            <a:spLocks noGrp="1"/>
          </p:cNvSpPr>
          <p:nvPr>
            <p:ph sz="quarter" idx="11"/>
          </p:nvPr>
        </p:nvSpPr>
        <p:spPr>
          <a:xfrm>
            <a:off x="884238" y="2743200"/>
            <a:ext cx="1709737"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D24C7C6-A671-4F3C-A169-F6738CE021C0}"/>
              </a:ext>
            </a:extLst>
          </p:cNvPr>
          <p:cNvSpPr>
            <a:spLocks noGrp="1"/>
          </p:cNvSpPr>
          <p:nvPr>
            <p:ph sz="quarter" idx="12"/>
          </p:nvPr>
        </p:nvSpPr>
        <p:spPr>
          <a:xfrm>
            <a:off x="2922588" y="1558925"/>
            <a:ext cx="1454150"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76579826-8E84-4649-B849-80FBFFA05056}"/>
              </a:ext>
            </a:extLst>
          </p:cNvPr>
          <p:cNvSpPr>
            <a:spLocks noGrp="1"/>
          </p:cNvSpPr>
          <p:nvPr>
            <p:ph sz="quarter" idx="13"/>
          </p:nvPr>
        </p:nvSpPr>
        <p:spPr>
          <a:xfrm>
            <a:off x="3222625" y="2638425"/>
            <a:ext cx="1454150" cy="855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2A7FD555-5DC9-4E04-B4AC-F5036A9CAD2E}"/>
              </a:ext>
            </a:extLst>
          </p:cNvPr>
          <p:cNvSpPr>
            <a:spLocks noGrp="1"/>
          </p:cNvSpPr>
          <p:nvPr>
            <p:ph sz="quarter" idx="14"/>
          </p:nvPr>
        </p:nvSpPr>
        <p:spPr>
          <a:xfrm>
            <a:off x="5284788" y="1558925"/>
            <a:ext cx="1454150" cy="107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696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9722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5C74D4-ED20-4A82-B1B7-7E3D0F714824}"/>
              </a:ext>
            </a:extLst>
          </p:cNvPr>
          <p:cNvSpPr>
            <a:spLocks noGrp="1"/>
          </p:cNvSpPr>
          <p:nvPr>
            <p:ph sz="quarter" idx="10"/>
          </p:nvPr>
        </p:nvSpPr>
        <p:spPr>
          <a:xfrm>
            <a:off x="1500188" y="1457325"/>
            <a:ext cx="1814512"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DF358E81-EB70-494E-B6C5-EC033FBB9F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9556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3/26/2024</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52274264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5974F7A6-A9E2-4850-B07A-13544BFE59E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3" name="Content Placeholder 2">
            <a:extLst>
              <a:ext uri="{FF2B5EF4-FFF2-40B4-BE49-F238E27FC236}">
                <a16:creationId xmlns:a16="http://schemas.microsoft.com/office/drawing/2014/main" id="{7A3497E7-5F6F-4C2B-BB57-32260FC3971B}"/>
              </a:ext>
            </a:extLst>
          </p:cNvPr>
          <p:cNvSpPr>
            <a:spLocks noGrp="1"/>
          </p:cNvSpPr>
          <p:nvPr>
            <p:ph sz="quarter" idx="13"/>
          </p:nvPr>
        </p:nvSpPr>
        <p:spPr>
          <a:xfrm>
            <a:off x="1717675" y="4433888"/>
            <a:ext cx="2411413" cy="152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58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18043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945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9262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654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96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089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608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520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147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753244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6457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9241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40793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639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6739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23049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648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6820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85627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73574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22090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247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4198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413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25429-B928-4507-994C-D0F50455B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E2C8C-015C-4893-AF8A-85EDF845FF76}"/>
              </a:ext>
            </a:extLst>
          </p:cNvPr>
          <p:cNvSpPr>
            <a:spLocks noGrp="1"/>
          </p:cNvSpPr>
          <p:nvPr>
            <p:ph sz="quarter" idx="10"/>
          </p:nvPr>
        </p:nvSpPr>
        <p:spPr>
          <a:xfrm>
            <a:off x="1143000" y="1066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783050BB-6157-4027-95E0-B56B454C738B}"/>
              </a:ext>
            </a:extLst>
          </p:cNvPr>
          <p:cNvSpPr>
            <a:spLocks noGrp="1"/>
          </p:cNvSpPr>
          <p:nvPr>
            <p:ph sz="quarter" idx="11"/>
          </p:nvPr>
        </p:nvSpPr>
        <p:spPr>
          <a:xfrm>
            <a:off x="1295400" y="1219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ACC1EE15-A0CD-4856-95C5-5E89F44313A4}"/>
              </a:ext>
            </a:extLst>
          </p:cNvPr>
          <p:cNvSpPr>
            <a:spLocks noGrp="1"/>
          </p:cNvSpPr>
          <p:nvPr>
            <p:ph sz="quarter" idx="12"/>
          </p:nvPr>
        </p:nvSpPr>
        <p:spPr>
          <a:xfrm>
            <a:off x="1447800" y="1371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9602DDAB-A450-4C03-BDA2-034F08B8BE1B}"/>
              </a:ext>
            </a:extLst>
          </p:cNvPr>
          <p:cNvSpPr>
            <a:spLocks noGrp="1"/>
          </p:cNvSpPr>
          <p:nvPr>
            <p:ph sz="quarter" idx="13"/>
          </p:nvPr>
        </p:nvSpPr>
        <p:spPr>
          <a:xfrm>
            <a:off x="1600200" y="1524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E1910B9D-C791-44EE-BA84-47DD70B4CD8A}"/>
              </a:ext>
            </a:extLst>
          </p:cNvPr>
          <p:cNvSpPr>
            <a:spLocks noGrp="1"/>
          </p:cNvSpPr>
          <p:nvPr>
            <p:ph sz="quarter" idx="14"/>
          </p:nvPr>
        </p:nvSpPr>
        <p:spPr>
          <a:xfrm>
            <a:off x="1752600" y="16764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D1C9F60B-6020-469F-B498-C36A3396D87C}"/>
              </a:ext>
            </a:extLst>
          </p:cNvPr>
          <p:cNvSpPr>
            <a:spLocks noGrp="1"/>
          </p:cNvSpPr>
          <p:nvPr>
            <p:ph sz="quarter" idx="15"/>
          </p:nvPr>
        </p:nvSpPr>
        <p:spPr>
          <a:xfrm>
            <a:off x="1905000" y="1828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20A23E86-2F07-40B9-B2E2-EC4260AE7F26}"/>
              </a:ext>
            </a:extLst>
          </p:cNvPr>
          <p:cNvSpPr>
            <a:spLocks noGrp="1"/>
          </p:cNvSpPr>
          <p:nvPr>
            <p:ph sz="quarter" idx="16"/>
          </p:nvPr>
        </p:nvSpPr>
        <p:spPr>
          <a:xfrm>
            <a:off x="2057400" y="1981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3D282CC2-FD6D-451E-8892-81EACCF629FF}"/>
              </a:ext>
            </a:extLst>
          </p:cNvPr>
          <p:cNvSpPr>
            <a:spLocks noGrp="1"/>
          </p:cNvSpPr>
          <p:nvPr>
            <p:ph sz="quarter" idx="17"/>
          </p:nvPr>
        </p:nvSpPr>
        <p:spPr>
          <a:xfrm>
            <a:off x="2209800" y="2133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1545C541-533E-4B05-A250-C27C63322275}"/>
              </a:ext>
            </a:extLst>
          </p:cNvPr>
          <p:cNvSpPr>
            <a:spLocks noGrp="1"/>
          </p:cNvSpPr>
          <p:nvPr>
            <p:ph sz="quarter" idx="18"/>
          </p:nvPr>
        </p:nvSpPr>
        <p:spPr>
          <a:xfrm>
            <a:off x="2362200" y="2286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331B88B6-7E21-4643-AF16-EA15E55A8577}"/>
              </a:ext>
            </a:extLst>
          </p:cNvPr>
          <p:cNvSpPr>
            <a:spLocks noGrp="1"/>
          </p:cNvSpPr>
          <p:nvPr>
            <p:ph sz="quarter" idx="19"/>
          </p:nvPr>
        </p:nvSpPr>
        <p:spPr>
          <a:xfrm>
            <a:off x="6096000" y="15240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2">
            <a:extLst>
              <a:ext uri="{FF2B5EF4-FFF2-40B4-BE49-F238E27FC236}">
                <a16:creationId xmlns:a16="http://schemas.microsoft.com/office/drawing/2014/main" id="{3FC68FBD-4142-4C3F-A6D8-7149DDC55699}"/>
              </a:ext>
            </a:extLst>
          </p:cNvPr>
          <p:cNvSpPr>
            <a:spLocks noGrp="1"/>
          </p:cNvSpPr>
          <p:nvPr>
            <p:ph sz="quarter" idx="20"/>
          </p:nvPr>
        </p:nvSpPr>
        <p:spPr>
          <a:xfrm>
            <a:off x="6248400" y="16764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2">
            <a:extLst>
              <a:ext uri="{FF2B5EF4-FFF2-40B4-BE49-F238E27FC236}">
                <a16:creationId xmlns:a16="http://schemas.microsoft.com/office/drawing/2014/main" id="{6168438A-ED33-440C-BFC7-DCED0BD46942}"/>
              </a:ext>
            </a:extLst>
          </p:cNvPr>
          <p:cNvSpPr>
            <a:spLocks noGrp="1"/>
          </p:cNvSpPr>
          <p:nvPr>
            <p:ph sz="quarter" idx="21"/>
          </p:nvPr>
        </p:nvSpPr>
        <p:spPr>
          <a:xfrm>
            <a:off x="6400800" y="18288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2">
            <a:extLst>
              <a:ext uri="{FF2B5EF4-FFF2-40B4-BE49-F238E27FC236}">
                <a16:creationId xmlns:a16="http://schemas.microsoft.com/office/drawing/2014/main" id="{FDB06718-8C20-4AED-BD22-432F74A5F565}"/>
              </a:ext>
            </a:extLst>
          </p:cNvPr>
          <p:cNvSpPr>
            <a:spLocks noGrp="1"/>
          </p:cNvSpPr>
          <p:nvPr>
            <p:ph sz="quarter" idx="22"/>
          </p:nvPr>
        </p:nvSpPr>
        <p:spPr>
          <a:xfrm>
            <a:off x="6553200" y="19812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2">
            <a:extLst>
              <a:ext uri="{FF2B5EF4-FFF2-40B4-BE49-F238E27FC236}">
                <a16:creationId xmlns:a16="http://schemas.microsoft.com/office/drawing/2014/main" id="{78CC4EE7-D087-4770-88C6-02EE997BFB2E}"/>
              </a:ext>
            </a:extLst>
          </p:cNvPr>
          <p:cNvSpPr>
            <a:spLocks noGrp="1"/>
          </p:cNvSpPr>
          <p:nvPr>
            <p:ph sz="quarter" idx="23"/>
          </p:nvPr>
        </p:nvSpPr>
        <p:spPr>
          <a:xfrm>
            <a:off x="6705600" y="21336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2E1FC409-D094-499F-B0D6-01278BDB70A9}"/>
              </a:ext>
            </a:extLst>
          </p:cNvPr>
          <p:cNvSpPr>
            <a:spLocks noGrp="1"/>
          </p:cNvSpPr>
          <p:nvPr>
            <p:ph type="body" sz="quarter" idx="24"/>
          </p:nvPr>
        </p:nvSpPr>
        <p:spPr>
          <a:xfrm>
            <a:off x="8128000" y="1676400"/>
            <a:ext cx="2006600" cy="187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4271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264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148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1968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24640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04127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194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40521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2958662232"/>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21026238"/>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58619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936825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BA5344-3460-478B-982D-B19531161E62}"/>
              </a:ext>
            </a:extLst>
          </p:cNvPr>
          <p:cNvSpPr>
            <a:spLocks noGrp="1"/>
          </p:cNvSpPr>
          <p:nvPr>
            <p:ph sz="quarter" idx="10"/>
          </p:nvPr>
        </p:nvSpPr>
        <p:spPr>
          <a:xfrm>
            <a:off x="914400" y="1385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EAF7B319-F9C7-4828-ABCB-63EC6A5D8EAA}"/>
              </a:ext>
            </a:extLst>
          </p:cNvPr>
          <p:cNvSpPr>
            <a:spLocks noGrp="1"/>
          </p:cNvSpPr>
          <p:nvPr>
            <p:ph sz="quarter" idx="11"/>
          </p:nvPr>
        </p:nvSpPr>
        <p:spPr>
          <a:xfrm>
            <a:off x="1066800" y="1538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5D9E5527-65ED-4E06-B085-2A3BCE50BCEA}"/>
              </a:ext>
            </a:extLst>
          </p:cNvPr>
          <p:cNvSpPr>
            <a:spLocks noGrp="1"/>
          </p:cNvSpPr>
          <p:nvPr>
            <p:ph sz="quarter" idx="12"/>
          </p:nvPr>
        </p:nvSpPr>
        <p:spPr>
          <a:xfrm>
            <a:off x="1219200" y="1690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C9F41D3-29A3-4E70-8258-4A356D43B896}"/>
              </a:ext>
            </a:extLst>
          </p:cNvPr>
          <p:cNvSpPr>
            <a:spLocks noGrp="1"/>
          </p:cNvSpPr>
          <p:nvPr>
            <p:ph sz="quarter" idx="13"/>
          </p:nvPr>
        </p:nvSpPr>
        <p:spPr>
          <a:xfrm>
            <a:off x="1371600" y="1843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686F7550-7BB1-4A83-8E42-07622213AF96}"/>
              </a:ext>
            </a:extLst>
          </p:cNvPr>
          <p:cNvSpPr>
            <a:spLocks noGrp="1"/>
          </p:cNvSpPr>
          <p:nvPr>
            <p:ph sz="quarter" idx="14"/>
          </p:nvPr>
        </p:nvSpPr>
        <p:spPr>
          <a:xfrm>
            <a:off x="1524000" y="1995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1091E73C-104F-496D-ACC2-0F82B672D185}"/>
              </a:ext>
            </a:extLst>
          </p:cNvPr>
          <p:cNvSpPr>
            <a:spLocks noGrp="1"/>
          </p:cNvSpPr>
          <p:nvPr>
            <p:ph sz="quarter" idx="15"/>
          </p:nvPr>
        </p:nvSpPr>
        <p:spPr>
          <a:xfrm>
            <a:off x="1676400" y="2147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2210CC3-8358-49C5-A410-55920E535D16}"/>
              </a:ext>
            </a:extLst>
          </p:cNvPr>
          <p:cNvSpPr>
            <a:spLocks noGrp="1"/>
          </p:cNvSpPr>
          <p:nvPr>
            <p:ph sz="quarter" idx="16"/>
          </p:nvPr>
        </p:nvSpPr>
        <p:spPr>
          <a:xfrm>
            <a:off x="1828800" y="2300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CE313C4-E069-40CA-A555-2B64051B5290}"/>
              </a:ext>
            </a:extLst>
          </p:cNvPr>
          <p:cNvSpPr>
            <a:spLocks noGrp="1"/>
          </p:cNvSpPr>
          <p:nvPr>
            <p:ph sz="quarter" idx="17"/>
          </p:nvPr>
        </p:nvSpPr>
        <p:spPr>
          <a:xfrm>
            <a:off x="1981200" y="2452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432794-0E7E-4CF6-818D-913684055E06}"/>
              </a:ext>
            </a:extLst>
          </p:cNvPr>
          <p:cNvSpPr>
            <a:spLocks noGrp="1"/>
          </p:cNvSpPr>
          <p:nvPr>
            <p:ph sz="quarter" idx="18"/>
          </p:nvPr>
        </p:nvSpPr>
        <p:spPr>
          <a:xfrm>
            <a:off x="2133600" y="2605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C45EB2EB-6F70-4E18-B650-34FEC3786BA6}"/>
              </a:ext>
            </a:extLst>
          </p:cNvPr>
          <p:cNvSpPr>
            <a:spLocks noGrp="1"/>
          </p:cNvSpPr>
          <p:nvPr>
            <p:ph sz="quarter" idx="19"/>
          </p:nvPr>
        </p:nvSpPr>
        <p:spPr>
          <a:xfrm>
            <a:off x="2286000" y="2757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423573C0-831E-4EF4-9A03-51FC1A410DA2}"/>
              </a:ext>
            </a:extLst>
          </p:cNvPr>
          <p:cNvSpPr>
            <a:spLocks noGrp="1"/>
          </p:cNvSpPr>
          <p:nvPr>
            <p:ph sz="quarter" idx="20"/>
          </p:nvPr>
        </p:nvSpPr>
        <p:spPr>
          <a:xfrm>
            <a:off x="2438400" y="2909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F5311E7-7115-49E8-9B8B-E4B10EDF41D3}"/>
              </a:ext>
            </a:extLst>
          </p:cNvPr>
          <p:cNvSpPr>
            <a:spLocks noGrp="1"/>
          </p:cNvSpPr>
          <p:nvPr>
            <p:ph sz="quarter" idx="21"/>
          </p:nvPr>
        </p:nvSpPr>
        <p:spPr>
          <a:xfrm>
            <a:off x="2590800" y="3062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6362C412-62D4-441A-8C56-A07DCF5AB9EC}"/>
              </a:ext>
            </a:extLst>
          </p:cNvPr>
          <p:cNvSpPr>
            <a:spLocks noGrp="1"/>
          </p:cNvSpPr>
          <p:nvPr>
            <p:ph sz="quarter" idx="22"/>
          </p:nvPr>
        </p:nvSpPr>
        <p:spPr>
          <a:xfrm>
            <a:off x="4105275" y="1438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50A8013C-773A-4ACA-83E8-2534DB6AE136}"/>
              </a:ext>
            </a:extLst>
          </p:cNvPr>
          <p:cNvSpPr>
            <a:spLocks noGrp="1"/>
          </p:cNvSpPr>
          <p:nvPr>
            <p:ph sz="quarter" idx="23"/>
          </p:nvPr>
        </p:nvSpPr>
        <p:spPr>
          <a:xfrm>
            <a:off x="4257675" y="1590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C40C0AFD-8FB7-4DA1-9C8F-B594FBFB804E}"/>
              </a:ext>
            </a:extLst>
          </p:cNvPr>
          <p:cNvSpPr>
            <a:spLocks noGrp="1"/>
          </p:cNvSpPr>
          <p:nvPr>
            <p:ph sz="quarter" idx="24"/>
          </p:nvPr>
        </p:nvSpPr>
        <p:spPr>
          <a:xfrm>
            <a:off x="4410075" y="1743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09F4DAB2-E9FF-4F3A-9DC0-1BF6B2699096}"/>
              </a:ext>
            </a:extLst>
          </p:cNvPr>
          <p:cNvSpPr>
            <a:spLocks noGrp="1"/>
          </p:cNvSpPr>
          <p:nvPr>
            <p:ph sz="quarter" idx="25"/>
          </p:nvPr>
        </p:nvSpPr>
        <p:spPr>
          <a:xfrm>
            <a:off x="4562475" y="1895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8E095016-8544-4E8B-A434-46A487889CC2}"/>
              </a:ext>
            </a:extLst>
          </p:cNvPr>
          <p:cNvSpPr>
            <a:spLocks noGrp="1"/>
          </p:cNvSpPr>
          <p:nvPr>
            <p:ph sz="quarter" idx="26"/>
          </p:nvPr>
        </p:nvSpPr>
        <p:spPr>
          <a:xfrm>
            <a:off x="4714875" y="2047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910463A3-C449-47B8-BFA3-8F44A690162B}"/>
              </a:ext>
            </a:extLst>
          </p:cNvPr>
          <p:cNvSpPr>
            <a:spLocks noGrp="1"/>
          </p:cNvSpPr>
          <p:nvPr>
            <p:ph sz="quarter" idx="27"/>
          </p:nvPr>
        </p:nvSpPr>
        <p:spPr>
          <a:xfrm>
            <a:off x="4867275" y="2200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a:extLst>
              <a:ext uri="{FF2B5EF4-FFF2-40B4-BE49-F238E27FC236}">
                <a16:creationId xmlns:a16="http://schemas.microsoft.com/office/drawing/2014/main" id="{886BC636-0E8F-4535-A30B-3AFD8D1754C4}"/>
              </a:ext>
            </a:extLst>
          </p:cNvPr>
          <p:cNvSpPr>
            <a:spLocks noGrp="1"/>
          </p:cNvSpPr>
          <p:nvPr>
            <p:ph sz="quarter" idx="28"/>
          </p:nvPr>
        </p:nvSpPr>
        <p:spPr>
          <a:xfrm>
            <a:off x="5019675" y="2352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8EFD3E29-BEDC-4EB3-80FE-26F3182D1E83}"/>
              </a:ext>
            </a:extLst>
          </p:cNvPr>
          <p:cNvSpPr>
            <a:spLocks noGrp="1"/>
          </p:cNvSpPr>
          <p:nvPr>
            <p:ph sz="quarter" idx="29"/>
          </p:nvPr>
        </p:nvSpPr>
        <p:spPr>
          <a:xfrm>
            <a:off x="5172075" y="2505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A39B9758-B3B2-4D3C-97D8-4A028CC69065}"/>
              </a:ext>
            </a:extLst>
          </p:cNvPr>
          <p:cNvSpPr>
            <a:spLocks noGrp="1"/>
          </p:cNvSpPr>
          <p:nvPr>
            <p:ph sz="quarter" idx="30"/>
          </p:nvPr>
        </p:nvSpPr>
        <p:spPr>
          <a:xfrm>
            <a:off x="5324475" y="2657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3">
            <a:extLst>
              <a:ext uri="{FF2B5EF4-FFF2-40B4-BE49-F238E27FC236}">
                <a16:creationId xmlns:a16="http://schemas.microsoft.com/office/drawing/2014/main" id="{78285333-1FFD-4691-BA28-549EE2350B80}"/>
              </a:ext>
            </a:extLst>
          </p:cNvPr>
          <p:cNvSpPr>
            <a:spLocks noGrp="1"/>
          </p:cNvSpPr>
          <p:nvPr>
            <p:ph sz="quarter" idx="31"/>
          </p:nvPr>
        </p:nvSpPr>
        <p:spPr>
          <a:xfrm>
            <a:off x="5476875" y="2809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62DB4E61-E276-4802-BDAB-CFF0A7B52BD2}"/>
              </a:ext>
            </a:extLst>
          </p:cNvPr>
          <p:cNvSpPr>
            <a:spLocks noGrp="1"/>
          </p:cNvSpPr>
          <p:nvPr>
            <p:ph sz="quarter" idx="32"/>
          </p:nvPr>
        </p:nvSpPr>
        <p:spPr>
          <a:xfrm>
            <a:off x="5629275" y="2962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3">
            <a:extLst>
              <a:ext uri="{FF2B5EF4-FFF2-40B4-BE49-F238E27FC236}">
                <a16:creationId xmlns:a16="http://schemas.microsoft.com/office/drawing/2014/main" id="{224EAC82-FDF9-40A9-B35E-DDC8BC40C721}"/>
              </a:ext>
            </a:extLst>
          </p:cNvPr>
          <p:cNvSpPr>
            <a:spLocks noGrp="1"/>
          </p:cNvSpPr>
          <p:nvPr>
            <p:ph sz="quarter" idx="33"/>
          </p:nvPr>
        </p:nvSpPr>
        <p:spPr>
          <a:xfrm>
            <a:off x="5781675" y="3114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08DC24D2-6F44-42CD-8C61-99A20E2D0525}"/>
              </a:ext>
            </a:extLst>
          </p:cNvPr>
          <p:cNvSpPr>
            <a:spLocks noGrp="1"/>
          </p:cNvSpPr>
          <p:nvPr>
            <p:ph sz="quarter" idx="34"/>
          </p:nvPr>
        </p:nvSpPr>
        <p:spPr>
          <a:xfrm>
            <a:off x="7696200" y="1200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3BDF8F06-8490-4FC9-90A5-260630405108}"/>
              </a:ext>
            </a:extLst>
          </p:cNvPr>
          <p:cNvSpPr>
            <a:spLocks noGrp="1"/>
          </p:cNvSpPr>
          <p:nvPr>
            <p:ph sz="quarter" idx="35"/>
          </p:nvPr>
        </p:nvSpPr>
        <p:spPr>
          <a:xfrm>
            <a:off x="7848600" y="1352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C51F6CD8-5DDF-44F9-884B-2D3125C8C7DD}"/>
              </a:ext>
            </a:extLst>
          </p:cNvPr>
          <p:cNvSpPr>
            <a:spLocks noGrp="1"/>
          </p:cNvSpPr>
          <p:nvPr>
            <p:ph sz="quarter" idx="36"/>
          </p:nvPr>
        </p:nvSpPr>
        <p:spPr>
          <a:xfrm>
            <a:off x="8001000" y="1504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59D2105A-E4F7-4AF7-8DC2-BEDF44BB0B33}"/>
              </a:ext>
            </a:extLst>
          </p:cNvPr>
          <p:cNvSpPr>
            <a:spLocks noGrp="1"/>
          </p:cNvSpPr>
          <p:nvPr>
            <p:ph sz="quarter" idx="37"/>
          </p:nvPr>
        </p:nvSpPr>
        <p:spPr>
          <a:xfrm>
            <a:off x="8153400" y="16573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11A3479A-5C26-41BC-BC9F-0C9BF3C22FD6}"/>
              </a:ext>
            </a:extLst>
          </p:cNvPr>
          <p:cNvSpPr>
            <a:spLocks noGrp="1"/>
          </p:cNvSpPr>
          <p:nvPr>
            <p:ph sz="quarter" idx="38"/>
          </p:nvPr>
        </p:nvSpPr>
        <p:spPr>
          <a:xfrm>
            <a:off x="8305800" y="18097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987FBA0C-B25C-4C36-8059-48765BF93CD9}"/>
              </a:ext>
            </a:extLst>
          </p:cNvPr>
          <p:cNvSpPr>
            <a:spLocks noGrp="1"/>
          </p:cNvSpPr>
          <p:nvPr>
            <p:ph sz="quarter" idx="39"/>
          </p:nvPr>
        </p:nvSpPr>
        <p:spPr>
          <a:xfrm>
            <a:off x="8458200" y="1962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7D0BB72B-C681-42D6-AD95-5D6B091CC50F}"/>
              </a:ext>
            </a:extLst>
          </p:cNvPr>
          <p:cNvSpPr>
            <a:spLocks noGrp="1"/>
          </p:cNvSpPr>
          <p:nvPr>
            <p:ph sz="quarter" idx="40"/>
          </p:nvPr>
        </p:nvSpPr>
        <p:spPr>
          <a:xfrm>
            <a:off x="8610600" y="2114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4EE7DEB6-08C8-4CC9-89A1-0D40556DD9E3}"/>
              </a:ext>
            </a:extLst>
          </p:cNvPr>
          <p:cNvSpPr>
            <a:spLocks noGrp="1"/>
          </p:cNvSpPr>
          <p:nvPr>
            <p:ph sz="quarter" idx="41"/>
          </p:nvPr>
        </p:nvSpPr>
        <p:spPr>
          <a:xfrm>
            <a:off x="8763000" y="2266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07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B99CC5C2-3789-402F-8CC8-8D30C9948BBD}"/>
              </a:ext>
            </a:extLst>
          </p:cNvPr>
          <p:cNvSpPr>
            <a:spLocks noGrp="1"/>
          </p:cNvSpPr>
          <p:nvPr>
            <p:ph sz="quarter" idx="10"/>
          </p:nvPr>
        </p:nvSpPr>
        <p:spPr>
          <a:xfrm>
            <a:off x="588963" y="1300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D066CF77-F0A9-434F-9085-05CDF9D943CD}"/>
              </a:ext>
            </a:extLst>
          </p:cNvPr>
          <p:cNvSpPr>
            <a:spLocks noGrp="1"/>
          </p:cNvSpPr>
          <p:nvPr>
            <p:ph sz="quarter" idx="11"/>
          </p:nvPr>
        </p:nvSpPr>
        <p:spPr>
          <a:xfrm>
            <a:off x="741363" y="1452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0">
            <a:extLst>
              <a:ext uri="{FF2B5EF4-FFF2-40B4-BE49-F238E27FC236}">
                <a16:creationId xmlns:a16="http://schemas.microsoft.com/office/drawing/2014/main" id="{49BFD558-DB65-4BFA-9E54-29B9D212422C}"/>
              </a:ext>
            </a:extLst>
          </p:cNvPr>
          <p:cNvSpPr>
            <a:spLocks noGrp="1"/>
          </p:cNvSpPr>
          <p:nvPr>
            <p:ph sz="quarter" idx="12"/>
          </p:nvPr>
        </p:nvSpPr>
        <p:spPr>
          <a:xfrm>
            <a:off x="893763" y="1604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4F0B2E91-232E-48B2-92C7-1C3333E13ABA}"/>
              </a:ext>
            </a:extLst>
          </p:cNvPr>
          <p:cNvSpPr>
            <a:spLocks noGrp="1"/>
          </p:cNvSpPr>
          <p:nvPr>
            <p:ph sz="quarter" idx="13"/>
          </p:nvPr>
        </p:nvSpPr>
        <p:spPr>
          <a:xfrm>
            <a:off x="1046163" y="1757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0">
            <a:extLst>
              <a:ext uri="{FF2B5EF4-FFF2-40B4-BE49-F238E27FC236}">
                <a16:creationId xmlns:a16="http://schemas.microsoft.com/office/drawing/2014/main" id="{5CDBEF2B-146F-4C23-A9D1-B2D210239083}"/>
              </a:ext>
            </a:extLst>
          </p:cNvPr>
          <p:cNvSpPr>
            <a:spLocks noGrp="1"/>
          </p:cNvSpPr>
          <p:nvPr>
            <p:ph sz="quarter" idx="14"/>
          </p:nvPr>
        </p:nvSpPr>
        <p:spPr>
          <a:xfrm>
            <a:off x="1198563" y="1909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0">
            <a:extLst>
              <a:ext uri="{FF2B5EF4-FFF2-40B4-BE49-F238E27FC236}">
                <a16:creationId xmlns:a16="http://schemas.microsoft.com/office/drawing/2014/main" id="{5387269F-2ECF-43EB-8E10-0201F6CF47BC}"/>
              </a:ext>
            </a:extLst>
          </p:cNvPr>
          <p:cNvSpPr>
            <a:spLocks noGrp="1"/>
          </p:cNvSpPr>
          <p:nvPr>
            <p:ph sz="quarter" idx="15"/>
          </p:nvPr>
        </p:nvSpPr>
        <p:spPr>
          <a:xfrm>
            <a:off x="1350963" y="2062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0">
            <a:extLst>
              <a:ext uri="{FF2B5EF4-FFF2-40B4-BE49-F238E27FC236}">
                <a16:creationId xmlns:a16="http://schemas.microsoft.com/office/drawing/2014/main" id="{29A3D544-349D-471E-9F92-6533E0980AEC}"/>
              </a:ext>
            </a:extLst>
          </p:cNvPr>
          <p:cNvSpPr>
            <a:spLocks noGrp="1"/>
          </p:cNvSpPr>
          <p:nvPr>
            <p:ph sz="quarter" idx="16"/>
          </p:nvPr>
        </p:nvSpPr>
        <p:spPr>
          <a:xfrm>
            <a:off x="1503363" y="2214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0">
            <a:extLst>
              <a:ext uri="{FF2B5EF4-FFF2-40B4-BE49-F238E27FC236}">
                <a16:creationId xmlns:a16="http://schemas.microsoft.com/office/drawing/2014/main" id="{FD6112F3-30A0-4267-9229-4EE5F2D3D83C}"/>
              </a:ext>
            </a:extLst>
          </p:cNvPr>
          <p:cNvSpPr>
            <a:spLocks noGrp="1"/>
          </p:cNvSpPr>
          <p:nvPr>
            <p:ph sz="quarter" idx="17"/>
          </p:nvPr>
        </p:nvSpPr>
        <p:spPr>
          <a:xfrm>
            <a:off x="1655763" y="2366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0">
            <a:extLst>
              <a:ext uri="{FF2B5EF4-FFF2-40B4-BE49-F238E27FC236}">
                <a16:creationId xmlns:a16="http://schemas.microsoft.com/office/drawing/2014/main" id="{E9DA6C0A-594D-4160-836F-2EA36F284E25}"/>
              </a:ext>
            </a:extLst>
          </p:cNvPr>
          <p:cNvSpPr>
            <a:spLocks noGrp="1"/>
          </p:cNvSpPr>
          <p:nvPr>
            <p:ph sz="quarter" idx="18"/>
          </p:nvPr>
        </p:nvSpPr>
        <p:spPr>
          <a:xfrm>
            <a:off x="1808163" y="2519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0">
            <a:extLst>
              <a:ext uri="{FF2B5EF4-FFF2-40B4-BE49-F238E27FC236}">
                <a16:creationId xmlns:a16="http://schemas.microsoft.com/office/drawing/2014/main" id="{BC41EC9C-C523-475C-9279-146E4EADCB31}"/>
              </a:ext>
            </a:extLst>
          </p:cNvPr>
          <p:cNvSpPr>
            <a:spLocks noGrp="1"/>
          </p:cNvSpPr>
          <p:nvPr>
            <p:ph sz="quarter" idx="19"/>
          </p:nvPr>
        </p:nvSpPr>
        <p:spPr>
          <a:xfrm>
            <a:off x="1960563" y="2671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0">
            <a:extLst>
              <a:ext uri="{FF2B5EF4-FFF2-40B4-BE49-F238E27FC236}">
                <a16:creationId xmlns:a16="http://schemas.microsoft.com/office/drawing/2014/main" id="{D72377D5-1541-46FD-9F27-6A8234C6B3C0}"/>
              </a:ext>
            </a:extLst>
          </p:cNvPr>
          <p:cNvSpPr>
            <a:spLocks noGrp="1"/>
          </p:cNvSpPr>
          <p:nvPr>
            <p:ph sz="quarter" idx="20"/>
          </p:nvPr>
        </p:nvSpPr>
        <p:spPr>
          <a:xfrm>
            <a:off x="2112963" y="2824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0">
            <a:extLst>
              <a:ext uri="{FF2B5EF4-FFF2-40B4-BE49-F238E27FC236}">
                <a16:creationId xmlns:a16="http://schemas.microsoft.com/office/drawing/2014/main" id="{05261C72-AC65-4D96-9D0F-B871C3E6813B}"/>
              </a:ext>
            </a:extLst>
          </p:cNvPr>
          <p:cNvSpPr>
            <a:spLocks noGrp="1"/>
          </p:cNvSpPr>
          <p:nvPr>
            <p:ph sz="quarter" idx="21"/>
          </p:nvPr>
        </p:nvSpPr>
        <p:spPr>
          <a:xfrm>
            <a:off x="2265363" y="2976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0">
            <a:extLst>
              <a:ext uri="{FF2B5EF4-FFF2-40B4-BE49-F238E27FC236}">
                <a16:creationId xmlns:a16="http://schemas.microsoft.com/office/drawing/2014/main" id="{CD153249-8E9F-4DB9-9559-C082998874A8}"/>
              </a:ext>
            </a:extLst>
          </p:cNvPr>
          <p:cNvSpPr>
            <a:spLocks noGrp="1"/>
          </p:cNvSpPr>
          <p:nvPr>
            <p:ph sz="quarter" idx="22"/>
          </p:nvPr>
        </p:nvSpPr>
        <p:spPr>
          <a:xfrm>
            <a:off x="2417763" y="3128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0">
            <a:extLst>
              <a:ext uri="{FF2B5EF4-FFF2-40B4-BE49-F238E27FC236}">
                <a16:creationId xmlns:a16="http://schemas.microsoft.com/office/drawing/2014/main" id="{A94A43D5-8731-4BAA-88BF-771831617FB5}"/>
              </a:ext>
            </a:extLst>
          </p:cNvPr>
          <p:cNvSpPr>
            <a:spLocks noGrp="1"/>
          </p:cNvSpPr>
          <p:nvPr>
            <p:ph sz="quarter" idx="23"/>
          </p:nvPr>
        </p:nvSpPr>
        <p:spPr>
          <a:xfrm>
            <a:off x="2570163" y="3281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1366C243-274D-4195-9364-CE8EDC4900AC}"/>
              </a:ext>
            </a:extLst>
          </p:cNvPr>
          <p:cNvSpPr>
            <a:spLocks noGrp="1"/>
          </p:cNvSpPr>
          <p:nvPr>
            <p:ph sz="quarter" idx="24"/>
          </p:nvPr>
        </p:nvSpPr>
        <p:spPr>
          <a:xfrm>
            <a:off x="6272212" y="19097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5">
            <a:extLst>
              <a:ext uri="{FF2B5EF4-FFF2-40B4-BE49-F238E27FC236}">
                <a16:creationId xmlns:a16="http://schemas.microsoft.com/office/drawing/2014/main" id="{017A3724-F05C-4712-B0CD-BE9604AB0D0F}"/>
              </a:ext>
            </a:extLst>
          </p:cNvPr>
          <p:cNvSpPr>
            <a:spLocks noGrp="1"/>
          </p:cNvSpPr>
          <p:nvPr>
            <p:ph sz="quarter" idx="25"/>
          </p:nvPr>
        </p:nvSpPr>
        <p:spPr>
          <a:xfrm>
            <a:off x="6424612" y="20621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5">
            <a:extLst>
              <a:ext uri="{FF2B5EF4-FFF2-40B4-BE49-F238E27FC236}">
                <a16:creationId xmlns:a16="http://schemas.microsoft.com/office/drawing/2014/main" id="{B0D2BBB2-15EA-4AB4-95B5-56A5BFE63DAB}"/>
              </a:ext>
            </a:extLst>
          </p:cNvPr>
          <p:cNvSpPr>
            <a:spLocks noGrp="1"/>
          </p:cNvSpPr>
          <p:nvPr>
            <p:ph sz="quarter" idx="26"/>
          </p:nvPr>
        </p:nvSpPr>
        <p:spPr>
          <a:xfrm>
            <a:off x="6577012" y="22145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5">
            <a:extLst>
              <a:ext uri="{FF2B5EF4-FFF2-40B4-BE49-F238E27FC236}">
                <a16:creationId xmlns:a16="http://schemas.microsoft.com/office/drawing/2014/main" id="{37D190AD-0989-4BD1-8F01-9E620B3E5431}"/>
              </a:ext>
            </a:extLst>
          </p:cNvPr>
          <p:cNvSpPr>
            <a:spLocks noGrp="1"/>
          </p:cNvSpPr>
          <p:nvPr>
            <p:ph sz="quarter" idx="27"/>
          </p:nvPr>
        </p:nvSpPr>
        <p:spPr>
          <a:xfrm>
            <a:off x="6729412" y="23669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699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58612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0D8E-3982-4A35-85B7-89E894429ED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465102"/>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238F31-E6B4-4D36-8F81-ACDF3C11CC23}"/>
              </a:ext>
            </a:extLst>
          </p:cNvPr>
          <p:cNvSpPr>
            <a:spLocks noGrp="1"/>
          </p:cNvSpPr>
          <p:nvPr>
            <p:ph sz="quarter" idx="10"/>
          </p:nvPr>
        </p:nvSpPr>
        <p:spPr>
          <a:xfrm>
            <a:off x="1028700"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65F9CAB4-D22C-4FF5-9EC5-1DE8E479B88C}"/>
              </a:ext>
            </a:extLst>
          </p:cNvPr>
          <p:cNvSpPr>
            <a:spLocks noGrp="1"/>
          </p:cNvSpPr>
          <p:nvPr>
            <p:ph sz="quarter" idx="11"/>
          </p:nvPr>
        </p:nvSpPr>
        <p:spPr>
          <a:xfrm>
            <a:off x="1181100"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352EE7-C0ED-4A32-832C-27464CB4F57E}"/>
              </a:ext>
            </a:extLst>
          </p:cNvPr>
          <p:cNvSpPr>
            <a:spLocks noGrp="1"/>
          </p:cNvSpPr>
          <p:nvPr>
            <p:ph sz="quarter" idx="12"/>
          </p:nvPr>
        </p:nvSpPr>
        <p:spPr>
          <a:xfrm>
            <a:off x="1333500"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FC9AFFB4-869D-4350-A050-6051A7575E95}"/>
              </a:ext>
            </a:extLst>
          </p:cNvPr>
          <p:cNvSpPr>
            <a:spLocks noGrp="1"/>
          </p:cNvSpPr>
          <p:nvPr>
            <p:ph sz="quarter" idx="13"/>
          </p:nvPr>
        </p:nvSpPr>
        <p:spPr>
          <a:xfrm>
            <a:off x="1485900"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F087347-B3D4-4E44-9499-D60EE6F97370}"/>
              </a:ext>
            </a:extLst>
          </p:cNvPr>
          <p:cNvSpPr>
            <a:spLocks noGrp="1"/>
          </p:cNvSpPr>
          <p:nvPr>
            <p:ph sz="quarter" idx="14"/>
          </p:nvPr>
        </p:nvSpPr>
        <p:spPr>
          <a:xfrm>
            <a:off x="1638300"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001975CE-715F-4D81-A25F-729A0D0BC480}"/>
              </a:ext>
            </a:extLst>
          </p:cNvPr>
          <p:cNvSpPr>
            <a:spLocks noGrp="1"/>
          </p:cNvSpPr>
          <p:nvPr>
            <p:ph sz="quarter" idx="15"/>
          </p:nvPr>
        </p:nvSpPr>
        <p:spPr>
          <a:xfrm>
            <a:off x="1790700"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1C86957-1713-417F-AE44-6869B1FE8FBA}"/>
              </a:ext>
            </a:extLst>
          </p:cNvPr>
          <p:cNvSpPr>
            <a:spLocks noGrp="1"/>
          </p:cNvSpPr>
          <p:nvPr>
            <p:ph sz="quarter" idx="16"/>
          </p:nvPr>
        </p:nvSpPr>
        <p:spPr>
          <a:xfrm>
            <a:off x="1943100"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50E47AF-8CAC-4505-8EAD-1573D5B30481}"/>
              </a:ext>
            </a:extLst>
          </p:cNvPr>
          <p:cNvSpPr>
            <a:spLocks noGrp="1"/>
          </p:cNvSpPr>
          <p:nvPr>
            <p:ph sz="quarter" idx="17"/>
          </p:nvPr>
        </p:nvSpPr>
        <p:spPr>
          <a:xfrm>
            <a:off x="2095500"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BE453B0D-FD8A-4A78-8EA9-99569A136179}"/>
              </a:ext>
            </a:extLst>
          </p:cNvPr>
          <p:cNvSpPr>
            <a:spLocks noGrp="1"/>
          </p:cNvSpPr>
          <p:nvPr>
            <p:ph sz="quarter" idx="18"/>
          </p:nvPr>
        </p:nvSpPr>
        <p:spPr>
          <a:xfrm>
            <a:off x="2247900"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6FCB8EA-15C1-40CC-8AE7-849D9449A3EA}"/>
              </a:ext>
            </a:extLst>
          </p:cNvPr>
          <p:cNvSpPr>
            <a:spLocks noGrp="1"/>
          </p:cNvSpPr>
          <p:nvPr>
            <p:ph sz="quarter" idx="19"/>
          </p:nvPr>
        </p:nvSpPr>
        <p:spPr>
          <a:xfrm>
            <a:off x="2400300"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CED2CCC4-E065-4688-A4E6-C0A8F8F97207}"/>
              </a:ext>
            </a:extLst>
          </p:cNvPr>
          <p:cNvSpPr>
            <a:spLocks noGrp="1"/>
          </p:cNvSpPr>
          <p:nvPr>
            <p:ph sz="quarter" idx="20"/>
          </p:nvPr>
        </p:nvSpPr>
        <p:spPr>
          <a:xfrm>
            <a:off x="2552700"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59C1A50-CE53-41BA-A64E-40128A112F58}"/>
              </a:ext>
            </a:extLst>
          </p:cNvPr>
          <p:cNvSpPr>
            <a:spLocks noGrp="1"/>
          </p:cNvSpPr>
          <p:nvPr>
            <p:ph sz="quarter" idx="21"/>
          </p:nvPr>
        </p:nvSpPr>
        <p:spPr>
          <a:xfrm>
            <a:off x="2705100" y="2862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638550A8-08EC-4B63-B69E-8E078904B83D}"/>
              </a:ext>
            </a:extLst>
          </p:cNvPr>
          <p:cNvSpPr>
            <a:spLocks noGrp="1"/>
          </p:cNvSpPr>
          <p:nvPr>
            <p:ph sz="quarter" idx="22"/>
          </p:nvPr>
        </p:nvSpPr>
        <p:spPr>
          <a:xfrm>
            <a:off x="2857500" y="3014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0F4D907-C423-462D-BA5F-EC5C4B755AF5}"/>
              </a:ext>
            </a:extLst>
          </p:cNvPr>
          <p:cNvSpPr>
            <a:spLocks noGrp="1"/>
          </p:cNvSpPr>
          <p:nvPr>
            <p:ph sz="quarter" idx="23"/>
          </p:nvPr>
        </p:nvSpPr>
        <p:spPr>
          <a:xfrm>
            <a:off x="4229104" y="952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B94CCCB5-86DC-4612-B69F-732E0C73DB81}"/>
              </a:ext>
            </a:extLst>
          </p:cNvPr>
          <p:cNvSpPr>
            <a:spLocks noGrp="1"/>
          </p:cNvSpPr>
          <p:nvPr>
            <p:ph sz="quarter" idx="24"/>
          </p:nvPr>
        </p:nvSpPr>
        <p:spPr>
          <a:xfrm>
            <a:off x="4381504" y="1104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81BFD4D9-0DBB-4ACC-9648-BDAC3EF14BED}"/>
              </a:ext>
            </a:extLst>
          </p:cNvPr>
          <p:cNvSpPr>
            <a:spLocks noGrp="1"/>
          </p:cNvSpPr>
          <p:nvPr>
            <p:ph sz="quarter" idx="25"/>
          </p:nvPr>
        </p:nvSpPr>
        <p:spPr>
          <a:xfrm>
            <a:off x="4533904" y="1257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F67AD924-5CF7-4D81-9F3F-22323F383006}"/>
              </a:ext>
            </a:extLst>
          </p:cNvPr>
          <p:cNvSpPr>
            <a:spLocks noGrp="1"/>
          </p:cNvSpPr>
          <p:nvPr>
            <p:ph sz="quarter" idx="26"/>
          </p:nvPr>
        </p:nvSpPr>
        <p:spPr>
          <a:xfrm>
            <a:off x="4686304" y="1409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2D24AFE1-B2F1-4E38-90CD-F6E9CB3C2067}"/>
              </a:ext>
            </a:extLst>
          </p:cNvPr>
          <p:cNvSpPr>
            <a:spLocks noGrp="1"/>
          </p:cNvSpPr>
          <p:nvPr>
            <p:ph sz="quarter" idx="27"/>
          </p:nvPr>
        </p:nvSpPr>
        <p:spPr>
          <a:xfrm>
            <a:off x="4838704" y="1562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3F454ED5-0127-4D95-9C29-A7580654E24A}"/>
              </a:ext>
            </a:extLst>
          </p:cNvPr>
          <p:cNvSpPr>
            <a:spLocks noGrp="1"/>
          </p:cNvSpPr>
          <p:nvPr>
            <p:ph sz="quarter" idx="28"/>
          </p:nvPr>
        </p:nvSpPr>
        <p:spPr>
          <a:xfrm>
            <a:off x="4991104" y="1714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325C7CD0-510C-4F4D-A71B-847E3E96B9DF}"/>
              </a:ext>
            </a:extLst>
          </p:cNvPr>
          <p:cNvSpPr>
            <a:spLocks noGrp="1"/>
          </p:cNvSpPr>
          <p:nvPr>
            <p:ph sz="quarter" idx="29"/>
          </p:nvPr>
        </p:nvSpPr>
        <p:spPr>
          <a:xfrm>
            <a:off x="5143504" y="1866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A6124B37-0F5C-4251-B82B-EA449EADD6D8}"/>
              </a:ext>
            </a:extLst>
          </p:cNvPr>
          <p:cNvSpPr>
            <a:spLocks noGrp="1"/>
          </p:cNvSpPr>
          <p:nvPr>
            <p:ph sz="quarter" idx="30"/>
          </p:nvPr>
        </p:nvSpPr>
        <p:spPr>
          <a:xfrm>
            <a:off x="5295904" y="2019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a:extLst>
              <a:ext uri="{FF2B5EF4-FFF2-40B4-BE49-F238E27FC236}">
                <a16:creationId xmlns:a16="http://schemas.microsoft.com/office/drawing/2014/main" id="{A874FD61-263D-4783-B8C5-157207AC7C42}"/>
              </a:ext>
            </a:extLst>
          </p:cNvPr>
          <p:cNvSpPr>
            <a:spLocks noGrp="1"/>
          </p:cNvSpPr>
          <p:nvPr>
            <p:ph sz="quarter" idx="31"/>
          </p:nvPr>
        </p:nvSpPr>
        <p:spPr>
          <a:xfrm>
            <a:off x="5448304" y="2171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9BCBBB9F-5C56-4247-8CFE-B507122BEC49}"/>
              </a:ext>
            </a:extLst>
          </p:cNvPr>
          <p:cNvSpPr>
            <a:spLocks noGrp="1"/>
          </p:cNvSpPr>
          <p:nvPr>
            <p:ph sz="quarter" idx="32"/>
          </p:nvPr>
        </p:nvSpPr>
        <p:spPr>
          <a:xfrm>
            <a:off x="5600704" y="2324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C5CCB413-ABA0-409E-BE53-6A19F1306ECE}"/>
              </a:ext>
            </a:extLst>
          </p:cNvPr>
          <p:cNvSpPr>
            <a:spLocks noGrp="1"/>
          </p:cNvSpPr>
          <p:nvPr>
            <p:ph sz="quarter" idx="33"/>
          </p:nvPr>
        </p:nvSpPr>
        <p:spPr>
          <a:xfrm>
            <a:off x="5753104" y="2476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
            <a:extLst>
              <a:ext uri="{FF2B5EF4-FFF2-40B4-BE49-F238E27FC236}">
                <a16:creationId xmlns:a16="http://schemas.microsoft.com/office/drawing/2014/main" id="{2574214D-7851-4A37-805E-EDC7B9FFF8AD}"/>
              </a:ext>
            </a:extLst>
          </p:cNvPr>
          <p:cNvSpPr>
            <a:spLocks noGrp="1"/>
          </p:cNvSpPr>
          <p:nvPr>
            <p:ph sz="quarter" idx="34"/>
          </p:nvPr>
        </p:nvSpPr>
        <p:spPr>
          <a:xfrm>
            <a:off x="5905504" y="2628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
            <a:extLst>
              <a:ext uri="{FF2B5EF4-FFF2-40B4-BE49-F238E27FC236}">
                <a16:creationId xmlns:a16="http://schemas.microsoft.com/office/drawing/2014/main" id="{04FC5BC4-9437-4B56-91ED-618C6B854393}"/>
              </a:ext>
            </a:extLst>
          </p:cNvPr>
          <p:cNvSpPr>
            <a:spLocks noGrp="1"/>
          </p:cNvSpPr>
          <p:nvPr>
            <p:ph sz="quarter" idx="35"/>
          </p:nvPr>
        </p:nvSpPr>
        <p:spPr>
          <a:xfrm>
            <a:off x="6057904" y="2781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
            <a:extLst>
              <a:ext uri="{FF2B5EF4-FFF2-40B4-BE49-F238E27FC236}">
                <a16:creationId xmlns:a16="http://schemas.microsoft.com/office/drawing/2014/main" id="{5E3769EC-5025-4D04-AF1F-FC54991B5CEE}"/>
              </a:ext>
            </a:extLst>
          </p:cNvPr>
          <p:cNvSpPr>
            <a:spLocks noGrp="1"/>
          </p:cNvSpPr>
          <p:nvPr>
            <p:ph sz="quarter" idx="36"/>
          </p:nvPr>
        </p:nvSpPr>
        <p:spPr>
          <a:xfrm>
            <a:off x="7758116"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
            <a:extLst>
              <a:ext uri="{FF2B5EF4-FFF2-40B4-BE49-F238E27FC236}">
                <a16:creationId xmlns:a16="http://schemas.microsoft.com/office/drawing/2014/main" id="{FE2613E4-DD45-406D-8591-4C89751DFCB5}"/>
              </a:ext>
            </a:extLst>
          </p:cNvPr>
          <p:cNvSpPr>
            <a:spLocks noGrp="1"/>
          </p:cNvSpPr>
          <p:nvPr>
            <p:ph sz="quarter" idx="37"/>
          </p:nvPr>
        </p:nvSpPr>
        <p:spPr>
          <a:xfrm>
            <a:off x="7910516"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75FD6C18-6559-4E6B-8216-4BE86238F691}"/>
              </a:ext>
            </a:extLst>
          </p:cNvPr>
          <p:cNvSpPr>
            <a:spLocks noGrp="1"/>
          </p:cNvSpPr>
          <p:nvPr>
            <p:ph sz="quarter" idx="38"/>
          </p:nvPr>
        </p:nvSpPr>
        <p:spPr>
          <a:xfrm>
            <a:off x="8062916"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D4C5E01A-35B9-4002-8678-F8580CC9194C}"/>
              </a:ext>
            </a:extLst>
          </p:cNvPr>
          <p:cNvSpPr>
            <a:spLocks noGrp="1"/>
          </p:cNvSpPr>
          <p:nvPr>
            <p:ph sz="quarter" idx="39"/>
          </p:nvPr>
        </p:nvSpPr>
        <p:spPr>
          <a:xfrm>
            <a:off x="8215316"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1679A5F-9C76-4158-B719-C262A5B51B6E}"/>
              </a:ext>
            </a:extLst>
          </p:cNvPr>
          <p:cNvSpPr>
            <a:spLocks noGrp="1"/>
          </p:cNvSpPr>
          <p:nvPr>
            <p:ph sz="quarter" idx="40"/>
          </p:nvPr>
        </p:nvSpPr>
        <p:spPr>
          <a:xfrm>
            <a:off x="8367716"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553059A0-E168-44C7-A605-4581106A2850}"/>
              </a:ext>
            </a:extLst>
          </p:cNvPr>
          <p:cNvSpPr>
            <a:spLocks noGrp="1"/>
          </p:cNvSpPr>
          <p:nvPr>
            <p:ph sz="quarter" idx="41"/>
          </p:nvPr>
        </p:nvSpPr>
        <p:spPr>
          <a:xfrm>
            <a:off x="8520116"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774A89B5-740D-4D63-8669-F336F2B971F7}"/>
              </a:ext>
            </a:extLst>
          </p:cNvPr>
          <p:cNvSpPr>
            <a:spLocks noGrp="1"/>
          </p:cNvSpPr>
          <p:nvPr>
            <p:ph sz="quarter" idx="42"/>
          </p:nvPr>
        </p:nvSpPr>
        <p:spPr>
          <a:xfrm>
            <a:off x="8672516"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30842E1D-1DE9-4769-AC36-5282E759ABCB}"/>
              </a:ext>
            </a:extLst>
          </p:cNvPr>
          <p:cNvSpPr>
            <a:spLocks noGrp="1"/>
          </p:cNvSpPr>
          <p:nvPr>
            <p:ph sz="quarter" idx="43"/>
          </p:nvPr>
        </p:nvSpPr>
        <p:spPr>
          <a:xfrm>
            <a:off x="8824916"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3AE3D49D-51F4-4F97-9EBC-7A91F8D50B46}"/>
              </a:ext>
            </a:extLst>
          </p:cNvPr>
          <p:cNvSpPr>
            <a:spLocks noGrp="1"/>
          </p:cNvSpPr>
          <p:nvPr>
            <p:ph sz="quarter" idx="44"/>
          </p:nvPr>
        </p:nvSpPr>
        <p:spPr>
          <a:xfrm>
            <a:off x="8977316"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
            <a:extLst>
              <a:ext uri="{FF2B5EF4-FFF2-40B4-BE49-F238E27FC236}">
                <a16:creationId xmlns:a16="http://schemas.microsoft.com/office/drawing/2014/main" id="{C7DD5276-E1F6-4E66-91BA-88552A83A10F}"/>
              </a:ext>
            </a:extLst>
          </p:cNvPr>
          <p:cNvSpPr>
            <a:spLocks noGrp="1"/>
          </p:cNvSpPr>
          <p:nvPr>
            <p:ph sz="quarter" idx="45"/>
          </p:nvPr>
        </p:nvSpPr>
        <p:spPr>
          <a:xfrm>
            <a:off x="9129716"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
            <a:extLst>
              <a:ext uri="{FF2B5EF4-FFF2-40B4-BE49-F238E27FC236}">
                <a16:creationId xmlns:a16="http://schemas.microsoft.com/office/drawing/2014/main" id="{2C5CCFF7-F8CC-4F26-AA76-650064667F57}"/>
              </a:ext>
            </a:extLst>
          </p:cNvPr>
          <p:cNvSpPr>
            <a:spLocks noGrp="1"/>
          </p:cNvSpPr>
          <p:nvPr>
            <p:ph sz="quarter" idx="46"/>
          </p:nvPr>
        </p:nvSpPr>
        <p:spPr>
          <a:xfrm>
            <a:off x="9282116"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30C794F4-BB4C-4702-A824-EA27C47C53E6}"/>
              </a:ext>
            </a:extLst>
          </p:cNvPr>
          <p:cNvSpPr>
            <a:spLocks noGrp="1"/>
          </p:cNvSpPr>
          <p:nvPr>
            <p:ph sz="quarter" idx="47"/>
          </p:nvPr>
        </p:nvSpPr>
        <p:spPr>
          <a:xfrm>
            <a:off x="8062913" y="6000750"/>
            <a:ext cx="1714500" cy="500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7337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29" name="Content Placeholder 28">
            <a:extLst>
              <a:ext uri="{FF2B5EF4-FFF2-40B4-BE49-F238E27FC236}">
                <a16:creationId xmlns:a16="http://schemas.microsoft.com/office/drawing/2014/main" id="{8B73DB22-40C2-4505-8651-CF9881F0E463}"/>
              </a:ext>
            </a:extLst>
          </p:cNvPr>
          <p:cNvSpPr>
            <a:spLocks noGrp="1"/>
          </p:cNvSpPr>
          <p:nvPr>
            <p:ph sz="quarter" idx="10"/>
          </p:nvPr>
        </p:nvSpPr>
        <p:spPr>
          <a:xfrm>
            <a:off x="1503363" y="1255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52CA54CC-9410-4279-9450-51504744D930}"/>
              </a:ext>
            </a:extLst>
          </p:cNvPr>
          <p:cNvSpPr>
            <a:spLocks noGrp="1"/>
          </p:cNvSpPr>
          <p:nvPr>
            <p:ph sz="quarter" idx="11"/>
          </p:nvPr>
        </p:nvSpPr>
        <p:spPr>
          <a:xfrm>
            <a:off x="1655763" y="1408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8FE44EA6-6045-428E-9E14-E5AFB40B5F2A}"/>
              </a:ext>
            </a:extLst>
          </p:cNvPr>
          <p:cNvSpPr>
            <a:spLocks noGrp="1"/>
          </p:cNvSpPr>
          <p:nvPr>
            <p:ph sz="quarter" idx="12"/>
          </p:nvPr>
        </p:nvSpPr>
        <p:spPr>
          <a:xfrm>
            <a:off x="1808163" y="1560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68A919B4-45AE-41D7-AD30-8B42DB177A0A}"/>
              </a:ext>
            </a:extLst>
          </p:cNvPr>
          <p:cNvSpPr>
            <a:spLocks noGrp="1"/>
          </p:cNvSpPr>
          <p:nvPr>
            <p:ph sz="quarter" idx="13"/>
          </p:nvPr>
        </p:nvSpPr>
        <p:spPr>
          <a:xfrm>
            <a:off x="1960563" y="1712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44CE58B6-661F-4EC0-AE94-63D824EC09CA}"/>
              </a:ext>
            </a:extLst>
          </p:cNvPr>
          <p:cNvSpPr>
            <a:spLocks noGrp="1"/>
          </p:cNvSpPr>
          <p:nvPr>
            <p:ph sz="quarter" idx="14"/>
          </p:nvPr>
        </p:nvSpPr>
        <p:spPr>
          <a:xfrm>
            <a:off x="2112963" y="1865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E5FD04BF-6B3C-4804-8E2C-95C253DF8356}"/>
              </a:ext>
            </a:extLst>
          </p:cNvPr>
          <p:cNvSpPr>
            <a:spLocks noGrp="1"/>
          </p:cNvSpPr>
          <p:nvPr>
            <p:ph sz="quarter" idx="15"/>
          </p:nvPr>
        </p:nvSpPr>
        <p:spPr>
          <a:xfrm>
            <a:off x="2265363" y="2017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8CF259A8-0488-4DF0-9FA4-DABFACE93555}"/>
              </a:ext>
            </a:extLst>
          </p:cNvPr>
          <p:cNvSpPr>
            <a:spLocks noGrp="1"/>
          </p:cNvSpPr>
          <p:nvPr>
            <p:ph sz="quarter" idx="16"/>
          </p:nvPr>
        </p:nvSpPr>
        <p:spPr>
          <a:xfrm>
            <a:off x="2417763" y="2170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3BDE0ABE-BAB6-4884-8895-7131C4A12155}"/>
              </a:ext>
            </a:extLst>
          </p:cNvPr>
          <p:cNvSpPr>
            <a:spLocks noGrp="1"/>
          </p:cNvSpPr>
          <p:nvPr>
            <p:ph sz="quarter" idx="17"/>
          </p:nvPr>
        </p:nvSpPr>
        <p:spPr>
          <a:xfrm>
            <a:off x="2570163" y="2322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8">
            <a:extLst>
              <a:ext uri="{FF2B5EF4-FFF2-40B4-BE49-F238E27FC236}">
                <a16:creationId xmlns:a16="http://schemas.microsoft.com/office/drawing/2014/main" id="{2F45EA38-12FF-45DC-8D31-59A9A8BA2143}"/>
              </a:ext>
            </a:extLst>
          </p:cNvPr>
          <p:cNvSpPr>
            <a:spLocks noGrp="1"/>
          </p:cNvSpPr>
          <p:nvPr>
            <p:ph sz="quarter" idx="18"/>
          </p:nvPr>
        </p:nvSpPr>
        <p:spPr>
          <a:xfrm>
            <a:off x="2722563" y="2474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8">
            <a:extLst>
              <a:ext uri="{FF2B5EF4-FFF2-40B4-BE49-F238E27FC236}">
                <a16:creationId xmlns:a16="http://schemas.microsoft.com/office/drawing/2014/main" id="{F340DCAF-E51E-4E0F-8456-A02D2EBEAAC7}"/>
              </a:ext>
            </a:extLst>
          </p:cNvPr>
          <p:cNvSpPr>
            <a:spLocks noGrp="1"/>
          </p:cNvSpPr>
          <p:nvPr>
            <p:ph sz="quarter" idx="19"/>
          </p:nvPr>
        </p:nvSpPr>
        <p:spPr>
          <a:xfrm>
            <a:off x="2874963" y="2627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8">
            <a:extLst>
              <a:ext uri="{FF2B5EF4-FFF2-40B4-BE49-F238E27FC236}">
                <a16:creationId xmlns:a16="http://schemas.microsoft.com/office/drawing/2014/main" id="{DAA044D8-2673-4DA5-9222-2C796850FAEA}"/>
              </a:ext>
            </a:extLst>
          </p:cNvPr>
          <p:cNvSpPr>
            <a:spLocks noGrp="1"/>
          </p:cNvSpPr>
          <p:nvPr>
            <p:ph sz="quarter" idx="20"/>
          </p:nvPr>
        </p:nvSpPr>
        <p:spPr>
          <a:xfrm>
            <a:off x="5275265" y="1498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8">
            <a:extLst>
              <a:ext uri="{FF2B5EF4-FFF2-40B4-BE49-F238E27FC236}">
                <a16:creationId xmlns:a16="http://schemas.microsoft.com/office/drawing/2014/main" id="{E4FED7E0-A3C5-4877-AFA3-39232576F40B}"/>
              </a:ext>
            </a:extLst>
          </p:cNvPr>
          <p:cNvSpPr>
            <a:spLocks noGrp="1"/>
          </p:cNvSpPr>
          <p:nvPr>
            <p:ph sz="quarter" idx="21"/>
          </p:nvPr>
        </p:nvSpPr>
        <p:spPr>
          <a:xfrm>
            <a:off x="5427665" y="1651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28">
            <a:extLst>
              <a:ext uri="{FF2B5EF4-FFF2-40B4-BE49-F238E27FC236}">
                <a16:creationId xmlns:a16="http://schemas.microsoft.com/office/drawing/2014/main" id="{0792F41F-1D7F-44EC-9A8B-CE8B99125503}"/>
              </a:ext>
            </a:extLst>
          </p:cNvPr>
          <p:cNvSpPr>
            <a:spLocks noGrp="1"/>
          </p:cNvSpPr>
          <p:nvPr>
            <p:ph sz="quarter" idx="22"/>
          </p:nvPr>
        </p:nvSpPr>
        <p:spPr>
          <a:xfrm>
            <a:off x="5580065" y="1803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8">
            <a:extLst>
              <a:ext uri="{FF2B5EF4-FFF2-40B4-BE49-F238E27FC236}">
                <a16:creationId xmlns:a16="http://schemas.microsoft.com/office/drawing/2014/main" id="{8BAA4A19-B4A7-4F5A-8187-B64403B85616}"/>
              </a:ext>
            </a:extLst>
          </p:cNvPr>
          <p:cNvSpPr>
            <a:spLocks noGrp="1"/>
          </p:cNvSpPr>
          <p:nvPr>
            <p:ph sz="quarter" idx="23"/>
          </p:nvPr>
        </p:nvSpPr>
        <p:spPr>
          <a:xfrm>
            <a:off x="5732465" y="1955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28">
            <a:extLst>
              <a:ext uri="{FF2B5EF4-FFF2-40B4-BE49-F238E27FC236}">
                <a16:creationId xmlns:a16="http://schemas.microsoft.com/office/drawing/2014/main" id="{9E489EE6-2C71-42CD-BCF3-5B852DC84BBC}"/>
              </a:ext>
            </a:extLst>
          </p:cNvPr>
          <p:cNvSpPr>
            <a:spLocks noGrp="1"/>
          </p:cNvSpPr>
          <p:nvPr>
            <p:ph sz="quarter" idx="24"/>
          </p:nvPr>
        </p:nvSpPr>
        <p:spPr>
          <a:xfrm>
            <a:off x="5884865" y="21082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28">
            <a:extLst>
              <a:ext uri="{FF2B5EF4-FFF2-40B4-BE49-F238E27FC236}">
                <a16:creationId xmlns:a16="http://schemas.microsoft.com/office/drawing/2014/main" id="{71A7257D-BCB8-4485-8C89-DC04F0C23BCA}"/>
              </a:ext>
            </a:extLst>
          </p:cNvPr>
          <p:cNvSpPr>
            <a:spLocks noGrp="1"/>
          </p:cNvSpPr>
          <p:nvPr>
            <p:ph sz="quarter" idx="25"/>
          </p:nvPr>
        </p:nvSpPr>
        <p:spPr>
          <a:xfrm>
            <a:off x="6037265" y="2260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Content Placeholder 28">
            <a:extLst>
              <a:ext uri="{FF2B5EF4-FFF2-40B4-BE49-F238E27FC236}">
                <a16:creationId xmlns:a16="http://schemas.microsoft.com/office/drawing/2014/main" id="{403A815E-AAA1-43E6-8268-688183DDFB5E}"/>
              </a:ext>
            </a:extLst>
          </p:cNvPr>
          <p:cNvSpPr>
            <a:spLocks noGrp="1"/>
          </p:cNvSpPr>
          <p:nvPr>
            <p:ph sz="quarter" idx="26"/>
          </p:nvPr>
        </p:nvSpPr>
        <p:spPr>
          <a:xfrm>
            <a:off x="6189665" y="2413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28">
            <a:extLst>
              <a:ext uri="{FF2B5EF4-FFF2-40B4-BE49-F238E27FC236}">
                <a16:creationId xmlns:a16="http://schemas.microsoft.com/office/drawing/2014/main" id="{BD4D93D3-6232-49A8-A46C-28328CCB7A94}"/>
              </a:ext>
            </a:extLst>
          </p:cNvPr>
          <p:cNvSpPr>
            <a:spLocks noGrp="1"/>
          </p:cNvSpPr>
          <p:nvPr>
            <p:ph sz="quarter" idx="27"/>
          </p:nvPr>
        </p:nvSpPr>
        <p:spPr>
          <a:xfrm>
            <a:off x="6342065" y="2565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Content Placeholder 28">
            <a:extLst>
              <a:ext uri="{FF2B5EF4-FFF2-40B4-BE49-F238E27FC236}">
                <a16:creationId xmlns:a16="http://schemas.microsoft.com/office/drawing/2014/main" id="{B86EFCED-C596-4A0D-9D86-2BED44A475BF}"/>
              </a:ext>
            </a:extLst>
          </p:cNvPr>
          <p:cNvSpPr>
            <a:spLocks noGrp="1"/>
          </p:cNvSpPr>
          <p:nvPr>
            <p:ph sz="quarter" idx="28"/>
          </p:nvPr>
        </p:nvSpPr>
        <p:spPr>
          <a:xfrm>
            <a:off x="6494465" y="2717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Content Placeholder 48">
            <a:extLst>
              <a:ext uri="{FF2B5EF4-FFF2-40B4-BE49-F238E27FC236}">
                <a16:creationId xmlns:a16="http://schemas.microsoft.com/office/drawing/2014/main" id="{B0F5C49F-90F2-465A-85FF-8D88C230B4A9}"/>
              </a:ext>
            </a:extLst>
          </p:cNvPr>
          <p:cNvSpPr>
            <a:spLocks noGrp="1"/>
          </p:cNvSpPr>
          <p:nvPr>
            <p:ph sz="quarter" idx="29"/>
          </p:nvPr>
        </p:nvSpPr>
        <p:spPr>
          <a:xfrm>
            <a:off x="8085138" y="1498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8">
            <a:extLst>
              <a:ext uri="{FF2B5EF4-FFF2-40B4-BE49-F238E27FC236}">
                <a16:creationId xmlns:a16="http://schemas.microsoft.com/office/drawing/2014/main" id="{EFA8FA5E-AB27-48EE-B550-7309B4BF4EE1}"/>
              </a:ext>
            </a:extLst>
          </p:cNvPr>
          <p:cNvSpPr>
            <a:spLocks noGrp="1"/>
          </p:cNvSpPr>
          <p:nvPr>
            <p:ph sz="quarter" idx="30"/>
          </p:nvPr>
        </p:nvSpPr>
        <p:spPr>
          <a:xfrm>
            <a:off x="8237538" y="1651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Content Placeholder 48">
            <a:extLst>
              <a:ext uri="{FF2B5EF4-FFF2-40B4-BE49-F238E27FC236}">
                <a16:creationId xmlns:a16="http://schemas.microsoft.com/office/drawing/2014/main" id="{F9C31911-6067-44B7-A7EB-F1622029F994}"/>
              </a:ext>
            </a:extLst>
          </p:cNvPr>
          <p:cNvSpPr>
            <a:spLocks noGrp="1"/>
          </p:cNvSpPr>
          <p:nvPr>
            <p:ph sz="quarter" idx="31"/>
          </p:nvPr>
        </p:nvSpPr>
        <p:spPr>
          <a:xfrm>
            <a:off x="8389938" y="1803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48">
            <a:extLst>
              <a:ext uri="{FF2B5EF4-FFF2-40B4-BE49-F238E27FC236}">
                <a16:creationId xmlns:a16="http://schemas.microsoft.com/office/drawing/2014/main" id="{A9C69D6F-6941-4E2D-85AE-8370148FD080}"/>
              </a:ext>
            </a:extLst>
          </p:cNvPr>
          <p:cNvSpPr>
            <a:spLocks noGrp="1"/>
          </p:cNvSpPr>
          <p:nvPr>
            <p:ph sz="quarter" idx="32"/>
          </p:nvPr>
        </p:nvSpPr>
        <p:spPr>
          <a:xfrm>
            <a:off x="8542338" y="1955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Content Placeholder 48">
            <a:extLst>
              <a:ext uri="{FF2B5EF4-FFF2-40B4-BE49-F238E27FC236}">
                <a16:creationId xmlns:a16="http://schemas.microsoft.com/office/drawing/2014/main" id="{D93BA733-D408-4624-951E-6E4E1BF3985B}"/>
              </a:ext>
            </a:extLst>
          </p:cNvPr>
          <p:cNvSpPr>
            <a:spLocks noGrp="1"/>
          </p:cNvSpPr>
          <p:nvPr>
            <p:ph sz="quarter" idx="33"/>
          </p:nvPr>
        </p:nvSpPr>
        <p:spPr>
          <a:xfrm>
            <a:off x="8694738" y="2108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48">
            <a:extLst>
              <a:ext uri="{FF2B5EF4-FFF2-40B4-BE49-F238E27FC236}">
                <a16:creationId xmlns:a16="http://schemas.microsoft.com/office/drawing/2014/main" id="{94EC67C1-B8DF-42FD-A506-D9261DA412A5}"/>
              </a:ext>
            </a:extLst>
          </p:cNvPr>
          <p:cNvSpPr>
            <a:spLocks noGrp="1"/>
          </p:cNvSpPr>
          <p:nvPr>
            <p:ph sz="quarter" idx="34"/>
          </p:nvPr>
        </p:nvSpPr>
        <p:spPr>
          <a:xfrm>
            <a:off x="8847138" y="2260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48">
            <a:extLst>
              <a:ext uri="{FF2B5EF4-FFF2-40B4-BE49-F238E27FC236}">
                <a16:creationId xmlns:a16="http://schemas.microsoft.com/office/drawing/2014/main" id="{50061A41-BBEE-419E-95DF-1EA52C4BA75E}"/>
              </a:ext>
            </a:extLst>
          </p:cNvPr>
          <p:cNvSpPr>
            <a:spLocks noGrp="1"/>
          </p:cNvSpPr>
          <p:nvPr>
            <p:ph sz="quarter" idx="35"/>
          </p:nvPr>
        </p:nvSpPr>
        <p:spPr>
          <a:xfrm>
            <a:off x="8999538" y="2413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48">
            <a:extLst>
              <a:ext uri="{FF2B5EF4-FFF2-40B4-BE49-F238E27FC236}">
                <a16:creationId xmlns:a16="http://schemas.microsoft.com/office/drawing/2014/main" id="{835EF15B-310D-4203-94D1-4B474F66821F}"/>
              </a:ext>
            </a:extLst>
          </p:cNvPr>
          <p:cNvSpPr>
            <a:spLocks noGrp="1"/>
          </p:cNvSpPr>
          <p:nvPr>
            <p:ph sz="quarter" idx="36"/>
          </p:nvPr>
        </p:nvSpPr>
        <p:spPr>
          <a:xfrm>
            <a:off x="9151938" y="2565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48">
            <a:extLst>
              <a:ext uri="{FF2B5EF4-FFF2-40B4-BE49-F238E27FC236}">
                <a16:creationId xmlns:a16="http://schemas.microsoft.com/office/drawing/2014/main" id="{3EEF49FA-3A2F-445C-8DE8-374FCAF5D59B}"/>
              </a:ext>
            </a:extLst>
          </p:cNvPr>
          <p:cNvSpPr>
            <a:spLocks noGrp="1"/>
          </p:cNvSpPr>
          <p:nvPr>
            <p:ph sz="quarter" idx="37"/>
          </p:nvPr>
        </p:nvSpPr>
        <p:spPr>
          <a:xfrm>
            <a:off x="9304338" y="2717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48">
            <a:extLst>
              <a:ext uri="{FF2B5EF4-FFF2-40B4-BE49-F238E27FC236}">
                <a16:creationId xmlns:a16="http://schemas.microsoft.com/office/drawing/2014/main" id="{98948041-3076-4068-99D9-883418C1EE4B}"/>
              </a:ext>
            </a:extLst>
          </p:cNvPr>
          <p:cNvSpPr>
            <a:spLocks noGrp="1"/>
          </p:cNvSpPr>
          <p:nvPr>
            <p:ph sz="quarter" idx="38"/>
          </p:nvPr>
        </p:nvSpPr>
        <p:spPr>
          <a:xfrm>
            <a:off x="9456738" y="2870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48">
            <a:extLst>
              <a:ext uri="{FF2B5EF4-FFF2-40B4-BE49-F238E27FC236}">
                <a16:creationId xmlns:a16="http://schemas.microsoft.com/office/drawing/2014/main" id="{20EAC173-9BED-4521-A2C8-A728781DCE33}"/>
              </a:ext>
            </a:extLst>
          </p:cNvPr>
          <p:cNvSpPr>
            <a:spLocks noGrp="1"/>
          </p:cNvSpPr>
          <p:nvPr>
            <p:ph sz="quarter" idx="39"/>
          </p:nvPr>
        </p:nvSpPr>
        <p:spPr>
          <a:xfrm>
            <a:off x="9609138" y="3022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Freeform 73">
            <a:extLst>
              <a:ext uri="{FF2B5EF4-FFF2-40B4-BE49-F238E27FC236}">
                <a16:creationId xmlns:a16="http://schemas.microsoft.com/office/drawing/2014/main" id="{8C777DA8-2B8F-4EB2-BA90-74AA9398DEAF}"/>
              </a:ext>
              <a:ext uri="{C183D7F6-B498-43B3-948B-1728B52AA6E4}">
                <adec:decorative xmlns:adec="http://schemas.microsoft.com/office/drawing/2017/decorative" val="1"/>
              </a:ext>
            </a:extLst>
          </p:cNvPr>
          <p:cNvSpPr/>
          <p:nvPr userDrawn="1"/>
        </p:nvSpPr>
        <p:spPr bwMode="auto">
          <a:xfrm>
            <a:off x="457200" y="1107045"/>
            <a:ext cx="11336037"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1" name="Table 1">
            <a:extLst>
              <a:ext uri="{FF2B5EF4-FFF2-40B4-BE49-F238E27FC236}">
                <a16:creationId xmlns:a16="http://schemas.microsoft.com/office/drawing/2014/main" id="{3B927F42-2FB2-47BB-943F-F3E0A3F9CEC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635419207"/>
              </p:ext>
            </p:extLst>
          </p:nvPr>
        </p:nvGraphicFramePr>
        <p:xfrm>
          <a:off x="457199" y="1100782"/>
          <a:ext cx="11336037" cy="5293751"/>
        </p:xfrm>
        <a:graphic>
          <a:graphicData uri="http://schemas.openxmlformats.org/drawingml/2006/table">
            <a:tbl>
              <a:tblPr firstRow="1" bandRow="1">
                <a:effectLst/>
                <a:tableStyleId>{5C22544A-7EE6-4342-B048-85BDC9FD1C3A}</a:tableStyleId>
              </a:tblPr>
              <a:tblGrid>
                <a:gridCol w="3614749">
                  <a:extLst>
                    <a:ext uri="{9D8B030D-6E8A-4147-A177-3AD203B41FA5}">
                      <a16:colId xmlns:a16="http://schemas.microsoft.com/office/drawing/2014/main" val="612782886"/>
                    </a:ext>
                  </a:extLst>
                </a:gridCol>
                <a:gridCol w="2177142">
                  <a:extLst>
                    <a:ext uri="{9D8B030D-6E8A-4147-A177-3AD203B41FA5}">
                      <a16:colId xmlns:a16="http://schemas.microsoft.com/office/drawing/2014/main" val="1144773959"/>
                    </a:ext>
                  </a:extLst>
                </a:gridCol>
                <a:gridCol w="2995531">
                  <a:extLst>
                    <a:ext uri="{9D8B030D-6E8A-4147-A177-3AD203B41FA5}">
                      <a16:colId xmlns:a16="http://schemas.microsoft.com/office/drawing/2014/main" val="2077514628"/>
                    </a:ext>
                  </a:extLst>
                </a:gridCol>
                <a:gridCol w="2548615">
                  <a:extLst>
                    <a:ext uri="{9D8B030D-6E8A-4147-A177-3AD203B41FA5}">
                      <a16:colId xmlns:a16="http://schemas.microsoft.com/office/drawing/2014/main" val="3307142141"/>
                    </a:ext>
                  </a:extLst>
                </a:gridCol>
              </a:tblGrid>
              <a:tr h="378125">
                <a:tc>
                  <a:txBody>
                    <a:bodyPr/>
                    <a:lstStyle/>
                    <a:p>
                      <a:pPr algn="l"/>
                      <a:endParaRPr lang="en-US" sz="1600" b="1" kern="1200">
                        <a:solidFill>
                          <a:srgbClr val="000000"/>
                        </a:solidFill>
                        <a:latin typeface="+mj-lt"/>
                        <a:ea typeface="+mn-ea"/>
                        <a:cs typeface="Segoe UI"/>
                      </a:endParaRPr>
                    </a:p>
                  </a:txBody>
                  <a:tcPr anchor="b">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ctr" defTabSz="932742" rtl="0" eaLnBrk="1" latinLnBrk="0" hangingPunct="1"/>
                      <a:endParaRPr lang="en-US" sz="1600" b="1" kern="1200">
                        <a:solidFill>
                          <a:schemeClr val="bg1"/>
                        </a:solidFill>
                        <a:latin typeface="+mj-lt"/>
                        <a:ea typeface="+mn-ea"/>
                        <a:cs typeface="Segoe UI"/>
                      </a:endParaRPr>
                    </a:p>
                  </a:txBody>
                  <a:tcPr anchor="ctr">
                    <a:lnL w="12700" cap="flat" cmpd="sng" algn="ctr">
                      <a:solidFill>
                        <a:schemeClr val="bg1">
                          <a:lumMod val="75000"/>
                        </a:schemeClr>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9028585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8B89B6F-1A70-41CB-8F9E-A81D2D2AFF6D}"/>
              </a:ext>
            </a:extLst>
          </p:cNvPr>
          <p:cNvSpPr>
            <a:spLocks noGrp="1"/>
          </p:cNvSpPr>
          <p:nvPr>
            <p:ph sz="quarter" idx="10"/>
          </p:nvPr>
        </p:nvSpPr>
        <p:spPr>
          <a:xfrm>
            <a:off x="1657350" y="1500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C78DF5CF-F861-4982-9F17-A11C329F1476}"/>
              </a:ext>
            </a:extLst>
          </p:cNvPr>
          <p:cNvSpPr>
            <a:spLocks noGrp="1"/>
          </p:cNvSpPr>
          <p:nvPr>
            <p:ph sz="quarter" idx="11"/>
          </p:nvPr>
        </p:nvSpPr>
        <p:spPr>
          <a:xfrm>
            <a:off x="1809750" y="1652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C0F821D8-920A-49F7-AC5E-C41C4FB55A69}"/>
              </a:ext>
            </a:extLst>
          </p:cNvPr>
          <p:cNvSpPr>
            <a:spLocks noGrp="1"/>
          </p:cNvSpPr>
          <p:nvPr>
            <p:ph sz="quarter" idx="12"/>
          </p:nvPr>
        </p:nvSpPr>
        <p:spPr>
          <a:xfrm>
            <a:off x="1962150" y="1804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B6C63402-9038-4541-A087-0302E67E8331}"/>
              </a:ext>
            </a:extLst>
          </p:cNvPr>
          <p:cNvSpPr>
            <a:spLocks noGrp="1"/>
          </p:cNvSpPr>
          <p:nvPr>
            <p:ph sz="quarter" idx="13"/>
          </p:nvPr>
        </p:nvSpPr>
        <p:spPr>
          <a:xfrm>
            <a:off x="2114550" y="1957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9FDBB70A-FBB3-4992-BAAD-F73839322B9D}"/>
              </a:ext>
            </a:extLst>
          </p:cNvPr>
          <p:cNvSpPr>
            <a:spLocks noGrp="1"/>
          </p:cNvSpPr>
          <p:nvPr>
            <p:ph sz="quarter" idx="14"/>
          </p:nvPr>
        </p:nvSpPr>
        <p:spPr>
          <a:xfrm>
            <a:off x="2266950" y="2109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4">
            <a:extLst>
              <a:ext uri="{FF2B5EF4-FFF2-40B4-BE49-F238E27FC236}">
                <a16:creationId xmlns:a16="http://schemas.microsoft.com/office/drawing/2014/main" id="{7EDE6AC7-3491-4722-A669-1DB230F3AC03}"/>
              </a:ext>
            </a:extLst>
          </p:cNvPr>
          <p:cNvSpPr>
            <a:spLocks noGrp="1"/>
          </p:cNvSpPr>
          <p:nvPr>
            <p:ph sz="quarter" idx="15"/>
          </p:nvPr>
        </p:nvSpPr>
        <p:spPr>
          <a:xfrm>
            <a:off x="2419350" y="2262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3C4A1C0-8E90-4930-8E2B-D1CBE918C2AA}"/>
              </a:ext>
            </a:extLst>
          </p:cNvPr>
          <p:cNvSpPr>
            <a:spLocks noGrp="1"/>
          </p:cNvSpPr>
          <p:nvPr>
            <p:ph sz="quarter" idx="16"/>
          </p:nvPr>
        </p:nvSpPr>
        <p:spPr>
          <a:xfrm>
            <a:off x="2571750" y="2414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03AFDF7B-8C4E-44E4-8491-D00646BC89BA}"/>
              </a:ext>
            </a:extLst>
          </p:cNvPr>
          <p:cNvSpPr>
            <a:spLocks noGrp="1"/>
          </p:cNvSpPr>
          <p:nvPr>
            <p:ph sz="quarter" idx="17"/>
          </p:nvPr>
        </p:nvSpPr>
        <p:spPr>
          <a:xfrm>
            <a:off x="2724150" y="2566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656D359-168C-4CB2-9CE1-5CAC9416E909}"/>
              </a:ext>
            </a:extLst>
          </p:cNvPr>
          <p:cNvSpPr>
            <a:spLocks noGrp="1"/>
          </p:cNvSpPr>
          <p:nvPr>
            <p:ph sz="quarter" idx="18"/>
          </p:nvPr>
        </p:nvSpPr>
        <p:spPr>
          <a:xfrm>
            <a:off x="2876550" y="2719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F7B7712-BF3A-4D4F-8530-77FF06390064}"/>
              </a:ext>
            </a:extLst>
          </p:cNvPr>
          <p:cNvSpPr>
            <a:spLocks noGrp="1"/>
          </p:cNvSpPr>
          <p:nvPr>
            <p:ph sz="quarter" idx="19"/>
          </p:nvPr>
        </p:nvSpPr>
        <p:spPr>
          <a:xfrm>
            <a:off x="3028950" y="2871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3B730C73-7AF0-4A0F-9D97-71BA58393E07}"/>
              </a:ext>
            </a:extLst>
          </p:cNvPr>
          <p:cNvSpPr>
            <a:spLocks noGrp="1"/>
          </p:cNvSpPr>
          <p:nvPr>
            <p:ph sz="quarter" idx="20"/>
          </p:nvPr>
        </p:nvSpPr>
        <p:spPr>
          <a:xfrm>
            <a:off x="4167187" y="1383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57089A49-F4BD-497C-BB36-F306E93245D0}"/>
              </a:ext>
            </a:extLst>
          </p:cNvPr>
          <p:cNvSpPr>
            <a:spLocks noGrp="1"/>
          </p:cNvSpPr>
          <p:nvPr>
            <p:ph sz="quarter" idx="21"/>
          </p:nvPr>
        </p:nvSpPr>
        <p:spPr>
          <a:xfrm>
            <a:off x="4319587" y="1535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4">
            <a:extLst>
              <a:ext uri="{FF2B5EF4-FFF2-40B4-BE49-F238E27FC236}">
                <a16:creationId xmlns:a16="http://schemas.microsoft.com/office/drawing/2014/main" id="{2CE5548E-6AD5-437F-9C9F-B9DB96C3798E}"/>
              </a:ext>
            </a:extLst>
          </p:cNvPr>
          <p:cNvSpPr>
            <a:spLocks noGrp="1"/>
          </p:cNvSpPr>
          <p:nvPr>
            <p:ph sz="quarter" idx="22"/>
          </p:nvPr>
        </p:nvSpPr>
        <p:spPr>
          <a:xfrm>
            <a:off x="4471987" y="1688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a:extLst>
              <a:ext uri="{FF2B5EF4-FFF2-40B4-BE49-F238E27FC236}">
                <a16:creationId xmlns:a16="http://schemas.microsoft.com/office/drawing/2014/main" id="{29EB2436-A81C-4653-8B96-3E1EDDBBC75C}"/>
              </a:ext>
            </a:extLst>
          </p:cNvPr>
          <p:cNvSpPr>
            <a:spLocks noGrp="1"/>
          </p:cNvSpPr>
          <p:nvPr>
            <p:ph sz="quarter" idx="23"/>
          </p:nvPr>
        </p:nvSpPr>
        <p:spPr>
          <a:xfrm>
            <a:off x="4624387" y="1840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8E90770D-45C6-4675-A791-6299E59153D7}"/>
              </a:ext>
            </a:extLst>
          </p:cNvPr>
          <p:cNvSpPr>
            <a:spLocks noGrp="1"/>
          </p:cNvSpPr>
          <p:nvPr>
            <p:ph sz="quarter" idx="24"/>
          </p:nvPr>
        </p:nvSpPr>
        <p:spPr>
          <a:xfrm>
            <a:off x="4776787" y="1993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1F1CED3C-A61D-41AE-B4E3-C3E5667273E1}"/>
              </a:ext>
            </a:extLst>
          </p:cNvPr>
          <p:cNvSpPr>
            <a:spLocks noGrp="1"/>
          </p:cNvSpPr>
          <p:nvPr>
            <p:ph sz="quarter" idx="25"/>
          </p:nvPr>
        </p:nvSpPr>
        <p:spPr>
          <a:xfrm>
            <a:off x="4929187" y="2145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520E6330-0F92-425A-AF15-8D671BE996FA}"/>
              </a:ext>
            </a:extLst>
          </p:cNvPr>
          <p:cNvSpPr>
            <a:spLocks noGrp="1"/>
          </p:cNvSpPr>
          <p:nvPr>
            <p:ph sz="quarter" idx="26"/>
          </p:nvPr>
        </p:nvSpPr>
        <p:spPr>
          <a:xfrm>
            <a:off x="5081587" y="2297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4">
            <a:extLst>
              <a:ext uri="{FF2B5EF4-FFF2-40B4-BE49-F238E27FC236}">
                <a16:creationId xmlns:a16="http://schemas.microsoft.com/office/drawing/2014/main" id="{4082C5F7-BC10-4FF8-9E51-2EE125AF0160}"/>
              </a:ext>
            </a:extLst>
          </p:cNvPr>
          <p:cNvSpPr>
            <a:spLocks noGrp="1"/>
          </p:cNvSpPr>
          <p:nvPr>
            <p:ph sz="quarter" idx="27"/>
          </p:nvPr>
        </p:nvSpPr>
        <p:spPr>
          <a:xfrm>
            <a:off x="5233987" y="2450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4">
            <a:extLst>
              <a:ext uri="{FF2B5EF4-FFF2-40B4-BE49-F238E27FC236}">
                <a16:creationId xmlns:a16="http://schemas.microsoft.com/office/drawing/2014/main" id="{2C7854C1-CC5F-4E4F-B6E3-D033D02B49CB}"/>
              </a:ext>
            </a:extLst>
          </p:cNvPr>
          <p:cNvSpPr>
            <a:spLocks noGrp="1"/>
          </p:cNvSpPr>
          <p:nvPr>
            <p:ph sz="quarter" idx="28"/>
          </p:nvPr>
        </p:nvSpPr>
        <p:spPr>
          <a:xfrm>
            <a:off x="5386387" y="2602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4">
            <a:extLst>
              <a:ext uri="{FF2B5EF4-FFF2-40B4-BE49-F238E27FC236}">
                <a16:creationId xmlns:a16="http://schemas.microsoft.com/office/drawing/2014/main" id="{ADA04CE5-6BBB-4B41-B4B6-7F43D518CF46}"/>
              </a:ext>
            </a:extLst>
          </p:cNvPr>
          <p:cNvSpPr>
            <a:spLocks noGrp="1"/>
          </p:cNvSpPr>
          <p:nvPr>
            <p:ph sz="quarter" idx="29"/>
          </p:nvPr>
        </p:nvSpPr>
        <p:spPr>
          <a:xfrm>
            <a:off x="5538787" y="2755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Freeform 44">
            <a:extLst>
              <a:ext uri="{FF2B5EF4-FFF2-40B4-BE49-F238E27FC236}">
                <a16:creationId xmlns:a16="http://schemas.microsoft.com/office/drawing/2014/main" id="{7C2A8CB5-527E-4AEA-82C9-5093970F32C4}"/>
              </a:ext>
              <a:ext uri="{C183D7F6-B498-43B3-948B-1728B52AA6E4}">
                <adec:decorative xmlns:adec="http://schemas.microsoft.com/office/drawing/2017/decorative" val="1"/>
              </a:ext>
            </a:extLst>
          </p:cNvPr>
          <p:cNvSpPr/>
          <p:nvPr userDrawn="1"/>
        </p:nvSpPr>
        <p:spPr bwMode="auto">
          <a:xfrm>
            <a:off x="584200" y="1107045"/>
            <a:ext cx="11022583"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1">
            <a:extLst>
              <a:ext uri="{FF2B5EF4-FFF2-40B4-BE49-F238E27FC236}">
                <a16:creationId xmlns:a16="http://schemas.microsoft.com/office/drawing/2014/main" id="{B4F8F913-13E7-428B-9A6B-79ECCE795A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80054511"/>
              </p:ext>
            </p:extLst>
          </p:nvPr>
        </p:nvGraphicFramePr>
        <p:xfrm>
          <a:off x="584200" y="1100782"/>
          <a:ext cx="11025188" cy="5293751"/>
        </p:xfrm>
        <a:graphic>
          <a:graphicData uri="http://schemas.openxmlformats.org/drawingml/2006/table">
            <a:tbl>
              <a:tblPr firstRow="1" bandRow="1">
                <a:effectLst/>
                <a:tableStyleId>{5C22544A-7EE6-4342-B048-85BDC9FD1C3A}</a:tableStyleId>
              </a:tblPr>
              <a:tblGrid>
                <a:gridCol w="3515628">
                  <a:extLst>
                    <a:ext uri="{9D8B030D-6E8A-4147-A177-3AD203B41FA5}">
                      <a16:colId xmlns:a16="http://schemas.microsoft.com/office/drawing/2014/main" val="612782886"/>
                    </a:ext>
                  </a:extLst>
                </a:gridCol>
                <a:gridCol w="2117442">
                  <a:extLst>
                    <a:ext uri="{9D8B030D-6E8A-4147-A177-3AD203B41FA5}">
                      <a16:colId xmlns:a16="http://schemas.microsoft.com/office/drawing/2014/main" val="1144773959"/>
                    </a:ext>
                  </a:extLst>
                </a:gridCol>
                <a:gridCol w="2913389">
                  <a:extLst>
                    <a:ext uri="{9D8B030D-6E8A-4147-A177-3AD203B41FA5}">
                      <a16:colId xmlns:a16="http://schemas.microsoft.com/office/drawing/2014/main" val="2077514628"/>
                    </a:ext>
                  </a:extLst>
                </a:gridCol>
                <a:gridCol w="2478729">
                  <a:extLst>
                    <a:ext uri="{9D8B030D-6E8A-4147-A177-3AD203B41FA5}">
                      <a16:colId xmlns:a16="http://schemas.microsoft.com/office/drawing/2014/main" val="3307142141"/>
                    </a:ext>
                  </a:extLst>
                </a:gridCol>
              </a:tblGrid>
              <a:tr h="378125">
                <a:tc>
                  <a:txBody>
                    <a:bodyPr/>
                    <a:lstStyle/>
                    <a:p>
                      <a:pPr algn="l"/>
                      <a:endParaRPr lang="en-US" sz="1600" b="1">
                        <a:solidFill>
                          <a:schemeClr val="tx1"/>
                        </a:solidFill>
                        <a:latin typeface="+mj-lt"/>
                        <a:cs typeface="Segoe UI"/>
                      </a:endParaRPr>
                    </a:p>
                  </a:txBody>
                  <a:tcPr anchor="b">
                    <a:lnL w="6350" cap="flat" cmpd="sng" algn="ctr">
                      <a:no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endParaRPr lang="en-US" sz="1600" b="1">
                        <a:solidFill>
                          <a:schemeClr val="bg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endParaRPr lang="en-US" sz="1400" kern="1200">
                        <a:solidFill>
                          <a:schemeClr val="tx1"/>
                        </a:solidFill>
                        <a:latin typeface="Segoe UI"/>
                        <a:ea typeface="+mn-ea"/>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195767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2202996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65926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3089557"/>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34984412"/>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0362003"/>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56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25624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832652"/>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218251"/>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780524"/>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050233"/>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282926"/>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5204363"/>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553640"/>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4314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69355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057021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296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5896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90204"/>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832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58337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2019 Microsoft Corporation. All rights reserved. </a:t>
            </a:r>
          </a:p>
        </p:txBody>
      </p:sp>
    </p:spTree>
    <p:extLst>
      <p:ext uri="{BB962C8B-B14F-4D97-AF65-F5344CB8AC3E}">
        <p14:creationId xmlns:p14="http://schemas.microsoft.com/office/powerpoint/2010/main" val="2064426819"/>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7540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09171135"/>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1590858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hasCustomPrompt="1"/>
          </p:nvPr>
        </p:nvSpPr>
        <p:spPr>
          <a:xfrm>
            <a:off x="588263" y="457200"/>
            <a:ext cx="11018520" cy="430887"/>
          </a:xfrm>
        </p:spPr>
        <p:txBody>
          <a:bodyPr/>
          <a:lstStyle>
            <a:lvl1pPr algn="ctr">
              <a:defRPr lang="en-US" sz="2800" b="0" kern="1200" cap="none" spc="-100" baseline="0">
                <a:ln w="3175">
                  <a:noFill/>
                </a:ln>
                <a:solidFill>
                  <a:srgbClr val="00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567016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24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53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3/26/2024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17852"/>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38531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6314279"/>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919998213"/>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0724"/>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256041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1_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677334" y="6041362"/>
            <a:ext cx="6297612" cy="365125"/>
          </a:xfrm>
          <a:prstGeom prst="rect">
            <a:avLst/>
          </a:prstGeom>
        </p:spPr>
        <p:txBody>
          <a:bodyPr/>
          <a:lstStyle/>
          <a:p>
            <a:pPr algn="l"/>
            <a:r>
              <a:rPr lang="en-US"/>
              <a:t>Microsoft Confidential</a:t>
            </a:r>
          </a:p>
        </p:txBody>
      </p:sp>
    </p:spTree>
    <p:extLst>
      <p:ext uri="{BB962C8B-B14F-4D97-AF65-F5344CB8AC3E}">
        <p14:creationId xmlns:p14="http://schemas.microsoft.com/office/powerpoint/2010/main" val="1448802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49420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1355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2775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13098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1087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9244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868391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962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477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645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hasCustomPrompt="1"/>
          </p:nvPr>
        </p:nvSpPr>
        <p:spPr>
          <a:xfrm>
            <a:off x="588263" y="457200"/>
            <a:ext cx="11018520" cy="430887"/>
          </a:xfrm>
        </p:spPr>
        <p:txBody>
          <a:bodyPr/>
          <a:lstStyle>
            <a:lvl1pPr algn="ctr">
              <a:defRPr lang="en-US" sz="2800" b="0" kern="1200" cap="none" spc="-100" baseline="0">
                <a:ln w="3175">
                  <a:noFill/>
                </a:ln>
                <a:solidFill>
                  <a:srgbClr val="00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402626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220482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5945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099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12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26752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3844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69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227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784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8918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3232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877109"/>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26627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794201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5507580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9652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308146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7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26941924"/>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947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79983296"/>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452285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487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3/26/2024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97312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0909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194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9185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570901212"/>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092799"/>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8338241"/>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5642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1_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677334" y="6041362"/>
            <a:ext cx="6297612" cy="365125"/>
          </a:xfrm>
          <a:prstGeom prst="rect">
            <a:avLst/>
          </a:prstGeom>
        </p:spPr>
        <p:txBody>
          <a:bodyPr/>
          <a:lstStyle/>
          <a:p>
            <a:pPr algn="l"/>
            <a:r>
              <a:rPr lang="en-US"/>
              <a:t>Microsoft Confidential</a:t>
            </a:r>
          </a:p>
        </p:txBody>
      </p:sp>
    </p:spTree>
    <p:extLst>
      <p:ext uri="{BB962C8B-B14F-4D97-AF65-F5344CB8AC3E}">
        <p14:creationId xmlns:p14="http://schemas.microsoft.com/office/powerpoint/2010/main" val="579117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6016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92413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0763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706633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602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03888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2837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80938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02946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4226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30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271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477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2120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404194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09114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4690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23360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0785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0212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54619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828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4199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3440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288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4438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7146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6720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978206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3/26/2024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26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82526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21256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6406273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133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4242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979551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64022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9125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86284028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126915682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24413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543160"/>
      </p:ext>
    </p:extLst>
  </p:cSld>
  <p:clrMapOvr>
    <a:masterClrMapping/>
  </p:clrMapOvr>
  <p:transition>
    <p:fade/>
  </p:transition>
  <p:extLst>
    <p:ext uri="{DCECCB84-F9BA-43D5-87BE-67443E8EF086}">
      <p15:sldGuideLst xmlns:p15="http://schemas.microsoft.com/office/powerpoint/2012/main">
        <p15:guide id="1" orient="horz" pos="864"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713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235045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000" b="1" i="0" cap="none" spc="0" baseline="0">
                <a:solidFill>
                  <a:srgbClr val="FFFFFF"/>
                </a:solidFill>
                <a:latin typeface="Segoe UI Semibold" panose="020B0502040204020203" pitchFamily="34" charset="0"/>
                <a:cs typeface="Segoe UI Semibold"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428878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37993B-248C-4C80-AFDE-2BCC07B9836D}"/>
              </a:ext>
            </a:extLst>
          </p:cNvPr>
          <p:cNvSpPr/>
          <p:nvPr userDrawn="1"/>
        </p:nvSpPr>
        <p:spPr bwMode="auto">
          <a:xfrm>
            <a:off x="0" y="0"/>
            <a:ext cx="6140535" cy="6858000"/>
          </a:xfrm>
          <a:prstGeom prst="rect">
            <a:avLst/>
          </a:pr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FA0131F-AAA0-4305-9FF5-35176F7F56ED}"/>
              </a:ext>
            </a:extLst>
          </p:cNvPr>
          <p:cNvSpPr>
            <a:spLocks noGrp="1"/>
          </p:cNvSpPr>
          <p:nvPr>
            <p:ph type="title"/>
          </p:nvPr>
        </p:nvSpPr>
        <p:spPr>
          <a:xfrm>
            <a:off x="269240" y="2979168"/>
            <a:ext cx="5418399" cy="899665"/>
          </a:xfrm>
        </p:spPr>
        <p:txBody>
          <a:bodyPr anchor="ct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0814181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364056"/>
          </a:xfrm>
        </p:spPr>
        <p:txBody>
          <a:bodyPr vert="horz" wrap="square" lIns="146304" tIns="91440" rIns="146304" bIns="91440" rtlCol="0" anchor="t">
            <a:noAutofit/>
          </a:bodyPr>
          <a:lstStyle>
            <a:lvl1pPr>
              <a:defRPr lang="en-US" sz="3600" dirty="0">
                <a:solidFill>
                  <a:schemeClr val="bg1"/>
                </a:solidFill>
              </a:defRPr>
            </a:lvl1pPr>
          </a:lstStyle>
          <a:p>
            <a:pPr marL="0" lvl="0" defTabSz="914400">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0" baseline="0" dirty="0" smtClean="0">
                <a:solidFill>
                  <a:schemeClr val="bg1"/>
                </a:solidFill>
                <a:latin typeface="+mj-lt"/>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41571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164102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chemeClr val="tx1"/>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lang="en-US" sz="3600" dirty="0"/>
            </a:lvl1pPr>
          </a:lstStyle>
          <a:p>
            <a:r>
              <a:rPr lang="en-US" dirty="0"/>
              <a:t>Click to edit Master title style</a:t>
            </a:r>
          </a:p>
        </p:txBody>
      </p:sp>
    </p:spTree>
    <p:extLst>
      <p:ext uri="{BB962C8B-B14F-4D97-AF65-F5344CB8AC3E}">
        <p14:creationId xmlns:p14="http://schemas.microsoft.com/office/powerpoint/2010/main" val="27913478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57000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st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lvl1pPr algn="ctr">
              <a:defRPr/>
            </a:lvl1pPr>
          </a:lstStyle>
          <a:p>
            <a:r>
              <a:rPr lang="en-US" dirty="0"/>
              <a:t>Click to edit Master title style</a:t>
            </a:r>
          </a:p>
        </p:txBody>
      </p:sp>
      <p:sp>
        <p:nvSpPr>
          <p:cNvPr id="4" name="Rectangle 3">
            <a:extLst>
              <a:ext uri="{FF2B5EF4-FFF2-40B4-BE49-F238E27FC236}">
                <a16:creationId xmlns:a16="http://schemas.microsoft.com/office/drawing/2014/main" id="{D495CA3E-EA19-4294-B0F5-6478C9EAED95}"/>
              </a:ext>
            </a:extLst>
          </p:cNvPr>
          <p:cNvSpPr/>
          <p:nvPr userDrawn="1"/>
        </p:nvSpPr>
        <p:spPr bwMode="auto">
          <a:xfrm>
            <a:off x="0" y="1759742"/>
            <a:ext cx="12192000" cy="5120009"/>
          </a:xfrm>
          <a:prstGeom prst="rect">
            <a:avLst/>
          </a:prstGeom>
          <a:solidFill>
            <a:schemeClr val="tx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360182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B63F2-E9C3-4478-86E9-F4E78A732898}"/>
              </a:ext>
            </a:extLst>
          </p:cNvPr>
          <p:cNvSpPr/>
          <p:nvPr userDrawn="1"/>
        </p:nvSpPr>
        <p:spPr bwMode="auto">
          <a:xfrm>
            <a:off x="1" y="1403795"/>
            <a:ext cx="12191999" cy="545420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1416798"/>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latin typeface="+mn-lt"/>
              </a:defRPr>
            </a:lvl3pPr>
            <a:lvl4pPr marL="784338" indent="0">
              <a:buFont typeface="Arial" panose="020B0604020202020204" pitchFamily="34" charset="0"/>
              <a:buNone/>
              <a:defRPr sz="1100">
                <a:solidFill>
                  <a:schemeClr val="tx1"/>
                </a:solidFill>
                <a:latin typeface="+mn-lt"/>
              </a:defRPr>
            </a:lvl4pPr>
            <a:lvl5pPr marL="1008434" indent="0">
              <a:buFont typeface="Arial" panose="020B0604020202020204" pitchFamily="34" charset="0"/>
              <a:buNone/>
              <a:defRPr sz="11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3FEA5027-1A6A-44A9-95AC-D8CC332988FE}"/>
              </a:ext>
            </a:extLst>
          </p:cNvPr>
          <p:cNvSpPr>
            <a:spLocks noGrp="1"/>
          </p:cNvSpPr>
          <p:nvPr>
            <p:ph type="title"/>
          </p:nvPr>
        </p:nvSpPr>
        <p:spPr/>
        <p:txBody>
          <a:bodyPr anchor="ctr"/>
          <a:lstStyle>
            <a:lvl1pPr>
              <a:defRPr sz="3600"/>
            </a:lvl1pPr>
          </a:lstStyle>
          <a:p>
            <a:r>
              <a:rPr lang="en-US"/>
              <a:t>Click to edit Master title style</a:t>
            </a:r>
          </a:p>
        </p:txBody>
      </p:sp>
    </p:spTree>
    <p:extLst>
      <p:ext uri="{BB962C8B-B14F-4D97-AF65-F5344CB8AC3E}">
        <p14:creationId xmlns:p14="http://schemas.microsoft.com/office/powerpoint/2010/main" val="369308180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0119-FA9C-4BAC-A9DA-D0FD0A7D6B04}"/>
              </a:ext>
            </a:extLst>
          </p:cNvPr>
          <p:cNvSpPr>
            <a:spLocks noGrp="1"/>
          </p:cNvSpPr>
          <p:nvPr>
            <p:ph type="title"/>
          </p:nvPr>
        </p:nvSpPr>
        <p:spPr/>
        <p:txBody>
          <a:bodyPr anchor="ctr"/>
          <a:lstStyle>
            <a:lvl1pPr>
              <a:defRPr sz="3600"/>
            </a:lvl1pPr>
          </a:lstStyle>
          <a:p>
            <a:r>
              <a:rPr lang="en-US"/>
              <a:t>Click to edit Master title style</a:t>
            </a:r>
          </a:p>
        </p:txBody>
      </p:sp>
      <p:sp>
        <p:nvSpPr>
          <p:cNvPr id="6" name="Rectangle 5">
            <a:extLst>
              <a:ext uri="{FF2B5EF4-FFF2-40B4-BE49-F238E27FC236}">
                <a16:creationId xmlns:a16="http://schemas.microsoft.com/office/drawing/2014/main" id="{A1C92603-D423-47DA-AB6B-B3D4AB083C52}"/>
              </a:ext>
            </a:extLst>
          </p:cNvPr>
          <p:cNvSpPr/>
          <p:nvPr userDrawn="1"/>
        </p:nvSpPr>
        <p:spPr bwMode="auto">
          <a:xfrm>
            <a:off x="0" y="1403795"/>
            <a:ext cx="12191999" cy="545420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369878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image" Target="../media/image21.emf"/><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theme" Target="../theme/theme10.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8" Type="http://schemas.openxmlformats.org/officeDocument/2006/relationships/slideLayout" Target="../slideLayouts/slideLayout262.xml"/><Relationship Id="rId3" Type="http://schemas.openxmlformats.org/officeDocument/2006/relationships/slideLayout" Target="../slideLayouts/slideLayout25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slideLayout" Target="../slideLayouts/slideLayout317.xml"/><Relationship Id="rId39" Type="http://schemas.openxmlformats.org/officeDocument/2006/relationships/slideLayout" Target="../slideLayouts/slideLayout330.xml"/><Relationship Id="rId21" Type="http://schemas.openxmlformats.org/officeDocument/2006/relationships/slideLayout" Target="../slideLayouts/slideLayout312.xml"/><Relationship Id="rId34" Type="http://schemas.openxmlformats.org/officeDocument/2006/relationships/slideLayout" Target="../slideLayouts/slideLayout325.xml"/><Relationship Id="rId42" Type="http://schemas.openxmlformats.org/officeDocument/2006/relationships/image" Target="../media/image21.emf"/><Relationship Id="rId7" Type="http://schemas.openxmlformats.org/officeDocument/2006/relationships/slideLayout" Target="../slideLayouts/slideLayout29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29" Type="http://schemas.openxmlformats.org/officeDocument/2006/relationships/slideLayout" Target="../slideLayouts/slideLayout320.xml"/><Relationship Id="rId41" Type="http://schemas.openxmlformats.org/officeDocument/2006/relationships/theme" Target="../theme/theme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32" Type="http://schemas.openxmlformats.org/officeDocument/2006/relationships/slideLayout" Target="../slideLayouts/slideLayout323.xml"/><Relationship Id="rId37" Type="http://schemas.openxmlformats.org/officeDocument/2006/relationships/slideLayout" Target="../slideLayouts/slideLayout328.xml"/><Relationship Id="rId40" Type="http://schemas.openxmlformats.org/officeDocument/2006/relationships/slideLayout" Target="../slideLayouts/slideLayout331.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28" Type="http://schemas.openxmlformats.org/officeDocument/2006/relationships/slideLayout" Target="../slideLayouts/slideLayout319.xml"/><Relationship Id="rId36" Type="http://schemas.openxmlformats.org/officeDocument/2006/relationships/slideLayout" Target="../slideLayouts/slideLayout327.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31" Type="http://schemas.openxmlformats.org/officeDocument/2006/relationships/slideLayout" Target="../slideLayouts/slideLayout322.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slideLayout" Target="../slideLayouts/slideLayout318.xml"/><Relationship Id="rId30" Type="http://schemas.openxmlformats.org/officeDocument/2006/relationships/slideLayout" Target="../slideLayouts/slideLayout321.xml"/><Relationship Id="rId35" Type="http://schemas.openxmlformats.org/officeDocument/2006/relationships/slideLayout" Target="../slideLayouts/slideLayout326.xml"/><Relationship Id="rId8" Type="http://schemas.openxmlformats.org/officeDocument/2006/relationships/slideLayout" Target="../slideLayouts/slideLayout299.xml"/><Relationship Id="rId3" Type="http://schemas.openxmlformats.org/officeDocument/2006/relationships/slideLayout" Target="../slideLayouts/slideLayout294.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33" Type="http://schemas.openxmlformats.org/officeDocument/2006/relationships/slideLayout" Target="../slideLayouts/slideLayout324.xml"/><Relationship Id="rId38" Type="http://schemas.openxmlformats.org/officeDocument/2006/relationships/slideLayout" Target="../slideLayouts/slideLayout3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slideLayout" Target="../slideLayouts/slideLayout357.xml"/><Relationship Id="rId3" Type="http://schemas.openxmlformats.org/officeDocument/2006/relationships/slideLayout" Target="../slideLayouts/slideLayout334.xml"/><Relationship Id="rId21" Type="http://schemas.openxmlformats.org/officeDocument/2006/relationships/slideLayout" Target="../slideLayouts/slideLayout352.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29" Type="http://schemas.openxmlformats.org/officeDocument/2006/relationships/slideLayout" Target="../slideLayouts/slideLayout360.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31" Type="http://schemas.openxmlformats.org/officeDocument/2006/relationships/theme" Target="../theme/theme12.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theme" Target="../theme/theme13.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96.xml"/><Relationship Id="rId13" Type="http://schemas.openxmlformats.org/officeDocument/2006/relationships/slideLayout" Target="../slideLayouts/slideLayout401.xml"/><Relationship Id="rId18" Type="http://schemas.openxmlformats.org/officeDocument/2006/relationships/image" Target="../media/image21.emf"/><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slideLayout" Target="../slideLayouts/slideLayout400.xml"/><Relationship Id="rId17" Type="http://schemas.openxmlformats.org/officeDocument/2006/relationships/theme" Target="../theme/theme14.xml"/><Relationship Id="rId2" Type="http://schemas.openxmlformats.org/officeDocument/2006/relationships/slideLayout" Target="../slideLayouts/slideLayout390.xml"/><Relationship Id="rId16" Type="http://schemas.openxmlformats.org/officeDocument/2006/relationships/slideLayout" Target="../slideLayouts/slideLayout404.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5" Type="http://schemas.openxmlformats.org/officeDocument/2006/relationships/slideLayout" Target="../slideLayouts/slideLayout403.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slideLayout" Target="../slideLayouts/slideLayout40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17.xml"/><Relationship Id="rId18" Type="http://schemas.openxmlformats.org/officeDocument/2006/relationships/slideLayout" Target="../slideLayouts/slideLayout422.xml"/><Relationship Id="rId26" Type="http://schemas.openxmlformats.org/officeDocument/2006/relationships/slideLayout" Target="../slideLayouts/slideLayout430.xml"/><Relationship Id="rId39" Type="http://schemas.openxmlformats.org/officeDocument/2006/relationships/slideLayout" Target="../slideLayouts/slideLayout443.xml"/><Relationship Id="rId21" Type="http://schemas.openxmlformats.org/officeDocument/2006/relationships/slideLayout" Target="../slideLayouts/slideLayout425.xml"/><Relationship Id="rId34" Type="http://schemas.openxmlformats.org/officeDocument/2006/relationships/slideLayout" Target="../slideLayouts/slideLayout438.xml"/><Relationship Id="rId7" Type="http://schemas.openxmlformats.org/officeDocument/2006/relationships/slideLayout" Target="../slideLayouts/slideLayout411.xml"/><Relationship Id="rId2" Type="http://schemas.openxmlformats.org/officeDocument/2006/relationships/slideLayout" Target="../slideLayouts/slideLayout406.xml"/><Relationship Id="rId16" Type="http://schemas.openxmlformats.org/officeDocument/2006/relationships/slideLayout" Target="../slideLayouts/slideLayout420.xml"/><Relationship Id="rId20" Type="http://schemas.openxmlformats.org/officeDocument/2006/relationships/slideLayout" Target="../slideLayouts/slideLayout424.xml"/><Relationship Id="rId29" Type="http://schemas.openxmlformats.org/officeDocument/2006/relationships/slideLayout" Target="../slideLayouts/slideLayout433.xml"/><Relationship Id="rId41" Type="http://schemas.openxmlformats.org/officeDocument/2006/relationships/image" Target="../media/image21.emf"/><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24" Type="http://schemas.openxmlformats.org/officeDocument/2006/relationships/slideLayout" Target="../slideLayouts/slideLayout428.xml"/><Relationship Id="rId32" Type="http://schemas.openxmlformats.org/officeDocument/2006/relationships/slideLayout" Target="../slideLayouts/slideLayout436.xml"/><Relationship Id="rId37" Type="http://schemas.openxmlformats.org/officeDocument/2006/relationships/slideLayout" Target="../slideLayouts/slideLayout441.xml"/><Relationship Id="rId40" Type="http://schemas.openxmlformats.org/officeDocument/2006/relationships/theme" Target="../theme/theme15.xml"/><Relationship Id="rId5" Type="http://schemas.openxmlformats.org/officeDocument/2006/relationships/slideLayout" Target="../slideLayouts/slideLayout409.xml"/><Relationship Id="rId15" Type="http://schemas.openxmlformats.org/officeDocument/2006/relationships/slideLayout" Target="../slideLayouts/slideLayout419.xml"/><Relationship Id="rId23" Type="http://schemas.openxmlformats.org/officeDocument/2006/relationships/slideLayout" Target="../slideLayouts/slideLayout427.xml"/><Relationship Id="rId28" Type="http://schemas.openxmlformats.org/officeDocument/2006/relationships/slideLayout" Target="../slideLayouts/slideLayout432.xml"/><Relationship Id="rId36" Type="http://schemas.openxmlformats.org/officeDocument/2006/relationships/slideLayout" Target="../slideLayouts/slideLayout440.xml"/><Relationship Id="rId10" Type="http://schemas.openxmlformats.org/officeDocument/2006/relationships/slideLayout" Target="../slideLayouts/slideLayout414.xml"/><Relationship Id="rId19" Type="http://schemas.openxmlformats.org/officeDocument/2006/relationships/slideLayout" Target="../slideLayouts/slideLayout423.xml"/><Relationship Id="rId31" Type="http://schemas.openxmlformats.org/officeDocument/2006/relationships/slideLayout" Target="../slideLayouts/slideLayout435.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slideLayout" Target="../slideLayouts/slideLayout418.xml"/><Relationship Id="rId22" Type="http://schemas.openxmlformats.org/officeDocument/2006/relationships/slideLayout" Target="../slideLayouts/slideLayout426.xml"/><Relationship Id="rId27" Type="http://schemas.openxmlformats.org/officeDocument/2006/relationships/slideLayout" Target="../slideLayouts/slideLayout431.xml"/><Relationship Id="rId30" Type="http://schemas.openxmlformats.org/officeDocument/2006/relationships/slideLayout" Target="../slideLayouts/slideLayout434.xml"/><Relationship Id="rId35" Type="http://schemas.openxmlformats.org/officeDocument/2006/relationships/slideLayout" Target="../slideLayouts/slideLayout439.xml"/><Relationship Id="rId8" Type="http://schemas.openxmlformats.org/officeDocument/2006/relationships/slideLayout" Target="../slideLayouts/slideLayout412.xml"/><Relationship Id="rId3" Type="http://schemas.openxmlformats.org/officeDocument/2006/relationships/slideLayout" Target="../slideLayouts/slideLayout407.xml"/><Relationship Id="rId12" Type="http://schemas.openxmlformats.org/officeDocument/2006/relationships/slideLayout" Target="../slideLayouts/slideLayout416.xml"/><Relationship Id="rId17" Type="http://schemas.openxmlformats.org/officeDocument/2006/relationships/slideLayout" Target="../slideLayouts/slideLayout421.xml"/><Relationship Id="rId25" Type="http://schemas.openxmlformats.org/officeDocument/2006/relationships/slideLayout" Target="../slideLayouts/slideLayout429.xml"/><Relationship Id="rId33" Type="http://schemas.openxmlformats.org/officeDocument/2006/relationships/slideLayout" Target="../slideLayouts/slideLayout437.xml"/><Relationship Id="rId38" Type="http://schemas.openxmlformats.org/officeDocument/2006/relationships/slideLayout" Target="../slideLayouts/slideLayout44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51.xml"/><Relationship Id="rId13" Type="http://schemas.openxmlformats.org/officeDocument/2006/relationships/slideLayout" Target="../slideLayouts/slideLayout456.xml"/><Relationship Id="rId18" Type="http://schemas.openxmlformats.org/officeDocument/2006/relationships/slideLayout" Target="../slideLayouts/slideLayout461.xml"/><Relationship Id="rId26" Type="http://schemas.openxmlformats.org/officeDocument/2006/relationships/theme" Target="../theme/theme16.xml"/><Relationship Id="rId3" Type="http://schemas.openxmlformats.org/officeDocument/2006/relationships/slideLayout" Target="../slideLayouts/slideLayout446.xml"/><Relationship Id="rId21" Type="http://schemas.openxmlformats.org/officeDocument/2006/relationships/slideLayout" Target="../slideLayouts/slideLayout464.xml"/><Relationship Id="rId7" Type="http://schemas.openxmlformats.org/officeDocument/2006/relationships/slideLayout" Target="../slideLayouts/slideLayout450.xml"/><Relationship Id="rId12" Type="http://schemas.openxmlformats.org/officeDocument/2006/relationships/slideLayout" Target="../slideLayouts/slideLayout455.xml"/><Relationship Id="rId17" Type="http://schemas.openxmlformats.org/officeDocument/2006/relationships/slideLayout" Target="../slideLayouts/slideLayout460.xml"/><Relationship Id="rId25" Type="http://schemas.openxmlformats.org/officeDocument/2006/relationships/slideLayout" Target="../slideLayouts/slideLayout468.xml"/><Relationship Id="rId2" Type="http://schemas.openxmlformats.org/officeDocument/2006/relationships/slideLayout" Target="../slideLayouts/slideLayout445.xml"/><Relationship Id="rId16" Type="http://schemas.openxmlformats.org/officeDocument/2006/relationships/slideLayout" Target="../slideLayouts/slideLayout459.xml"/><Relationship Id="rId20" Type="http://schemas.openxmlformats.org/officeDocument/2006/relationships/slideLayout" Target="../slideLayouts/slideLayout463.xml"/><Relationship Id="rId1" Type="http://schemas.openxmlformats.org/officeDocument/2006/relationships/slideLayout" Target="../slideLayouts/slideLayout444.xml"/><Relationship Id="rId6" Type="http://schemas.openxmlformats.org/officeDocument/2006/relationships/slideLayout" Target="../slideLayouts/slideLayout449.xml"/><Relationship Id="rId11" Type="http://schemas.openxmlformats.org/officeDocument/2006/relationships/slideLayout" Target="../slideLayouts/slideLayout454.xml"/><Relationship Id="rId24" Type="http://schemas.openxmlformats.org/officeDocument/2006/relationships/slideLayout" Target="../slideLayouts/slideLayout467.xml"/><Relationship Id="rId5" Type="http://schemas.openxmlformats.org/officeDocument/2006/relationships/slideLayout" Target="../slideLayouts/slideLayout448.xml"/><Relationship Id="rId15" Type="http://schemas.openxmlformats.org/officeDocument/2006/relationships/slideLayout" Target="../slideLayouts/slideLayout458.xml"/><Relationship Id="rId23" Type="http://schemas.openxmlformats.org/officeDocument/2006/relationships/slideLayout" Target="../slideLayouts/slideLayout466.xml"/><Relationship Id="rId10" Type="http://schemas.openxmlformats.org/officeDocument/2006/relationships/slideLayout" Target="../slideLayouts/slideLayout453.xml"/><Relationship Id="rId19" Type="http://schemas.openxmlformats.org/officeDocument/2006/relationships/slideLayout" Target="../slideLayouts/slideLayout462.xml"/><Relationship Id="rId4" Type="http://schemas.openxmlformats.org/officeDocument/2006/relationships/slideLayout" Target="../slideLayouts/slideLayout447.xml"/><Relationship Id="rId9" Type="http://schemas.openxmlformats.org/officeDocument/2006/relationships/slideLayout" Target="../slideLayouts/slideLayout452.xml"/><Relationship Id="rId14" Type="http://schemas.openxmlformats.org/officeDocument/2006/relationships/slideLayout" Target="../slideLayouts/slideLayout457.xml"/><Relationship Id="rId22" Type="http://schemas.openxmlformats.org/officeDocument/2006/relationships/slideLayout" Target="../slideLayouts/slideLayout465.xml"/><Relationship Id="rId27" Type="http://schemas.openxmlformats.org/officeDocument/2006/relationships/image" Target="../media/image15.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7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2" Type="http://schemas.openxmlformats.org/officeDocument/2006/relationships/slideLayout" Target="../slideLayouts/slideLayout470.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image" Target="../media/image21.emf"/><Relationship Id="rId5" Type="http://schemas.openxmlformats.org/officeDocument/2006/relationships/slideLayout" Target="../slideLayouts/slideLayout473.xml"/><Relationship Id="rId10" Type="http://schemas.openxmlformats.org/officeDocument/2006/relationships/theme" Target="../theme/theme17.xml"/><Relationship Id="rId4" Type="http://schemas.openxmlformats.org/officeDocument/2006/relationships/slideLayout" Target="../slideLayouts/slideLayout472.xml"/><Relationship Id="rId9" Type="http://schemas.openxmlformats.org/officeDocument/2006/relationships/slideLayout" Target="../slideLayouts/slideLayout4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5.xml"/><Relationship Id="rId13" Type="http://schemas.openxmlformats.org/officeDocument/2006/relationships/slideLayout" Target="../slideLayouts/slideLayout490.xml"/><Relationship Id="rId18" Type="http://schemas.openxmlformats.org/officeDocument/2006/relationships/slideLayout" Target="../slideLayouts/slideLayout495.xml"/><Relationship Id="rId26" Type="http://schemas.openxmlformats.org/officeDocument/2006/relationships/slideLayout" Target="../slideLayouts/slideLayout503.xml"/><Relationship Id="rId3" Type="http://schemas.openxmlformats.org/officeDocument/2006/relationships/slideLayout" Target="../slideLayouts/slideLayout480.xml"/><Relationship Id="rId21" Type="http://schemas.openxmlformats.org/officeDocument/2006/relationships/slideLayout" Target="../slideLayouts/slideLayout498.xml"/><Relationship Id="rId7" Type="http://schemas.openxmlformats.org/officeDocument/2006/relationships/slideLayout" Target="../slideLayouts/slideLayout484.xml"/><Relationship Id="rId12" Type="http://schemas.openxmlformats.org/officeDocument/2006/relationships/slideLayout" Target="../slideLayouts/slideLayout489.xml"/><Relationship Id="rId17" Type="http://schemas.openxmlformats.org/officeDocument/2006/relationships/slideLayout" Target="../slideLayouts/slideLayout494.xml"/><Relationship Id="rId25" Type="http://schemas.openxmlformats.org/officeDocument/2006/relationships/slideLayout" Target="../slideLayouts/slideLayout502.xml"/><Relationship Id="rId2" Type="http://schemas.openxmlformats.org/officeDocument/2006/relationships/slideLayout" Target="../slideLayouts/slideLayout479.xml"/><Relationship Id="rId16" Type="http://schemas.openxmlformats.org/officeDocument/2006/relationships/slideLayout" Target="../slideLayouts/slideLayout493.xml"/><Relationship Id="rId20" Type="http://schemas.openxmlformats.org/officeDocument/2006/relationships/slideLayout" Target="../slideLayouts/slideLayout497.xml"/><Relationship Id="rId29" Type="http://schemas.openxmlformats.org/officeDocument/2006/relationships/theme" Target="../theme/theme18.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24" Type="http://schemas.openxmlformats.org/officeDocument/2006/relationships/slideLayout" Target="../slideLayouts/slideLayout501.xml"/><Relationship Id="rId5" Type="http://schemas.openxmlformats.org/officeDocument/2006/relationships/slideLayout" Target="../slideLayouts/slideLayout482.xml"/><Relationship Id="rId15" Type="http://schemas.openxmlformats.org/officeDocument/2006/relationships/slideLayout" Target="../slideLayouts/slideLayout492.xml"/><Relationship Id="rId23" Type="http://schemas.openxmlformats.org/officeDocument/2006/relationships/slideLayout" Target="../slideLayouts/slideLayout500.xml"/><Relationship Id="rId28" Type="http://schemas.openxmlformats.org/officeDocument/2006/relationships/slideLayout" Target="../slideLayouts/slideLayout505.xml"/><Relationship Id="rId10" Type="http://schemas.openxmlformats.org/officeDocument/2006/relationships/slideLayout" Target="../slideLayouts/slideLayout487.xml"/><Relationship Id="rId19" Type="http://schemas.openxmlformats.org/officeDocument/2006/relationships/slideLayout" Target="../slideLayouts/slideLayout496.xml"/><Relationship Id="rId4" Type="http://schemas.openxmlformats.org/officeDocument/2006/relationships/slideLayout" Target="../slideLayouts/slideLayout481.xml"/><Relationship Id="rId9" Type="http://schemas.openxmlformats.org/officeDocument/2006/relationships/slideLayout" Target="../slideLayouts/slideLayout486.xml"/><Relationship Id="rId14" Type="http://schemas.openxmlformats.org/officeDocument/2006/relationships/slideLayout" Target="../slideLayouts/slideLayout491.xml"/><Relationship Id="rId22" Type="http://schemas.openxmlformats.org/officeDocument/2006/relationships/slideLayout" Target="../slideLayouts/slideLayout499.xml"/><Relationship Id="rId27" Type="http://schemas.openxmlformats.org/officeDocument/2006/relationships/slideLayout" Target="../slideLayouts/slideLayout504.xml"/><Relationship Id="rId30" Type="http://schemas.openxmlformats.org/officeDocument/2006/relationships/image" Target="../media/image9.emf"/></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1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2" Type="http://schemas.openxmlformats.org/officeDocument/2006/relationships/slideLayout" Target="../slideLayouts/slideLayout507.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image" Target="../media/image21.emf"/><Relationship Id="rId5" Type="http://schemas.openxmlformats.org/officeDocument/2006/relationships/slideLayout" Target="../slideLayouts/slideLayout510.xml"/><Relationship Id="rId10" Type="http://schemas.openxmlformats.org/officeDocument/2006/relationships/theme" Target="../theme/theme19.xml"/><Relationship Id="rId4" Type="http://schemas.openxmlformats.org/officeDocument/2006/relationships/slideLayout" Target="../slideLayouts/slideLayout509.xml"/><Relationship Id="rId9" Type="http://schemas.openxmlformats.org/officeDocument/2006/relationships/slideLayout" Target="../slideLayouts/slideLayout5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2.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image" Target="../media/image9.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image" Target="../media/image9.emf"/><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theme" Target="../theme/theme3.xml"/><Relationship Id="rId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theme" Target="../theme/theme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image" Target="../media/image13.png"/><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8" Type="http://schemas.openxmlformats.org/officeDocument/2006/relationships/slideLayout" Target="../slideLayouts/slideLayout99.xml"/><Relationship Id="rId3"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theme" Target="../theme/theme5.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image" Target="../media/image15.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8" Type="http://schemas.openxmlformats.org/officeDocument/2006/relationships/slideLayout" Target="../slideLayouts/slideLayout137.xml"/><Relationship Id="rId3"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theme" Target="../theme/theme6.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slideLayout" Target="../slideLayouts/slideLayout20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 Id="rId8" Type="http://schemas.openxmlformats.org/officeDocument/2006/relationships/slideLayout" Target="../slideLayouts/slideLayout175.xml"/><Relationship Id="rId3" Type="http://schemas.openxmlformats.org/officeDocument/2006/relationships/slideLayout" Target="../slideLayouts/slideLayout17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9" Type="http://schemas.openxmlformats.org/officeDocument/2006/relationships/slideLayout" Target="../slideLayouts/slideLayout242.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42" Type="http://schemas.openxmlformats.org/officeDocument/2006/relationships/slideLayout" Target="../slideLayouts/slideLayout245.xml"/><Relationship Id="rId7" Type="http://schemas.openxmlformats.org/officeDocument/2006/relationships/slideLayout" Target="../slideLayouts/slideLayout21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41" Type="http://schemas.openxmlformats.org/officeDocument/2006/relationships/slideLayout" Target="../slideLayouts/slideLayout244.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40" Type="http://schemas.openxmlformats.org/officeDocument/2006/relationships/slideLayout" Target="../slideLayouts/slideLayout243.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4" Type="http://schemas.openxmlformats.org/officeDocument/2006/relationships/image" Target="../media/image21.emf"/><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theme" Target="../theme/theme7.xml"/><Relationship Id="rId8" Type="http://schemas.openxmlformats.org/officeDocument/2006/relationships/slideLayout" Target="../slideLayouts/slideLayout211.xml"/><Relationship Id="rId3" Type="http://schemas.openxmlformats.org/officeDocument/2006/relationships/slideLayout" Target="../slideLayouts/slideLayout206.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48.xml"/><Relationship Id="rId7" Type="http://schemas.openxmlformats.org/officeDocument/2006/relationships/image" Target="../media/image31.emf"/><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image" Target="../media/image30.png"/><Relationship Id="rId5" Type="http://schemas.openxmlformats.org/officeDocument/2006/relationships/theme" Target="../theme/theme8.xml"/><Relationship Id="rId4" Type="http://schemas.openxmlformats.org/officeDocument/2006/relationships/slideLayout" Target="../slideLayouts/slideLayout24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52.xml"/><Relationship Id="rId7" Type="http://schemas.openxmlformats.org/officeDocument/2006/relationships/image" Target="../media/image21.emf"/><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theme" Target="../theme/theme9.xml"/><Relationship Id="rId5" Type="http://schemas.openxmlformats.org/officeDocument/2006/relationships/slideLayout" Target="../slideLayouts/slideLayout254.xml"/><Relationship Id="rId4" Type="http://schemas.openxmlformats.org/officeDocument/2006/relationships/slideLayout" Target="../slideLayouts/slideLayout2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630167822"/>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5" r:id="rId7"/>
    <p:sldLayoutId id="2147484830" r:id="rId8"/>
    <p:sldLayoutId id="2147484801" r:id="rId9"/>
    <p:sldLayoutId id="2147484829" r:id="rId10"/>
    <p:sldLayoutId id="2147484802" r:id="rId11"/>
    <p:sldLayoutId id="2147484828" r:id="rId12"/>
    <p:sldLayoutId id="2147484804" r:id="rId13"/>
    <p:sldLayoutId id="2147484806" r:id="rId14"/>
    <p:sldLayoutId id="2147484808" r:id="rId15"/>
    <p:sldLayoutId id="2147484810" r:id="rId16"/>
    <p:sldLayoutId id="2147484812" r:id="rId17"/>
    <p:sldLayoutId id="2147484813" r:id="rId18"/>
    <p:sldLayoutId id="2147484815" r:id="rId19"/>
    <p:sldLayoutId id="2147484816" r:id="rId20"/>
    <p:sldLayoutId id="2147484817" r:id="rId21"/>
    <p:sldLayoutId id="2147484824" r:id="rId22"/>
    <p:sldLayoutId id="2147484825" r:id="rId23"/>
    <p:sldLayoutId id="2147484879" r:id="rId24"/>
    <p:sldLayoutId id="2147484880" r:id="rId25"/>
    <p:sldLayoutId id="2147484881" r:id="rId26"/>
    <p:sldLayoutId id="2147484882" r:id="rId27"/>
    <p:sldLayoutId id="2147485282" r:id="rId28"/>
    <p:sldLayoutId id="2147485274" r:id="rId29"/>
    <p:sldLayoutId id="2147485279" r:id="rId30"/>
    <p:sldLayoutId id="2147485281" r:id="rId31"/>
    <p:sldLayoutId id="2147485283" r:id="rId3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097216512"/>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 id="2147485390" r:id="rId12"/>
    <p:sldLayoutId id="2147485391" r:id="rId13"/>
    <p:sldLayoutId id="2147485392" r:id="rId14"/>
    <p:sldLayoutId id="2147485393" r:id="rId15"/>
    <p:sldLayoutId id="2147485394" r:id="rId16"/>
    <p:sldLayoutId id="2147485395" r:id="rId17"/>
    <p:sldLayoutId id="2147485396" r:id="rId18"/>
    <p:sldLayoutId id="2147485397" r:id="rId19"/>
    <p:sldLayoutId id="2147485398" r:id="rId20"/>
    <p:sldLayoutId id="2147485399" r:id="rId21"/>
    <p:sldLayoutId id="2147485400" r:id="rId22"/>
    <p:sldLayoutId id="2147485401" r:id="rId23"/>
    <p:sldLayoutId id="2147485402" r:id="rId24"/>
    <p:sldLayoutId id="2147485403" r:id="rId25"/>
    <p:sldLayoutId id="2147485404" r:id="rId26"/>
    <p:sldLayoutId id="2147485405" r:id="rId27"/>
    <p:sldLayoutId id="2147485406" r:id="rId28"/>
    <p:sldLayoutId id="2147485407" r:id="rId29"/>
    <p:sldLayoutId id="2147485408" r:id="rId30"/>
    <p:sldLayoutId id="2147485409" r:id="rId31"/>
    <p:sldLayoutId id="2147485410" r:id="rId32"/>
    <p:sldLayoutId id="2147485411" r:id="rId33"/>
    <p:sldLayoutId id="2147485412" r:id="rId34"/>
    <p:sldLayoutId id="2147485413" r:id="rId35"/>
    <p:sldLayoutId id="2147485414" r:id="rId36"/>
    <p:sldLayoutId id="2147485415"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129602518"/>
      </p:ext>
    </p:extLst>
  </p:cSld>
  <p:clrMap bg1="lt1" tx1="dk1" bg2="lt2" tx2="dk2" accent1="accent1" accent2="accent2" accent3="accent3" accent4="accent4" accent5="accent5" accent6="accent6" hlink="hlink" folHlink="folHlink"/>
  <p:sldLayoutIdLst>
    <p:sldLayoutId id="2147485418" r:id="rId1"/>
    <p:sldLayoutId id="2147485419" r:id="rId2"/>
    <p:sldLayoutId id="2147485420" r:id="rId3"/>
    <p:sldLayoutId id="2147485421" r:id="rId4"/>
    <p:sldLayoutId id="2147485422" r:id="rId5"/>
    <p:sldLayoutId id="2147485423" r:id="rId6"/>
    <p:sldLayoutId id="2147485424" r:id="rId7"/>
    <p:sldLayoutId id="2147485425" r:id="rId8"/>
    <p:sldLayoutId id="2147485426" r:id="rId9"/>
    <p:sldLayoutId id="2147485427" r:id="rId10"/>
    <p:sldLayoutId id="2147485428" r:id="rId11"/>
    <p:sldLayoutId id="2147485429" r:id="rId12"/>
    <p:sldLayoutId id="2147485430" r:id="rId13"/>
    <p:sldLayoutId id="2147485431" r:id="rId14"/>
    <p:sldLayoutId id="2147485432" r:id="rId15"/>
    <p:sldLayoutId id="2147485433" r:id="rId16"/>
    <p:sldLayoutId id="2147485434" r:id="rId17"/>
    <p:sldLayoutId id="2147485435" r:id="rId18"/>
    <p:sldLayoutId id="2147485436" r:id="rId19"/>
    <p:sldLayoutId id="2147485437" r:id="rId20"/>
    <p:sldLayoutId id="2147485438" r:id="rId21"/>
    <p:sldLayoutId id="2147485439" r:id="rId22"/>
    <p:sldLayoutId id="2147485440" r:id="rId23"/>
    <p:sldLayoutId id="2147485441" r:id="rId24"/>
    <p:sldLayoutId id="2147485442" r:id="rId25"/>
    <p:sldLayoutId id="2147485443" r:id="rId26"/>
    <p:sldLayoutId id="2147485444" r:id="rId27"/>
    <p:sldLayoutId id="2147485445" r:id="rId28"/>
    <p:sldLayoutId id="2147485446" r:id="rId29"/>
    <p:sldLayoutId id="2147485447" r:id="rId30"/>
    <p:sldLayoutId id="2147485448" r:id="rId31"/>
    <p:sldLayoutId id="2147485449" r:id="rId32"/>
    <p:sldLayoutId id="2147485450" r:id="rId33"/>
    <p:sldLayoutId id="2147485451" r:id="rId34"/>
    <p:sldLayoutId id="2147485452" r:id="rId35"/>
    <p:sldLayoutId id="2147485453" r:id="rId36"/>
    <p:sldLayoutId id="2147485454" r:id="rId37"/>
    <p:sldLayoutId id="2147485455" r:id="rId38"/>
    <p:sldLayoutId id="2147485457" r:id="rId39"/>
    <p:sldLayoutId id="2147485651" r:id="rId40"/>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4466756"/>
      </p:ext>
    </p:extLst>
  </p:cSld>
  <p:clrMap bg1="lt1" tx1="dk1" bg2="lt2" tx2="dk2" accent1="accent1" accent2="accent2" accent3="accent3" accent4="accent4" accent5="accent5" accent6="accent6" hlink="hlink" folHlink="folHlink"/>
  <p:sldLayoutIdLst>
    <p:sldLayoutId id="2147485459" r:id="rId1"/>
    <p:sldLayoutId id="2147485460" r:id="rId2"/>
    <p:sldLayoutId id="2147485461" r:id="rId3"/>
    <p:sldLayoutId id="2147485462" r:id="rId4"/>
    <p:sldLayoutId id="2147485463" r:id="rId5"/>
    <p:sldLayoutId id="2147485464" r:id="rId6"/>
    <p:sldLayoutId id="2147485465" r:id="rId7"/>
    <p:sldLayoutId id="2147485466" r:id="rId8"/>
    <p:sldLayoutId id="2147485467" r:id="rId9"/>
    <p:sldLayoutId id="2147485468" r:id="rId10"/>
    <p:sldLayoutId id="2147485469" r:id="rId11"/>
    <p:sldLayoutId id="2147485470" r:id="rId12"/>
    <p:sldLayoutId id="2147485471" r:id="rId13"/>
    <p:sldLayoutId id="2147485472" r:id="rId14"/>
    <p:sldLayoutId id="2147485473" r:id="rId15"/>
    <p:sldLayoutId id="2147485474" r:id="rId16"/>
    <p:sldLayoutId id="2147485475" r:id="rId17"/>
    <p:sldLayoutId id="2147485476" r:id="rId18"/>
    <p:sldLayoutId id="2147485477" r:id="rId19"/>
    <p:sldLayoutId id="2147485478" r:id="rId20"/>
    <p:sldLayoutId id="2147485479" r:id="rId21"/>
    <p:sldLayoutId id="2147485480" r:id="rId22"/>
    <p:sldLayoutId id="2147485481" r:id="rId23"/>
    <p:sldLayoutId id="2147485482" r:id="rId24"/>
    <p:sldLayoutId id="2147485483" r:id="rId25"/>
    <p:sldLayoutId id="2147485484" r:id="rId26"/>
    <p:sldLayoutId id="2147485485" r:id="rId27"/>
    <p:sldLayoutId id="2147485486" r:id="rId28"/>
    <p:sldLayoutId id="2147485487" r:id="rId29"/>
    <p:sldLayoutId id="2147485488"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8478358"/>
      </p:ext>
    </p:extLst>
  </p:cSld>
  <p:clrMap bg1="lt1" tx1="dk1" bg2="lt2" tx2="dk2" accent1="accent1" accent2="accent2" accent3="accent3" accent4="accent4" accent5="accent5" accent6="accent6" hlink="hlink" folHlink="folHlink"/>
  <p:sldLayoutIdLst>
    <p:sldLayoutId id="2147485490" r:id="rId1"/>
    <p:sldLayoutId id="2147485491" r:id="rId2"/>
    <p:sldLayoutId id="2147485492" r:id="rId3"/>
    <p:sldLayoutId id="2147485493" r:id="rId4"/>
    <p:sldLayoutId id="2147485494" r:id="rId5"/>
    <p:sldLayoutId id="2147485495" r:id="rId6"/>
    <p:sldLayoutId id="2147485496" r:id="rId7"/>
    <p:sldLayoutId id="2147485497" r:id="rId8"/>
    <p:sldLayoutId id="2147485498" r:id="rId9"/>
    <p:sldLayoutId id="2147485499" r:id="rId10"/>
    <p:sldLayoutId id="2147485500" r:id="rId11"/>
    <p:sldLayoutId id="2147485501" r:id="rId12"/>
    <p:sldLayoutId id="2147485502" r:id="rId13"/>
    <p:sldLayoutId id="2147485503" r:id="rId14"/>
    <p:sldLayoutId id="2147485504" r:id="rId15"/>
    <p:sldLayoutId id="2147485505" r:id="rId16"/>
    <p:sldLayoutId id="2147485506" r:id="rId17"/>
    <p:sldLayoutId id="2147485507" r:id="rId18"/>
    <p:sldLayoutId id="2147485508" r:id="rId19"/>
    <p:sldLayoutId id="2147485509" r:id="rId20"/>
    <p:sldLayoutId id="2147485510" r:id="rId21"/>
    <p:sldLayoutId id="2147485511" r:id="rId22"/>
    <p:sldLayoutId id="2147485512" r:id="rId23"/>
    <p:sldLayoutId id="2147485513" r:id="rId24"/>
    <p:sldLayoutId id="2147485514" r:id="rId25"/>
    <p:sldLayoutId id="2147485515" r:id="rId26"/>
    <p:sldLayoutId id="2147485516" r:id="rId27"/>
  </p:sldLayoutIdLst>
  <p:transition>
    <p:fade/>
  </p:transition>
  <p:hf sldNum="0" hdr="0" ftr="0" dt="0"/>
  <p:txStyles>
    <p:titleStyle>
      <a:lvl1pPr algn="l" defTabSz="932089" rtl="0" eaLnBrk="1" latinLnBrk="0" hangingPunct="1">
        <a:lnSpc>
          <a:spcPct val="100000"/>
        </a:lnSpc>
        <a:spcBef>
          <a:spcPct val="0"/>
        </a:spcBef>
        <a:buNone/>
        <a:defRPr lang="en-US" sz="3597"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44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688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6765" marR="0" indent="-199885"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gradFill>
            <a:gsLst>
              <a:gs pos="1250">
                <a:schemeClr val="tx1"/>
              </a:gs>
              <a:gs pos="100000">
                <a:schemeClr val="tx1"/>
              </a:gs>
            </a:gsLst>
            <a:lin ang="5400000" scaled="0"/>
          </a:gradFill>
          <a:latin typeface="+mn-lt"/>
          <a:ea typeface="+mn-ea"/>
          <a:cs typeface="+mn-cs"/>
        </a:defRPr>
      </a:lvl3pPr>
      <a:lvl4pPr marL="842373" marR="0" indent="-180848"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23221" marR="0" indent="-168157"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32151902"/>
      </p:ext>
    </p:extLst>
  </p:cSld>
  <p:clrMap bg1="dk1" tx1="lt1" bg2="dk2" tx2="lt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5528" r:id="rId11"/>
    <p:sldLayoutId id="2147485529" r:id="rId12"/>
    <p:sldLayoutId id="2147485530" r:id="rId13"/>
    <p:sldLayoutId id="2147485531" r:id="rId14"/>
    <p:sldLayoutId id="2147485532" r:id="rId15"/>
    <p:sldLayoutId id="2147485533"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93701319"/>
      </p:ext>
    </p:extLst>
  </p:cSld>
  <p:clrMap bg1="dk1" tx1="lt1" bg2="dk2" tx2="lt2" accent1="accent1" accent2="accent2" accent3="accent3" accent4="accent4" accent5="accent5" accent6="accent6" hlink="hlink" folHlink="folHlink"/>
  <p:sldLayoutIdLst>
    <p:sldLayoutId id="2147485536" r:id="rId1"/>
    <p:sldLayoutId id="2147485537" r:id="rId2"/>
    <p:sldLayoutId id="2147485538" r:id="rId3"/>
    <p:sldLayoutId id="2147485539" r:id="rId4"/>
    <p:sldLayoutId id="2147485540" r:id="rId5"/>
    <p:sldLayoutId id="2147485541" r:id="rId6"/>
    <p:sldLayoutId id="2147485542" r:id="rId7"/>
    <p:sldLayoutId id="2147485543" r:id="rId8"/>
    <p:sldLayoutId id="2147485544" r:id="rId9"/>
    <p:sldLayoutId id="2147485545" r:id="rId10"/>
    <p:sldLayoutId id="2147485546" r:id="rId11"/>
    <p:sldLayoutId id="2147485547" r:id="rId12"/>
    <p:sldLayoutId id="2147485548" r:id="rId13"/>
    <p:sldLayoutId id="2147485549" r:id="rId14"/>
    <p:sldLayoutId id="2147485550" r:id="rId15"/>
    <p:sldLayoutId id="2147485551" r:id="rId16"/>
    <p:sldLayoutId id="2147485552" r:id="rId17"/>
    <p:sldLayoutId id="2147485553" r:id="rId18"/>
    <p:sldLayoutId id="2147485554" r:id="rId19"/>
    <p:sldLayoutId id="2147485555" r:id="rId20"/>
    <p:sldLayoutId id="2147485556" r:id="rId21"/>
    <p:sldLayoutId id="2147485557" r:id="rId22"/>
    <p:sldLayoutId id="2147485558" r:id="rId23"/>
    <p:sldLayoutId id="2147485559" r:id="rId24"/>
    <p:sldLayoutId id="2147485560" r:id="rId25"/>
    <p:sldLayoutId id="2147485561" r:id="rId26"/>
    <p:sldLayoutId id="2147485562" r:id="rId27"/>
    <p:sldLayoutId id="2147485563" r:id="rId28"/>
    <p:sldLayoutId id="2147485564" r:id="rId29"/>
    <p:sldLayoutId id="2147485565" r:id="rId30"/>
    <p:sldLayoutId id="2147485566" r:id="rId31"/>
    <p:sldLayoutId id="2147485567" r:id="rId32"/>
    <p:sldLayoutId id="2147485568" r:id="rId33"/>
    <p:sldLayoutId id="2147485569" r:id="rId34"/>
    <p:sldLayoutId id="2147485570" r:id="rId35"/>
    <p:sldLayoutId id="2147485571" r:id="rId36"/>
    <p:sldLayoutId id="2147485572" r:id="rId37"/>
    <p:sldLayoutId id="2147485573" r:id="rId38"/>
    <p:sldLayoutId id="2147485574"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87913226"/>
      </p:ext>
    </p:extLst>
  </p:cSld>
  <p:clrMap bg1="lt1" tx1="dk1" bg2="lt2" tx2="dk2" accent1="accent1" accent2="accent2" accent3="accent3" accent4="accent4" accent5="accent5" accent6="accent6" hlink="hlink" folHlink="folHlink"/>
  <p:sldLayoutIdLst>
    <p:sldLayoutId id="2147485576" r:id="rId1"/>
    <p:sldLayoutId id="2147485577" r:id="rId2"/>
    <p:sldLayoutId id="2147485578" r:id="rId3"/>
    <p:sldLayoutId id="2147485579" r:id="rId4"/>
    <p:sldLayoutId id="2147485580" r:id="rId5"/>
    <p:sldLayoutId id="2147485581" r:id="rId6"/>
    <p:sldLayoutId id="2147485582" r:id="rId7"/>
    <p:sldLayoutId id="2147485583" r:id="rId8"/>
    <p:sldLayoutId id="2147485584" r:id="rId9"/>
    <p:sldLayoutId id="2147485585" r:id="rId10"/>
    <p:sldLayoutId id="2147485586" r:id="rId11"/>
    <p:sldLayoutId id="2147485587" r:id="rId12"/>
    <p:sldLayoutId id="2147485588" r:id="rId13"/>
    <p:sldLayoutId id="2147485589" r:id="rId14"/>
    <p:sldLayoutId id="2147485590" r:id="rId15"/>
    <p:sldLayoutId id="2147485591" r:id="rId16"/>
    <p:sldLayoutId id="2147485592" r:id="rId17"/>
    <p:sldLayoutId id="2147485593" r:id="rId18"/>
    <p:sldLayoutId id="2147485594" r:id="rId19"/>
    <p:sldLayoutId id="2147485595" r:id="rId20"/>
    <p:sldLayoutId id="2147485596" r:id="rId21"/>
    <p:sldLayoutId id="2147485597" r:id="rId22"/>
    <p:sldLayoutId id="2147485598" r:id="rId23"/>
    <p:sldLayoutId id="2147485599" r:id="rId24"/>
    <p:sldLayoutId id="2147485600" r:id="rId25"/>
  </p:sldLayoutIdLst>
  <p:transition>
    <p:fade/>
  </p:transition>
  <p:hf sldNum="0" hdr="0" dt="0"/>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6085288"/>
      </p:ext>
    </p:extLst>
  </p:cSld>
  <p:clrMap bg1="lt1" tx1="dk1" bg2="lt2" tx2="dk2" accent1="accent1" accent2="accent2" accent3="accent3" accent4="accent4" accent5="accent5" accent6="accent6" hlink="hlink" folHlink="folHlink"/>
  <p:sldLayoutIdLst>
    <p:sldLayoutId id="2147485602" r:id="rId1"/>
    <p:sldLayoutId id="2147485603" r:id="rId2"/>
    <p:sldLayoutId id="2147485604" r:id="rId3"/>
    <p:sldLayoutId id="2147485605" r:id="rId4"/>
    <p:sldLayoutId id="2147485606" r:id="rId5"/>
    <p:sldLayoutId id="2147485608" r:id="rId6"/>
    <p:sldLayoutId id="2147485609" r:id="rId7"/>
    <p:sldLayoutId id="2147485611" r:id="rId8"/>
    <p:sldLayoutId id="2147485652"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8544861"/>
      </p:ext>
    </p:extLst>
  </p:cSld>
  <p:clrMap bg1="lt1" tx1="dk1" bg2="lt2" tx2="dk2" accent1="accent1" accent2="accent2" accent3="accent3" accent4="accent4" accent5="accent5" accent6="accent6" hlink="hlink" folHlink="folHlink"/>
  <p:sldLayoutIdLst>
    <p:sldLayoutId id="2147485613" r:id="rId1"/>
    <p:sldLayoutId id="2147485614" r:id="rId2"/>
    <p:sldLayoutId id="2147485615" r:id="rId3"/>
    <p:sldLayoutId id="2147485616" r:id="rId4"/>
    <p:sldLayoutId id="2147485617" r:id="rId5"/>
    <p:sldLayoutId id="2147485618" r:id="rId6"/>
    <p:sldLayoutId id="2147485619" r:id="rId7"/>
    <p:sldLayoutId id="2147485620" r:id="rId8"/>
    <p:sldLayoutId id="2147485621" r:id="rId9"/>
    <p:sldLayoutId id="2147485622" r:id="rId10"/>
    <p:sldLayoutId id="2147485623" r:id="rId11"/>
    <p:sldLayoutId id="2147485624" r:id="rId12"/>
    <p:sldLayoutId id="2147485625" r:id="rId13"/>
    <p:sldLayoutId id="2147485626" r:id="rId14"/>
    <p:sldLayoutId id="2147485627" r:id="rId15"/>
    <p:sldLayoutId id="2147485628" r:id="rId16"/>
    <p:sldLayoutId id="2147485629" r:id="rId17"/>
    <p:sldLayoutId id="2147485630" r:id="rId18"/>
    <p:sldLayoutId id="2147485631" r:id="rId19"/>
    <p:sldLayoutId id="2147485632" r:id="rId20"/>
    <p:sldLayoutId id="2147485633" r:id="rId21"/>
    <p:sldLayoutId id="2147485634" r:id="rId22"/>
    <p:sldLayoutId id="2147485635" r:id="rId23"/>
    <p:sldLayoutId id="2147485636" r:id="rId24"/>
    <p:sldLayoutId id="2147485637" r:id="rId25"/>
    <p:sldLayoutId id="2147485638" r:id="rId26"/>
    <p:sldLayoutId id="2147485639" r:id="rId27"/>
    <p:sldLayoutId id="214748564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36980298"/>
      </p:ext>
    </p:extLst>
  </p:cSld>
  <p:clrMap bg1="lt1" tx1="dk1" bg2="lt2" tx2="dk2" accent1="accent1" accent2="accent2" accent3="accent3" accent4="accent4" accent5="accent5" accent6="accent6" hlink="hlink" folHlink="folHlink"/>
  <p:sldLayoutIdLst>
    <p:sldLayoutId id="2147485654" r:id="rId1"/>
    <p:sldLayoutId id="2147485655" r:id="rId2"/>
    <p:sldLayoutId id="2147485656" r:id="rId3"/>
    <p:sldLayoutId id="2147485657" r:id="rId4"/>
    <p:sldLayoutId id="2147485658" r:id="rId5"/>
    <p:sldLayoutId id="2147485659" r:id="rId6"/>
    <p:sldLayoutId id="2147485660" r:id="rId7"/>
    <p:sldLayoutId id="2147485661" r:id="rId8"/>
    <p:sldLayoutId id="2147485662"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1424460"/>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 id="2147484843" r:id="rId12"/>
    <p:sldLayoutId id="2147484844" r:id="rId13"/>
    <p:sldLayoutId id="2147484845" r:id="rId14"/>
    <p:sldLayoutId id="2147484846" r:id="rId15"/>
    <p:sldLayoutId id="2147484847" r:id="rId16"/>
    <p:sldLayoutId id="2147484848" r:id="rId17"/>
    <p:sldLayoutId id="2147484849" r:id="rId18"/>
    <p:sldLayoutId id="2147484850" r:id="rId19"/>
    <p:sldLayoutId id="2147484851" r:id="rId20"/>
    <p:sldLayoutId id="2147484852" r:id="rId21"/>
    <p:sldLayoutId id="2147484853" r:id="rId22"/>
    <p:sldLayoutId id="2147484854" r:id="rId23"/>
    <p:sldLayoutId id="2147484855" r:id="rId24"/>
    <p:sldLayoutId id="2147484856"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21147712"/>
      </p:ext>
    </p:extLst>
  </p:cSld>
  <p:clrMap bg1="lt1" tx1="dk1" bg2="lt2" tx2="dk2" accent1="accent1" accent2="accent2" accent3="accent3" accent4="accent4" accent5="accent5" accent6="accent6" hlink="hlink" folHlink="folHlink"/>
  <p:sldLayoutIdLst>
    <p:sldLayoutId id="2147484858" r:id="rId1"/>
    <p:sldLayoutId id="2147484859" r:id="rId2"/>
    <p:sldLayoutId id="2147484860" r:id="rId3"/>
    <p:sldLayoutId id="2147484861" r:id="rId4"/>
    <p:sldLayoutId id="2147484862" r:id="rId5"/>
    <p:sldLayoutId id="2147484863" r:id="rId6"/>
    <p:sldLayoutId id="2147484864" r:id="rId7"/>
    <p:sldLayoutId id="2147484865" r:id="rId8"/>
    <p:sldLayoutId id="2147484866" r:id="rId9"/>
    <p:sldLayoutId id="2147484867" r:id="rId10"/>
    <p:sldLayoutId id="2147484868" r:id="rId11"/>
    <p:sldLayoutId id="2147484869" r:id="rId12"/>
    <p:sldLayoutId id="2147484870" r:id="rId13"/>
    <p:sldLayoutId id="2147484871" r:id="rId14"/>
    <p:sldLayoutId id="2147484872" r:id="rId15"/>
    <p:sldLayoutId id="2147484873" r:id="rId16"/>
    <p:sldLayoutId id="2147484874" r:id="rId17"/>
    <p:sldLayoutId id="2147484875" r:id="rId18"/>
    <p:sldLayoutId id="2147484876" r:id="rId19"/>
    <p:sldLayoutId id="2147484877" r:id="rId20"/>
    <p:sldLayoutId id="2147484878" r:id="rId21"/>
    <p:sldLayoutId id="2147485284" r:id="rId22"/>
    <p:sldLayoutId id="2147485285" r:id="rId23"/>
    <p:sldLayoutId id="2147485286" r:id="rId24"/>
    <p:sldLayoutId id="2147485287" r:id="rId25"/>
    <p:sldLayoutId id="2147485288" r:id="rId26"/>
    <p:sldLayoutId id="2147485289" r:id="rId27"/>
    <p:sldLayoutId id="2147485290" r:id="rId28"/>
    <p:sldLayoutId id="2147485291" r:id="rId29"/>
    <p:sldLayoutId id="2147485292" r:id="rId30"/>
    <p:sldLayoutId id="2147485293" r:id="rId31"/>
    <p:sldLayoutId id="2147485294" r:id="rId32"/>
    <p:sldLayoutId id="2147485295" r:id="rId33"/>
    <p:sldLayoutId id="214748529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9820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82669499"/>
      </p:ext>
    </p:extLst>
  </p:cSld>
  <p:clrMap bg1="lt1" tx1="dk1" bg2="lt2" tx2="dk2" accent1="accent1" accent2="accent2" accent3="accent3" accent4="accent4" accent5="accent5" accent6="accent6" hlink="hlink" folHlink="folHlink"/>
  <p:sldLayoutIdLst>
    <p:sldLayoutId id="2147484884" r:id="rId1"/>
    <p:sldLayoutId id="2147484885" r:id="rId2"/>
    <p:sldLayoutId id="2147484886" r:id="rId3"/>
    <p:sldLayoutId id="2147484887" r:id="rId4"/>
    <p:sldLayoutId id="2147484888" r:id="rId5"/>
    <p:sldLayoutId id="2147484889" r:id="rId6"/>
    <p:sldLayoutId id="2147484890" r:id="rId7"/>
    <p:sldLayoutId id="2147484891" r:id="rId8"/>
    <p:sldLayoutId id="2147484892" r:id="rId9"/>
    <p:sldLayoutId id="2147484893" r:id="rId10"/>
    <p:sldLayoutId id="2147484894" r:id="rId11"/>
    <p:sldLayoutId id="2147484895" r:id="rId12"/>
    <p:sldLayoutId id="2147484896" r:id="rId13"/>
    <p:sldLayoutId id="2147484897" r:id="rId14"/>
    <p:sldLayoutId id="2147484898" r:id="rId15"/>
    <p:sldLayoutId id="2147484899" r:id="rId16"/>
    <p:sldLayoutId id="2147484900" r:id="rId17"/>
    <p:sldLayoutId id="2147484901" r:id="rId18"/>
    <p:sldLayoutId id="2147484902" r:id="rId19"/>
    <p:sldLayoutId id="2147484903" r:id="rId20"/>
    <p:sldLayoutId id="2147484904" r:id="rId21"/>
    <p:sldLayoutId id="2147484905" r:id="rId22"/>
    <p:sldLayoutId id="2147484906" r:id="rId23"/>
    <p:sldLayoutId id="2147485297" r:id="rId24"/>
    <p:sldLayoutId id="2147485298" r:id="rId25"/>
    <p:sldLayoutId id="2147485299" r:id="rId26"/>
    <p:sldLayoutId id="2147485300" r:id="rId27"/>
    <p:sldLayoutId id="2147485301" r:id="rId28"/>
    <p:sldLayoutId id="2147485302" r:id="rId29"/>
    <p:sldLayoutId id="2147485303" r:id="rId30"/>
    <p:sldLayoutId id="2147485304" r:id="rId31"/>
    <p:sldLayoutId id="2147485305" r:id="rId32"/>
    <p:sldLayoutId id="2147485306" r:id="rId33"/>
    <p:sldLayoutId id="2147485307" r:id="rId34"/>
    <p:sldLayoutId id="2147485308" r:id="rId35"/>
    <p:sldLayoutId id="2147485309" r:id="rId36"/>
    <p:sldLayoutId id="2147485310" r:id="rId37"/>
    <p:sldLayoutId id="2147485311" r:id="rId38"/>
  </p:sldLayoutIdLst>
  <p:transition>
    <p:fade/>
  </p:transition>
  <p:txStyles>
    <p:title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392">
          <p15:clr>
            <a:srgbClr val="C35EA4"/>
          </p15:clr>
        </p15:guide>
        <p15:guide id="25" orient="horz" pos="288">
          <p15:clr>
            <a:srgbClr val="C35EA4"/>
          </p15:clr>
        </p15:guide>
        <p15:guide id="26" orient="horz" pos="4032">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6422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51648132"/>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5312" r:id="rId25"/>
    <p:sldLayoutId id="2147485313" r:id="rId26"/>
    <p:sldLayoutId id="2147485314" r:id="rId27"/>
    <p:sldLayoutId id="2147485315" r:id="rId28"/>
    <p:sldLayoutId id="2147485316" r:id="rId29"/>
    <p:sldLayoutId id="2147485317" r:id="rId30"/>
    <p:sldLayoutId id="2147485318" r:id="rId31"/>
    <p:sldLayoutId id="2147485319" r:id="rId32"/>
    <p:sldLayoutId id="2147485320" r:id="rId33"/>
    <p:sldLayoutId id="2147485321" r:id="rId34"/>
    <p:sldLayoutId id="2147485322" r:id="rId35"/>
    <p:sldLayoutId id="2147485323" r:id="rId36"/>
    <p:sldLayoutId id="2147485324" r:id="rId37"/>
    <p:sldLayoutId id="2147485325" r:id="rId38"/>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 id="2147485642" r:id="rId28"/>
    <p:sldLayoutId id="2147485643" r:id="rId29"/>
    <p:sldLayoutId id="2147485644" r:id="rId30"/>
    <p:sldLayoutId id="2147485646" r:id="rId31"/>
    <p:sldLayoutId id="2147485647" r:id="rId32"/>
    <p:sldLayoutId id="2147485648" r:id="rId33"/>
    <p:sldLayoutId id="2147485649" r:id="rId34"/>
    <p:sldLayoutId id="2147485650" r:id="rId35"/>
    <p:sldLayoutId id="2147485664"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6"/>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764200366"/>
      </p:ext>
    </p:extLst>
  </p:cSld>
  <p:clrMap bg1="lt1" tx1="dk1" bg2="lt2" tx2="dk2" accent1="accent1" accent2="accent2" accent3="accent3" accent4="accent4" accent5="accent5" accent6="accent6" hlink="hlink" folHlink="folHlink"/>
  <p:sldLayoutIdLst>
    <p:sldLayoutId id="2147485267" r:id="rId1"/>
    <p:sldLayoutId id="2147485268" r:id="rId2"/>
    <p:sldLayoutId id="2147485269" r:id="rId3"/>
    <p:sldLayoutId id="2147485270" r:id="rId4"/>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5163967"/>
      </p:ext>
    </p:extLst>
  </p:cSld>
  <p:clrMap bg1="lt1" tx1="dk1" bg2="lt2" tx2="dk2" accent1="accent1" accent2="accent2" accent3="accent3" accent4="accent4" accent5="accent5" accent6="accent6" hlink="hlink" folHlink="folHlink"/>
  <p:sldLayoutIdLst>
    <p:sldLayoutId id="2147485272" r:id="rId1"/>
    <p:sldLayoutId id="2147485326" r:id="rId2"/>
    <p:sldLayoutId id="2147485328" r:id="rId3"/>
    <p:sldLayoutId id="2147485376" r:id="rId4"/>
    <p:sldLayoutId id="2147485663"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25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gif"/></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78.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8.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78.xml"/><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98.xml"/><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zure-sql/database/service-tiers-general-purpose-business-critical" TargetMode="External"/><Relationship Id="rId2" Type="http://schemas.openxmlformats.org/officeDocument/2006/relationships/notesSlide" Target="../notesSlides/notesSlide14.xml"/><Relationship Id="rId1" Type="http://schemas.openxmlformats.org/officeDocument/2006/relationships/slideLayout" Target="../slideLayouts/slideLayout178.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78.xml"/><Relationship Id="rId4" Type="http://schemas.openxmlformats.org/officeDocument/2006/relationships/image" Target="../media/image53.sv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78.xml"/><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7.xml"/><Relationship Id="rId1" Type="http://schemas.openxmlformats.org/officeDocument/2006/relationships/slideLayout" Target="../slideLayouts/slideLayout331.xml"/><Relationship Id="rId5" Type="http://schemas.openxmlformats.org/officeDocument/2006/relationships/image" Target="../media/image57.png"/><Relationship Id="rId4" Type="http://schemas.openxmlformats.org/officeDocument/2006/relationships/hyperlink" Target="https://docs.microsoft.com/en-us/azure/service-fabric/service-fabric-overview"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31.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4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image" Target="../media/image59.emf"/></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54.xml"/><Relationship Id="rId6" Type="http://schemas.openxmlformats.org/officeDocument/2006/relationships/image" Target="../media/image45.jpeg"/><Relationship Id="rId5" Type="http://schemas.openxmlformats.org/officeDocument/2006/relationships/hyperlink" Target="mailto:mert.senguner@microsoft.com" TargetMode="External"/><Relationship Id="rId4" Type="http://schemas.openxmlformats.org/officeDocument/2006/relationships/hyperlink" Target="mailto:goran.stevanovic@microsoft.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4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image" Target="../media/image59.emf"/></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7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6.xml"/></Relationships>
</file>

<file path=ppt/slides/_rels/slide2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4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7.xml"/></Relationships>
</file>

<file path=ppt/slides/_rels/slide25.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svg"/><Relationship Id="rId18" Type="http://schemas.openxmlformats.org/officeDocument/2006/relationships/image" Target="../media/image73.png"/><Relationship Id="rId3" Type="http://schemas.openxmlformats.org/officeDocument/2006/relationships/image" Target="../media/image60.png"/><Relationship Id="rId21" Type="http://schemas.openxmlformats.org/officeDocument/2006/relationships/image" Target="../media/image76.sv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2.svg"/><Relationship Id="rId2" Type="http://schemas.openxmlformats.org/officeDocument/2006/relationships/notesSlide" Target="../notesSlides/notesSlide25.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487.xml"/><Relationship Id="rId6" Type="http://schemas.openxmlformats.org/officeDocument/2006/relationships/image" Target="../media/image63.png"/><Relationship Id="rId11" Type="http://schemas.openxmlformats.org/officeDocument/2006/relationships/image" Target="../media/image68.svg"/><Relationship Id="rId24" Type="http://schemas.openxmlformats.org/officeDocument/2006/relationships/image" Target="../media/image49.svg"/><Relationship Id="rId5" Type="http://schemas.openxmlformats.org/officeDocument/2006/relationships/image" Target="../media/image62.png"/><Relationship Id="rId15" Type="http://schemas.openxmlformats.org/officeDocument/2006/relationships/image" Target="../media/image53.svg"/><Relationship Id="rId23" Type="http://schemas.openxmlformats.org/officeDocument/2006/relationships/image" Target="../media/image48.png"/><Relationship Id="rId10" Type="http://schemas.openxmlformats.org/officeDocument/2006/relationships/image" Target="../media/image67.png"/><Relationship Id="rId19" Type="http://schemas.openxmlformats.org/officeDocument/2006/relationships/image" Target="../media/image74.sv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52.png"/><Relationship Id="rId22"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hyperlink" Target="https://datamigration.microsoft.com/" TargetMode="External"/><Relationship Id="rId2" Type="http://schemas.openxmlformats.org/officeDocument/2006/relationships/notesSlide" Target="../notesSlides/notesSlide26.xml"/><Relationship Id="rId1" Type="http://schemas.openxmlformats.org/officeDocument/2006/relationships/slideLayout" Target="../slideLayouts/slideLayout511.xml"/><Relationship Id="rId4" Type="http://schemas.openxmlformats.org/officeDocument/2006/relationships/hyperlink" Target="https://docs.microsoft.com/en-us/azure/dms/dms-tools-matri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78.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39.xml"/><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29.xml"/><Relationship Id="rId1" Type="http://schemas.openxmlformats.org/officeDocument/2006/relationships/slideLayout" Target="../slideLayouts/slideLayout239.xml"/></Relationships>
</file>

<file path=ppt/slides/_rels/slide3.xml.rels><?xml version="1.0" encoding="UTF-8" standalone="yes"?>
<Relationships xmlns="http://schemas.openxmlformats.org/package/2006/relationships"><Relationship Id="rId3" Type="http://schemas.openxmlformats.org/officeDocument/2006/relationships/hyperlink" Target="mailto:mert.senguner@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254.xml"/><Relationship Id="rId6" Type="http://schemas.openxmlformats.org/officeDocument/2006/relationships/image" Target="../media/image45.jpeg"/><Relationship Id="rId5" Type="http://schemas.openxmlformats.org/officeDocument/2006/relationships/image" Target="../media/image46.jpeg"/><Relationship Id="rId4" Type="http://schemas.openxmlformats.org/officeDocument/2006/relationships/hyperlink" Target="mailto:frank.Seiwerth@microsoft.com"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mailto:sqlhackuser07@m365x90478194.onmicrosoft.com" TargetMode="External"/><Relationship Id="rId3" Type="http://schemas.openxmlformats.org/officeDocument/2006/relationships/hyperlink" Target="mailto:sqlhackuser01@M365x15559747.onmicrosoft.com" TargetMode="External"/><Relationship Id="rId7" Type="http://schemas.openxmlformats.org/officeDocument/2006/relationships/hyperlink" Target="mailto:sqlhackuser05@M365x15559747.onmicrosoft.com" TargetMode="External"/><Relationship Id="rId12"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39.xml"/><Relationship Id="rId6" Type="http://schemas.openxmlformats.org/officeDocument/2006/relationships/hyperlink" Target="mailto:sqlhackuser04@M365x15559747.onmicrosoft.com" TargetMode="External"/><Relationship Id="rId11" Type="http://schemas.openxmlformats.org/officeDocument/2006/relationships/image" Target="../media/image82.png"/><Relationship Id="rId5" Type="http://schemas.openxmlformats.org/officeDocument/2006/relationships/hyperlink" Target="mailto:sqlhackuser03@M365x15559747.onmicrosoft.com" TargetMode="External"/><Relationship Id="rId10" Type="http://schemas.openxmlformats.org/officeDocument/2006/relationships/hyperlink" Target="mailto:sqlhackuser09@m365x90478194.onmicrosoft.com" TargetMode="External"/><Relationship Id="rId4" Type="http://schemas.openxmlformats.org/officeDocument/2006/relationships/hyperlink" Target="mailto:sqlhackuser02@M365x15559747.onmicrosoft.com" TargetMode="External"/><Relationship Id="rId9" Type="http://schemas.openxmlformats.org/officeDocument/2006/relationships/hyperlink" Target="mailto:sqlhackuser08@m365x90478194.onmicrosoft.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17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9.xml"/></Relationships>
</file>

<file path=ppt/slides/_rels/slide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00.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201.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201.xml"/></Relationships>
</file>

<file path=ppt/slides/_rels/slide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8.xml"/><Relationship Id="rId1" Type="http://schemas.openxmlformats.org/officeDocument/2006/relationships/slideLayout" Target="../slideLayouts/slideLayout200.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01.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9.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02.xml"/><Relationship Id="rId5" Type="http://schemas.openxmlformats.org/officeDocument/2006/relationships/image" Target="../media/image91.png"/><Relationship Id="rId4" Type="http://schemas.openxmlformats.org/officeDocument/2006/relationships/image" Target="../media/image90.sv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01.xml"/><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178.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178.xml"/></Relationships>
</file>

<file path=ppt/slides/_rels/slide44.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1.emf"/><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44.xml"/><Relationship Id="rId16" Type="http://schemas.openxmlformats.org/officeDocument/2006/relationships/image" Target="../media/image110.png"/><Relationship Id="rId20" Type="http://schemas.openxmlformats.org/officeDocument/2006/relationships/hyperlink" Target="https://docs.microsoft.com/en-us/azure/azure-monitor/logs/log-analytics-overview" TargetMode="External"/><Relationship Id="rId1" Type="http://schemas.openxmlformats.org/officeDocument/2006/relationships/slideLayout" Target="../slideLayouts/slideLayout178.xml"/><Relationship Id="rId6" Type="http://schemas.openxmlformats.org/officeDocument/2006/relationships/image" Target="../media/image100.emf"/><Relationship Id="rId11" Type="http://schemas.openxmlformats.org/officeDocument/2006/relationships/image" Target="../media/image105.svg"/><Relationship Id="rId5" Type="http://schemas.openxmlformats.org/officeDocument/2006/relationships/image" Target="../media/image99.emf"/><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emf"/><Relationship Id="rId9" Type="http://schemas.openxmlformats.org/officeDocument/2006/relationships/image" Target="../media/image103.png"/><Relationship Id="rId14" Type="http://schemas.openxmlformats.org/officeDocument/2006/relationships/image" Target="../media/image108.svg"/></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178.xml"/><Relationship Id="rId5" Type="http://schemas.openxmlformats.org/officeDocument/2006/relationships/hyperlink" Target="https://docs.microsoft.com/en-us/azure/azure-monitor/insights/sql-insights-overview" TargetMode="External"/><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178.xml"/><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7.xml"/><Relationship Id="rId1" Type="http://schemas.openxmlformats.org/officeDocument/2006/relationships/slideLayout" Target="../slideLayouts/slideLayout200.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7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78.xml"/></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195.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178.xml"/><Relationship Id="rId6" Type="http://schemas.openxmlformats.org/officeDocument/2006/relationships/image" Target="../media/image122.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21.jpe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170.xml"/><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196.xml"/></Relationships>
</file>

<file path=ppt/slides/_rels/slide5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54.xml"/><Relationship Id="rId1" Type="http://schemas.openxmlformats.org/officeDocument/2006/relationships/slideLayout" Target="../slideLayouts/slideLayout19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178.xml"/><Relationship Id="rId6" Type="http://schemas.openxmlformats.org/officeDocument/2006/relationships/image" Target="../media/image122.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21.jpeg"/></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180.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178.xml"/><Relationship Id="rId6" Type="http://schemas.openxmlformats.org/officeDocument/2006/relationships/image" Target="../media/image122.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21.jpe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78.xml"/><Relationship Id="rId6" Type="http://schemas.openxmlformats.org/officeDocument/2006/relationships/image" Target="../media/image122.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21.jpeg"/></Relationships>
</file>

<file path=ppt/slides/_rels/slide5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59.xml"/><Relationship Id="rId1" Type="http://schemas.openxmlformats.org/officeDocument/2006/relationships/slideLayout" Target="../slideLayouts/slideLayout17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7.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78.xml"/><Relationship Id="rId6" Type="http://schemas.openxmlformats.org/officeDocument/2006/relationships/image" Target="../media/image122.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21.jpe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198.xml"/><Relationship Id="rId4" Type="http://schemas.openxmlformats.org/officeDocument/2006/relationships/image" Target="../media/image141.png"/></Relationships>
</file>

<file path=ppt/slides/_rels/slide6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2.xml"/><Relationship Id="rId1" Type="http://schemas.openxmlformats.org/officeDocument/2006/relationships/slideLayout" Target="../slideLayouts/slideLayout170.xml"/></Relationships>
</file>

<file path=ppt/slides/_rels/slide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3.xml"/><Relationship Id="rId1" Type="http://schemas.openxmlformats.org/officeDocument/2006/relationships/slideLayout" Target="../slideLayouts/slideLayout170.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17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3.xml"/></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6.xml"/><Relationship Id="rId1" Type="http://schemas.openxmlformats.org/officeDocument/2006/relationships/slideLayout" Target="../slideLayouts/slideLayout170.xml"/></Relationships>
</file>

<file path=ppt/slides/_rels/slide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03.xml"/></Relationships>
</file>

<file path=ppt/slides/_rels/slide68.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03.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slides/_rels/slide6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90.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7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90.xml"/><Relationship Id="rId4" Type="http://schemas.openxmlformats.org/officeDocument/2006/relationships/image" Target="../media/image159.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hyperlink" Target="https://docs.microsoft.com/en-us/azure/azure-sql/database/resource-limits-vcore-single-databases" TargetMode="External"/><Relationship Id="rId4" Type="http://schemas.openxmlformats.org/officeDocument/2006/relationships/hyperlink" Target="https://docs.microsoft.com/en-us/azure/azure-sql/managed-instance/resource-limi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Boden, Fenster, Wand enthält.&#10;&#10;Automatisch generierte Beschreibung">
            <a:extLst>
              <a:ext uri="{FF2B5EF4-FFF2-40B4-BE49-F238E27FC236}">
                <a16:creationId xmlns:a16="http://schemas.microsoft.com/office/drawing/2014/main" id="{DB428493-56E8-4FF3-9C22-FBE40292CC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1649"/>
            <a:ext cx="12192000" cy="6884848"/>
          </a:xfrm>
          <a:prstGeom prst="rect">
            <a:avLst/>
          </a:prstGeom>
        </p:spPr>
      </p:pic>
      <p:pic>
        <p:nvPicPr>
          <p:cNvPr id="6" name="Picture 2" descr="voice wave | Motion graphics design, Sound waves design, Motion design  animation">
            <a:extLst>
              <a:ext uri="{FF2B5EF4-FFF2-40B4-BE49-F238E27FC236}">
                <a16:creationId xmlns:a16="http://schemas.microsoft.com/office/drawing/2014/main" id="{12841071-39CC-4565-8392-A76E48E3C009}"/>
              </a:ext>
            </a:extLst>
          </p:cNvPr>
          <p:cNvPicPr>
            <a:picLocks noChangeAspect="1" noChangeArrowheads="1" noCrop="1"/>
          </p:cNvPicPr>
          <p:nvPr/>
        </p:nvPicPr>
        <p:blipFill>
          <a:blip r:embed="rId4">
            <a:alphaModFix amt="50000"/>
            <a:extLst>
              <a:ext uri="{28A0092B-C50C-407E-A947-70E740481C1C}">
                <a14:useLocalDpi xmlns:a14="http://schemas.microsoft.com/office/drawing/2010/main"/>
              </a:ext>
            </a:extLst>
          </a:blip>
          <a:srcRect/>
          <a:stretch>
            <a:fillRect/>
          </a:stretch>
        </p:blipFill>
        <p:spPr bwMode="auto">
          <a:xfrm>
            <a:off x="-653" y="4037"/>
            <a:ext cx="12344928" cy="704054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A50DA21A-DDEF-4562-BD44-4F744B62F2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94656" y="-3928"/>
            <a:ext cx="1019665" cy="6858000"/>
          </a:xfrm>
          <a:prstGeom prst="rect">
            <a:avLst/>
          </a:prstGeom>
        </p:spPr>
      </p:pic>
      <p:sp>
        <p:nvSpPr>
          <p:cNvPr id="13" name="Rectangle 37">
            <a:extLst>
              <a:ext uri="{FF2B5EF4-FFF2-40B4-BE49-F238E27FC236}">
                <a16:creationId xmlns:a16="http://schemas.microsoft.com/office/drawing/2014/main" id="{158EF27F-7A52-41F7-9A96-56E6D4A25EA8}"/>
              </a:ext>
            </a:extLst>
          </p:cNvPr>
          <p:cNvSpPr/>
          <p:nvPr/>
        </p:nvSpPr>
        <p:spPr bwMode="auto">
          <a:xfrm>
            <a:off x="7681" y="-11649"/>
            <a:ext cx="9895767" cy="7040543"/>
          </a:xfrm>
          <a:prstGeom prst="rect">
            <a:avLst/>
          </a:prstGeom>
          <a:gradFill flip="none" rotWithShape="1">
            <a:gsLst>
              <a:gs pos="100000">
                <a:srgbClr val="000000">
                  <a:alpha val="50000"/>
                </a:srgbClr>
              </a:gs>
              <a:gs pos="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1</a:t>
            </a:r>
          </a:p>
        </p:txBody>
      </p:sp>
      <p:sp>
        <p:nvSpPr>
          <p:cNvPr id="25" name="TextBox 24">
            <a:extLst>
              <a:ext uri="{FF2B5EF4-FFF2-40B4-BE49-F238E27FC236}">
                <a16:creationId xmlns:a16="http://schemas.microsoft.com/office/drawing/2014/main" id="{D3D49D17-0EF1-4CFA-8323-E4C0E5B02BF3}"/>
              </a:ext>
            </a:extLst>
          </p:cNvPr>
          <p:cNvSpPr txBox="1"/>
          <p:nvPr/>
        </p:nvSpPr>
        <p:spPr>
          <a:xfrm>
            <a:off x="541607" y="1541336"/>
            <a:ext cx="10707418" cy="775597"/>
          </a:xfrm>
          <a:prstGeom prst="rect">
            <a:avLst/>
          </a:prstGeom>
          <a:noFill/>
        </p:spPr>
        <p:txBody>
          <a:bodyPr wrap="square" lIns="0" tIns="0" rIns="0" bIns="0" rtlCol="0">
            <a:spAutoFit/>
          </a:bodyPr>
          <a:lstStyle>
            <a:defPPr>
              <a:defRPr lang="de-DE"/>
            </a:defPPr>
            <a:lvl1pPr marR="0" indent="0" algn="ctr" defTabSz="932742" fontAlgn="base">
              <a:lnSpc>
                <a:spcPct val="90000"/>
              </a:lnSpc>
              <a:spcBef>
                <a:spcPct val="0"/>
              </a:spcBef>
              <a:spcAft>
                <a:spcPct val="0"/>
              </a:spcAft>
              <a:buClrTx/>
              <a:buSzTx/>
              <a:buFontTx/>
              <a:buNone/>
              <a:tabLst>
                <a:tab pos="920876" algn="l"/>
              </a:tabLst>
              <a:defRPr sz="6000" kern="0" spc="-49">
                <a:ln w="3175">
                  <a:noFill/>
                </a:ln>
                <a:gradFill>
                  <a:gsLst>
                    <a:gs pos="100000">
                      <a:srgbClr val="20A5E5"/>
                    </a:gs>
                    <a:gs pos="0">
                      <a:srgbClr val="50E6FF"/>
                    </a:gs>
                  </a:gsLst>
                  <a:lin ang="2700000" scaled="1"/>
                </a:gradFill>
                <a:effectLst>
                  <a:outerShdw blurRad="127000" dir="5400000" algn="tl">
                    <a:srgbClr val="000000">
                      <a:alpha val="45000"/>
                    </a:srgbClr>
                  </a:outerShdw>
                </a:effectLst>
                <a:latin typeface="Segoe UI Semibold"/>
                <a:cs typeface="Segoe UI" pitchFamily="34" charset="0"/>
              </a:defRPr>
            </a:lvl1pPr>
          </a:lstStyle>
          <a:p>
            <a:pPr marL="0" marR="0" lvl="0" indent="0" algn="l" defTabSz="932742" rtl="0" eaLnBrk="1" fontAlgn="base" latinLnBrk="0" hangingPunct="1">
              <a:lnSpc>
                <a:spcPct val="90000"/>
              </a:lnSpc>
              <a:spcBef>
                <a:spcPct val="0"/>
              </a:spcBef>
              <a:spcAft>
                <a:spcPct val="0"/>
              </a:spcAft>
              <a:buClrTx/>
              <a:buSzTx/>
              <a:buFontTx/>
              <a:buNone/>
              <a:tabLst>
                <a:tab pos="920876" algn="l"/>
              </a:tabLst>
              <a:defRPr/>
            </a:pPr>
            <a:endParaRPr kumimoji="0" lang="en-US" sz="3200" b="0" i="0" u="none" strike="noStrike" kern="0" cap="none" spc="-49" normalizeH="0" baseline="0" noProof="0" dirty="0">
              <a:ln w="3175">
                <a:noFill/>
              </a:ln>
              <a:gradFill>
                <a:gsLst>
                  <a:gs pos="100000">
                    <a:srgbClr val="20A5E5"/>
                  </a:gs>
                  <a:gs pos="0">
                    <a:srgbClr val="50E6FF"/>
                  </a:gs>
                </a:gsLst>
                <a:lin ang="2700000" scaled="1"/>
              </a:gradFill>
              <a:effectLst>
                <a:outerShdw blurRad="127000" dir="5400000" algn="tl">
                  <a:srgbClr val="000000">
                    <a:alpha val="45000"/>
                  </a:srgbClr>
                </a:outerShdw>
              </a:effectLst>
              <a:uLnTx/>
              <a:uFillTx/>
              <a:latin typeface="Segoe UI Semibold"/>
              <a:ea typeface="+mn-ea"/>
              <a:cs typeface="Segoe UI" pitchFamily="34" charset="0"/>
            </a:endParaRPr>
          </a:p>
          <a:p>
            <a:pPr marL="0" marR="0" lvl="0" indent="0" algn="l" defTabSz="932742" rtl="0" eaLnBrk="1" fontAlgn="base" latinLnBrk="0" hangingPunct="1">
              <a:lnSpc>
                <a:spcPct val="90000"/>
              </a:lnSpc>
              <a:spcBef>
                <a:spcPct val="0"/>
              </a:spcBef>
              <a:spcAft>
                <a:spcPct val="0"/>
              </a:spcAft>
              <a:buClrTx/>
              <a:buSzTx/>
              <a:buFontTx/>
              <a:buNone/>
              <a:tabLst>
                <a:tab pos="920876" algn="l"/>
              </a:tabLst>
              <a:defRPr/>
            </a:pPr>
            <a:endParaRPr kumimoji="0" lang="en-US" sz="2400" b="0" i="0" u="none" strike="noStrike" kern="0" cap="none" spc="-49" normalizeH="0" baseline="0" noProof="0" dirty="0">
              <a:ln w="3175">
                <a:noFill/>
              </a:ln>
              <a:gradFill>
                <a:gsLst>
                  <a:gs pos="100000">
                    <a:srgbClr val="20A5E5"/>
                  </a:gs>
                  <a:gs pos="0">
                    <a:srgbClr val="50E6FF"/>
                  </a:gs>
                </a:gsLst>
                <a:lin ang="2700000" scaled="1"/>
              </a:gradFill>
              <a:effectLst>
                <a:outerShdw blurRad="127000" dir="5400000" algn="tl">
                  <a:srgbClr val="000000">
                    <a:alpha val="45000"/>
                  </a:srgbClr>
                </a:outerShdw>
              </a:effectLst>
              <a:uLnTx/>
              <a:uFillTx/>
              <a:latin typeface="Segoe UI Semibold"/>
              <a:ea typeface="+mn-ea"/>
              <a:cs typeface="Segoe UI" pitchFamily="34" charset="0"/>
            </a:endParaRPr>
          </a:p>
        </p:txBody>
      </p:sp>
      <p:sp>
        <p:nvSpPr>
          <p:cNvPr id="2" name="TextBox 17">
            <a:extLst>
              <a:ext uri="{FF2B5EF4-FFF2-40B4-BE49-F238E27FC236}">
                <a16:creationId xmlns:a16="http://schemas.microsoft.com/office/drawing/2014/main" id="{02406A98-990E-4609-A340-616DC527A62C}"/>
              </a:ext>
            </a:extLst>
          </p:cNvPr>
          <p:cNvSpPr txBox="1"/>
          <p:nvPr/>
        </p:nvSpPr>
        <p:spPr>
          <a:xfrm>
            <a:off x="541607" y="2385133"/>
            <a:ext cx="9961746" cy="4154984"/>
          </a:xfrm>
          <a:prstGeom prst="rect">
            <a:avLst/>
          </a:prstGeom>
          <a:noFill/>
        </p:spPr>
        <p:txBody>
          <a:bodyPr wrap="square" rtlCol="0" anchor="t">
            <a:spAutoFit/>
          </a:bodyPr>
          <a:lstStyle/>
          <a:p>
            <a:pPr>
              <a:defRPr/>
            </a:pPr>
            <a:r>
              <a:rPr lang="en-US" sz="3200" b="1" dirty="0">
                <a:solidFill>
                  <a:schemeClr val="bg2">
                    <a:lumMod val="90000"/>
                  </a:schemeClr>
                </a:solidFill>
                <a:latin typeface="Segoe UI Light"/>
                <a:cs typeface="Segoe UI Light"/>
              </a:rPr>
              <a:t>Microsoft Hackathon Event </a:t>
            </a:r>
          </a:p>
          <a:p>
            <a:pPr>
              <a:defRPr/>
            </a:pPr>
            <a:r>
              <a:rPr lang="en-US" sz="3200" b="1" dirty="0">
                <a:solidFill>
                  <a:schemeClr val="bg2">
                    <a:lumMod val="90000"/>
                  </a:schemeClr>
                </a:solidFill>
                <a:latin typeface="Segoe UI Light"/>
                <a:cs typeface="Segoe UI Light"/>
              </a:rPr>
              <a:t>“Azure SQL </a:t>
            </a:r>
            <a:r>
              <a:rPr lang="en-US" sz="3200" b="1" dirty="0" err="1">
                <a:solidFill>
                  <a:schemeClr val="bg2">
                    <a:lumMod val="90000"/>
                  </a:schemeClr>
                </a:solidFill>
                <a:latin typeface="Segoe UI Light"/>
                <a:cs typeface="Segoe UI Light"/>
              </a:rPr>
              <a:t>MI”grathon</a:t>
            </a:r>
            <a:endParaRPr lang="en-US" sz="3200" b="1" dirty="0">
              <a:solidFill>
                <a:schemeClr val="bg2">
                  <a:lumMod val="90000"/>
                </a:schemeClr>
              </a:solidFill>
              <a:latin typeface="Segoe UI Light"/>
              <a:cs typeface="Segoe UI Light"/>
            </a:endParaRPr>
          </a:p>
          <a:p>
            <a:pPr>
              <a:defRPr/>
            </a:pPr>
            <a:r>
              <a:rPr lang="en-US" sz="3200" b="1" dirty="0">
                <a:solidFill>
                  <a:schemeClr val="bg2">
                    <a:lumMod val="90000"/>
                  </a:schemeClr>
                </a:solidFill>
                <a:latin typeface="Segoe UI Light"/>
                <a:cs typeface="Segoe UI Light"/>
              </a:rPr>
              <a:t>(SQL Mod. Hack.)</a:t>
            </a:r>
          </a:p>
          <a:p>
            <a:pPr>
              <a:defRPr/>
            </a:pPr>
            <a:endParaRPr kumimoji="0" lang="en-US" sz="2400" b="1" i="0" u="none" strike="noStrike" kern="1200" cap="none" spc="0" normalizeH="0" baseline="0" noProof="0" dirty="0">
              <a:ln>
                <a:noFill/>
              </a:ln>
              <a:solidFill>
                <a:schemeClr val="bg2">
                  <a:lumMod val="90000"/>
                </a:schemeClr>
              </a:solidFill>
              <a:effectLst/>
              <a:uLnTx/>
              <a:uFillTx/>
              <a:latin typeface="Segoe UI Light"/>
              <a:ea typeface="+mn-ea"/>
              <a:cs typeface="Segoe UI Light"/>
            </a:endParaRPr>
          </a:p>
          <a:p>
            <a:pPr>
              <a:defRPr/>
            </a:pPr>
            <a:endParaRPr kumimoji="0" lang="en-US" sz="2400" b="1" u="none" strike="noStrike" kern="1200" cap="none" spc="0" normalizeH="0" baseline="0" noProof="0" dirty="0">
              <a:ln>
                <a:noFill/>
              </a:ln>
              <a:solidFill>
                <a:schemeClr val="bg2">
                  <a:lumMod val="90000"/>
                </a:schemeClr>
              </a:solidFill>
              <a:effectLst/>
              <a:uLnTx/>
              <a:uFillTx/>
              <a:latin typeface="Segoe UI Light"/>
              <a:ea typeface="+mn-ea"/>
              <a:cs typeface="Segoe UI Light"/>
            </a:endParaRPr>
          </a:p>
          <a:p>
            <a:pPr>
              <a:defRPr/>
            </a:pPr>
            <a:endParaRPr lang="en-US" sz="2400" b="1" dirty="0">
              <a:solidFill>
                <a:schemeClr val="bg2">
                  <a:lumMod val="90000"/>
                </a:schemeClr>
              </a:solidFill>
              <a:latin typeface="Segoe UI Light"/>
              <a:cs typeface="Segoe UI Light"/>
            </a:endParaRPr>
          </a:p>
          <a:p>
            <a:pPr>
              <a:defRPr/>
            </a:pPr>
            <a:endParaRPr kumimoji="0" lang="en-US" sz="2400" b="1" u="none" strike="noStrike" kern="1200" cap="none" spc="0" normalizeH="0" baseline="0" noProof="0" dirty="0">
              <a:ln>
                <a:noFill/>
              </a:ln>
              <a:solidFill>
                <a:schemeClr val="bg2">
                  <a:lumMod val="90000"/>
                </a:schemeClr>
              </a:solidFill>
              <a:effectLst/>
              <a:uLnTx/>
              <a:uFillTx/>
              <a:latin typeface="Segoe UI Light"/>
              <a:ea typeface="+mn-ea"/>
              <a:cs typeface="Segoe UI Light"/>
            </a:endParaRPr>
          </a:p>
          <a:p>
            <a:pPr>
              <a:defRPr/>
            </a:pPr>
            <a:endParaRPr lang="en-US" sz="2400" b="1" dirty="0">
              <a:solidFill>
                <a:schemeClr val="bg2">
                  <a:lumMod val="90000"/>
                </a:schemeClr>
              </a:solidFill>
              <a:latin typeface="Segoe UI Light"/>
              <a:cs typeface="Segoe UI Light"/>
            </a:endParaRPr>
          </a:p>
          <a:p>
            <a:pPr>
              <a:defRPr/>
            </a:pPr>
            <a:r>
              <a:rPr kumimoji="0" lang="en-US" sz="1600" b="1" u="none" strike="noStrike" kern="1200" cap="none" spc="0" normalizeH="0" baseline="0" noProof="0" dirty="0">
                <a:ln>
                  <a:noFill/>
                </a:ln>
                <a:solidFill>
                  <a:schemeClr val="bg2">
                    <a:lumMod val="90000"/>
                  </a:schemeClr>
                </a:solidFill>
                <a:effectLst/>
                <a:uLnTx/>
                <a:uFillTx/>
                <a:latin typeface="Segoe UI Light"/>
                <a:ea typeface="+mn-ea"/>
                <a:cs typeface="Segoe UI Light"/>
              </a:rPr>
              <a:t>Modernizing Your SQL Server Workload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FFFFFF"/>
              </a:solidFill>
              <a:latin typeface="Segoe UI Light"/>
              <a:cs typeface="Segoe UI Light"/>
            </a:endParaRPr>
          </a:p>
        </p:txBody>
      </p:sp>
      <p:pic>
        <p:nvPicPr>
          <p:cNvPr id="18" name="Grafik 17">
            <a:extLst>
              <a:ext uri="{FF2B5EF4-FFF2-40B4-BE49-F238E27FC236}">
                <a16:creationId xmlns:a16="http://schemas.microsoft.com/office/drawing/2014/main" id="{585D6ACC-5132-4871-92B6-C2CAC66C0F9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0585" y="325330"/>
            <a:ext cx="1791305" cy="658919"/>
          </a:xfrm>
          <a:prstGeom prst="rect">
            <a:avLst/>
          </a:prstGeom>
        </p:spPr>
      </p:pic>
      <p:sp>
        <p:nvSpPr>
          <p:cNvPr id="4" name="TextBox 17">
            <a:extLst>
              <a:ext uri="{FF2B5EF4-FFF2-40B4-BE49-F238E27FC236}">
                <a16:creationId xmlns:a16="http://schemas.microsoft.com/office/drawing/2014/main" id="{1150603F-90B2-E600-2C38-0148AF134A2D}"/>
              </a:ext>
            </a:extLst>
          </p:cNvPr>
          <p:cNvSpPr txBox="1"/>
          <p:nvPr/>
        </p:nvSpPr>
        <p:spPr>
          <a:xfrm>
            <a:off x="241655" y="5966581"/>
            <a:ext cx="9961746"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latin typeface="Segoe UI Light"/>
                <a:cs typeface="Segoe UI Light"/>
              </a:rPr>
              <a:t>February 2024 - Online</a:t>
            </a:r>
          </a:p>
        </p:txBody>
      </p:sp>
    </p:spTree>
    <p:extLst>
      <p:ext uri="{BB962C8B-B14F-4D97-AF65-F5344CB8AC3E}">
        <p14:creationId xmlns:p14="http://schemas.microsoft.com/office/powerpoint/2010/main" val="17497160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49355" y="2501980"/>
            <a:ext cx="3153187" cy="34274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Azure differentiators </a:t>
            </a:r>
          </a:p>
          <a:p>
            <a:pPr marL="285750" lvl="0" indent="-285750">
              <a:spcBef>
                <a:spcPts val="600"/>
              </a:spcBef>
              <a:buFont typeface="Arial" panose="020B0604020202020204" pitchFamily="34" charset="0"/>
              <a:buChar char="•"/>
              <a:defRPr/>
            </a:pPr>
            <a:r>
              <a:rPr lang="en-US" sz="1600" b="1" dirty="0">
                <a:solidFill>
                  <a:srgbClr val="000000"/>
                </a:solidFill>
              </a:rPr>
              <a:t>Automated manageability features </a:t>
            </a:r>
            <a:r>
              <a:rPr lang="en-US" sz="1600" dirty="0">
                <a:solidFill>
                  <a:srgbClr val="000000"/>
                </a:solidFill>
              </a:rPr>
              <a:t>for SQL Server</a:t>
            </a:r>
          </a:p>
          <a:p>
            <a:pPr marL="285750" indent="-285750">
              <a:spcBef>
                <a:spcPts val="600"/>
              </a:spcBef>
              <a:buFont typeface="Arial" panose="020B0604020202020204" pitchFamily="34" charset="0"/>
              <a:buChar char="•"/>
              <a:defRPr/>
            </a:pPr>
            <a:r>
              <a:rPr lang="en-US" sz="1600" b="1" dirty="0">
                <a:solidFill>
                  <a:srgbClr val="000000"/>
                </a:solidFill>
              </a:rPr>
              <a:t>Point in time restore </a:t>
            </a:r>
            <a:r>
              <a:rPr lang="en-US" sz="1600" dirty="0">
                <a:solidFill>
                  <a:srgbClr val="000000"/>
                </a:solidFill>
              </a:rPr>
              <a:t>with Azure Backup</a:t>
            </a:r>
          </a:p>
          <a:p>
            <a:pPr marL="285750" lvl="0" indent="-285750">
              <a:spcBef>
                <a:spcPts val="600"/>
              </a:spcBef>
              <a:buFont typeface="Arial" panose="020B0604020202020204" pitchFamily="34" charset="0"/>
              <a:buChar char="•"/>
              <a:defRPr/>
            </a:pPr>
            <a:r>
              <a:rPr lang="en-US" sz="1600" b="1" dirty="0">
                <a:solidFill>
                  <a:srgbClr val="000000"/>
                </a:solidFill>
              </a:rPr>
              <a:t>Automatic security patching</a:t>
            </a:r>
          </a:p>
          <a:p>
            <a:pPr marL="285750" indent="-285750">
              <a:spcBef>
                <a:spcPts val="600"/>
              </a:spcBef>
              <a:buFont typeface="Arial" panose="020B0604020202020204" pitchFamily="34" charset="0"/>
              <a:buChar char="•"/>
              <a:defRPr/>
            </a:pPr>
            <a:r>
              <a:rPr lang="en-US" sz="1600" dirty="0">
                <a:solidFill>
                  <a:srgbClr val="000000"/>
                </a:solidFill>
              </a:rPr>
              <a:t>Free Extended Security Updates for SQL Server 2008/R2</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0822" y="2501980"/>
            <a:ext cx="3153187" cy="34274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Key features </a:t>
            </a:r>
          </a:p>
          <a:p>
            <a:pPr marL="285750" lvl="0" indent="-285750" defTabSz="914400">
              <a:spcBef>
                <a:spcPts val="600"/>
              </a:spcBef>
              <a:buFont typeface="Arial" panose="020B0604020202020204" pitchFamily="34" charset="0"/>
              <a:buChar char="•"/>
              <a:defRPr/>
            </a:pPr>
            <a:r>
              <a:rPr lang="en-US" sz="1600" dirty="0">
                <a:solidFill>
                  <a:srgbClr val="000000"/>
                </a:solidFill>
              </a:rPr>
              <a:t>SQL Server and </a:t>
            </a:r>
            <a:r>
              <a:rPr lang="en-US" sz="1600" b="1" dirty="0">
                <a:solidFill>
                  <a:srgbClr val="000000"/>
                </a:solidFill>
              </a:rPr>
              <a:t>OS server access</a:t>
            </a:r>
          </a:p>
          <a:p>
            <a:pPr marL="285750" lvl="0" indent="-285750" defTabSz="914400">
              <a:spcBef>
                <a:spcPts val="600"/>
              </a:spcBef>
              <a:buFont typeface="Arial" panose="020B0604020202020204" pitchFamily="34" charset="0"/>
              <a:buChar char="•"/>
              <a:defRPr/>
            </a:pPr>
            <a:r>
              <a:rPr lang="en-US" sz="1600" b="1" dirty="0">
                <a:solidFill>
                  <a:srgbClr val="000000"/>
                </a:solidFill>
              </a:rPr>
              <a:t>Expansive</a:t>
            </a:r>
            <a:r>
              <a:rPr lang="en-US" sz="1600" dirty="0">
                <a:solidFill>
                  <a:srgbClr val="000000"/>
                </a:solidFill>
              </a:rPr>
              <a:t> SQL and </a:t>
            </a:r>
            <a:r>
              <a:rPr lang="en-US" sz="1600" b="1" dirty="0">
                <a:solidFill>
                  <a:srgbClr val="000000"/>
                </a:solidFill>
              </a:rPr>
              <a:t>OS versions</a:t>
            </a:r>
          </a:p>
          <a:p>
            <a:pPr marL="285750" lvl="0" indent="-285750" defTabSz="914400">
              <a:spcBef>
                <a:spcPts val="600"/>
              </a:spcBef>
              <a:buFont typeface="Arial" panose="020B0604020202020204" pitchFamily="34" charset="0"/>
              <a:buChar char="•"/>
              <a:defRPr/>
            </a:pPr>
            <a:r>
              <a:rPr lang="en-US" sz="1600" dirty="0">
                <a:solidFill>
                  <a:srgbClr val="000000"/>
                </a:solidFill>
              </a:rPr>
              <a:t>Windows, Linux, Linux Containers</a:t>
            </a:r>
          </a:p>
          <a:p>
            <a:pPr marL="285750" lvl="0" indent="-285750" defTabSz="914400">
              <a:spcBef>
                <a:spcPts val="600"/>
              </a:spcBef>
              <a:buFont typeface="Arial" panose="020B0604020202020204" pitchFamily="34" charset="0"/>
              <a:buChar char="•"/>
              <a:defRPr/>
            </a:pPr>
            <a:r>
              <a:rPr lang="en-US" sz="1600" b="1" dirty="0">
                <a:solidFill>
                  <a:srgbClr val="000000"/>
                </a:solidFill>
              </a:rPr>
              <a:t>File stream/File table </a:t>
            </a:r>
            <a:br>
              <a:rPr lang="en-US" sz="1600" b="1" dirty="0">
                <a:solidFill>
                  <a:srgbClr val="000000"/>
                </a:solidFill>
              </a:rPr>
            </a:br>
            <a:r>
              <a:rPr lang="en-US" sz="1600" dirty="0">
                <a:solidFill>
                  <a:srgbClr val="000000"/>
                </a:solidFill>
              </a:rPr>
              <a:t>and </a:t>
            </a:r>
            <a:r>
              <a:rPr lang="en-US" sz="1600" b="1" dirty="0">
                <a:solidFill>
                  <a:srgbClr val="000000"/>
                </a:solidFill>
              </a:rPr>
              <a:t>Simple Recovery </a:t>
            </a:r>
            <a:r>
              <a:rPr lang="en-US" sz="1600" dirty="0">
                <a:solidFill>
                  <a:srgbClr val="000000"/>
                </a:solidFill>
              </a:rPr>
              <a:t>model</a:t>
            </a:r>
          </a:p>
          <a:p>
            <a:pPr marL="285750" lvl="0" indent="-285750" defTabSz="914400">
              <a:spcBef>
                <a:spcPts val="600"/>
              </a:spcBef>
              <a:buFont typeface="Arial" panose="020B0604020202020204" pitchFamily="34" charset="0"/>
              <a:buChar char="•"/>
              <a:defRPr/>
            </a:pPr>
            <a:r>
              <a:rPr lang="en-US" sz="1600" b="1" dirty="0">
                <a:solidFill>
                  <a:srgbClr val="000000"/>
                </a:solidFill>
              </a:rPr>
              <a:t>SSAS</a:t>
            </a:r>
            <a:r>
              <a:rPr lang="en-US" sz="1600" dirty="0">
                <a:solidFill>
                  <a:srgbClr val="000000"/>
                </a:solidFill>
              </a:rPr>
              <a:t>, </a:t>
            </a:r>
            <a:r>
              <a:rPr lang="en-US" sz="1600" b="1" dirty="0">
                <a:solidFill>
                  <a:srgbClr val="000000"/>
                </a:solidFill>
              </a:rPr>
              <a:t>SSRS</a:t>
            </a:r>
            <a:r>
              <a:rPr lang="en-US" sz="1600" dirty="0">
                <a:solidFill>
                  <a:srgbClr val="000000"/>
                </a:solidFill>
              </a:rPr>
              <a:t>, and </a:t>
            </a:r>
            <a:r>
              <a:rPr lang="en-US" sz="1600" b="1" dirty="0">
                <a:solidFill>
                  <a:srgbClr val="000000"/>
                </a:solidFill>
              </a:rPr>
              <a:t>SSIS</a:t>
            </a:r>
          </a:p>
          <a:p>
            <a:pPr lvl="0" defTabSz="914400">
              <a:spcBef>
                <a:spcPts val="600"/>
              </a:spcBef>
              <a:defRPr/>
            </a:pPr>
            <a:endParaRPr lang="en-US" sz="1200" dirty="0">
              <a:solidFill>
                <a:srgbClr val="000000"/>
              </a:solidFill>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923330"/>
          </a:xfrm>
        </p:spPr>
        <p:txBody>
          <a:bodyPr/>
          <a:lstStyle/>
          <a:p>
            <a:pPr algn="l"/>
            <a:r>
              <a:rPr lang="en-US" dirty="0"/>
              <a:t>SQL Server on Azure VMs </a:t>
            </a:r>
            <a:br>
              <a:rPr lang="en-US" dirty="0"/>
            </a:br>
            <a:r>
              <a:rPr lang="en-US" sz="2400" dirty="0"/>
              <a:t>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0445" y="2698062"/>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0445" y="4132414"/>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08311" y="2657738"/>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lang="en-US" dirty="0">
                <a:solidFill>
                  <a:srgbClr val="000000"/>
                </a:solidFill>
                <a:latin typeface="Segoe UI Semibold"/>
              </a:rPr>
              <a:t>If </a:t>
            </a:r>
            <a:r>
              <a:rPr lang="en-US" dirty="0">
                <a:solidFill>
                  <a:srgbClr val="000000"/>
                </a:solidFill>
              </a:rPr>
              <a:t>challenge</a:t>
            </a: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 is the following</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mn-cs"/>
              </a:rPr>
              <a:t>I want to </a:t>
            </a:r>
            <a:r>
              <a:rPr kumimoji="0" lang="en-US" i="0" u="none" strike="noStrike" kern="1200" cap="none" spc="0" normalizeH="0" baseline="0" noProof="0" dirty="0">
                <a:ln>
                  <a:noFill/>
                </a:ln>
                <a:solidFill>
                  <a:srgbClr val="000000"/>
                </a:solidFill>
                <a:effectLst/>
                <a:uLnTx/>
                <a:uFillTx/>
                <a:latin typeface="Segoe UI"/>
                <a:ea typeface="+mn-ea"/>
                <a:cs typeface="+mn-cs"/>
              </a:rPr>
              <a:t>migrate to the cloud as fast as possible </a:t>
            </a:r>
            <a:r>
              <a:rPr kumimoji="0" lang="en-US" b="0" i="0" u="none" strike="noStrike" kern="1200" cap="none" spc="0" normalizeH="0" baseline="0" noProof="0" dirty="0">
                <a:ln>
                  <a:noFill/>
                </a:ln>
                <a:solidFill>
                  <a:srgbClr val="000000"/>
                </a:solidFill>
                <a:effectLst/>
                <a:uLnTx/>
                <a:uFillTx/>
                <a:latin typeface="Segoe UI"/>
                <a:ea typeface="+mn-ea"/>
                <a:cs typeface="+mn-cs"/>
              </a:rPr>
              <a:t>but </a:t>
            </a:r>
            <a:r>
              <a:rPr kumimoji="0" lang="en-US" i="0" u="none" strike="noStrike" kern="1200" cap="none" spc="0" normalizeH="0" baseline="0" noProof="0" dirty="0">
                <a:ln>
                  <a:noFill/>
                </a:ln>
                <a:solidFill>
                  <a:srgbClr val="000000"/>
                </a:solidFill>
                <a:effectLst/>
                <a:uLnTx/>
                <a:uFillTx/>
                <a:latin typeface="Segoe UI"/>
                <a:ea typeface="+mn-ea"/>
                <a:cs typeface="+mn-cs"/>
              </a:rPr>
              <a:t>maintain operating system control.</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08310" y="4112972"/>
            <a:ext cx="3745197" cy="12311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83095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755451"/>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669923"/>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60375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7248900" y="182484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dirty="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62556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521966"/>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444504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692846"/>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235084" y="2755451"/>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235084" y="366654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235084" y="460690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20317" y="355697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20317" y="4453376"/>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20317" y="2643110"/>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IaaS vs PaaS </a:t>
            </a:r>
            <a:r>
              <a:rPr lang="en-US" sz="2000" dirty="0"/>
              <a:t>(Selection)</a:t>
            </a:r>
            <a:endParaRPr lang="en-US" dirty="0"/>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12099" y="2835264"/>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781741" y="4606120"/>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832096" y="3697346"/>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613058"/>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888873"/>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830955"/>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731881"/>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6728465" y="1835983"/>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375689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391894" y="258266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Near zero downtime migration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Fully managed business continuity with </a:t>
            </a:r>
            <a:r>
              <a:rPr kumimoji="0" lang="en-US" sz="1200" b="1" i="0" u="none" strike="noStrike" kern="1200" cap="none" spc="0" normalizeH="0" baseline="0" noProof="0" dirty="0">
                <a:ln>
                  <a:noFill/>
                </a:ln>
                <a:solidFill>
                  <a:srgbClr val="000000"/>
                </a:solidFill>
                <a:effectLst/>
                <a:uLnTx/>
                <a:uFillTx/>
                <a:latin typeface="Segoe UI"/>
                <a:ea typeface="+mn-ea"/>
                <a:cs typeface="+mn-cs"/>
              </a:rPr>
              <a:t>failover groups (</a:t>
            </a:r>
            <a:r>
              <a:rPr kumimoji="0" lang="en-US" sz="1200" b="0" i="0" u="none" strike="noStrike" kern="1200" cap="none" spc="0" normalizeH="0" baseline="0" noProof="0" dirty="0">
                <a:ln>
                  <a:noFill/>
                </a:ln>
                <a:solidFill>
                  <a:srgbClr val="000000"/>
                </a:solidFill>
                <a:effectLst/>
                <a:uLnTx/>
                <a:uFillTx/>
                <a:latin typeface="Segoe UI"/>
                <a:ea typeface="+mn-ea"/>
                <a:cs typeface="+mn-cs"/>
              </a:rPr>
              <a:t>with </a:t>
            </a:r>
            <a:r>
              <a:rPr kumimoji="0" lang="en-US" sz="1200" b="1" i="0" u="none" strike="noStrike" kern="1200" cap="none" spc="0" normalizeH="0" baseline="0" noProof="0" dirty="0">
                <a:ln>
                  <a:noFill/>
                </a:ln>
                <a:solidFill>
                  <a:srgbClr val="000000"/>
                </a:solidFill>
                <a:effectLst/>
                <a:uLnTx/>
                <a:uFillTx/>
                <a:latin typeface="Segoe UI"/>
                <a:ea typeface="+mn-ea"/>
                <a:cs typeface="+mn-cs"/>
              </a:rPr>
              <a:t>5 second RPO </a:t>
            </a:r>
            <a:r>
              <a:rPr kumimoji="0" lang="en-US" sz="1200" b="0" i="0" u="none" strike="noStrike" kern="1200" cap="none" spc="0" normalizeH="0" baseline="0" noProof="0" dirty="0">
                <a:ln>
                  <a:noFill/>
                </a:ln>
                <a:solidFill>
                  <a:srgbClr val="000000"/>
                </a:solidFill>
                <a:effectLst/>
                <a:uLnTx/>
                <a:uFillTx/>
                <a:latin typeface="Segoe UI"/>
                <a:ea typeface="+mn-ea"/>
                <a:cs typeface="+mn-cs"/>
              </a:rPr>
              <a:t>and </a:t>
            </a:r>
            <a:r>
              <a:rPr kumimoji="0" lang="en-US" sz="1200" b="1" i="0" u="none" strike="noStrike" kern="1200" cap="none" spc="0" normalizeH="0" baseline="0" noProof="0" dirty="0">
                <a:ln>
                  <a:noFill/>
                </a:ln>
                <a:solidFill>
                  <a:srgbClr val="000000"/>
                </a:solidFill>
                <a:effectLst/>
                <a:uLnTx/>
                <a:uFillTx/>
                <a:latin typeface="Segoe UI"/>
                <a:ea typeface="+mn-ea"/>
                <a:cs typeface="+mn-cs"/>
              </a:rPr>
              <a:t>30 second RTO)</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The best of SQL Server with the benefits of a </a:t>
            </a:r>
            <a:r>
              <a:rPr kumimoji="0" lang="en-US" sz="1200" b="1" i="0" u="none" strike="noStrike" kern="1200" cap="none" spc="0" normalizeH="0" baseline="0" noProof="0" dirty="0">
                <a:ln>
                  <a:noFill/>
                </a:ln>
                <a:solidFill>
                  <a:srgbClr val="000000"/>
                </a:solidFill>
                <a:effectLst/>
                <a:uLnTx/>
                <a:uFillTx/>
                <a:latin typeface="Segoe UI"/>
                <a:ea typeface="+mn-ea"/>
                <a:cs typeface="+mn-cs"/>
              </a:rPr>
              <a:t>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Link to On-Prem SQL Server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Industry highest availability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1" i="0" u="none" strike="noStrike" kern="1200" cap="none" spc="0" normalizeH="0" baseline="0" noProof="0" dirty="0">
                <a:ln>
                  <a:noFill/>
                </a:ln>
                <a:solidFill>
                  <a:srgbClr val="000000"/>
                </a:solidFill>
                <a:effectLst/>
                <a:uLnTx/>
                <a:uFillTx/>
                <a:latin typeface="Segoe UI"/>
                <a:ea typeface="+mn-ea"/>
                <a:cs typeface="+mn-cs"/>
              </a:rPr>
              <a:t>SLA of 99.99(5)%</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093361" y="258266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SQL Server surface area </a:t>
            </a:r>
            <a:r>
              <a:rPr kumimoji="0" lang="en-US" sz="1200" b="0" i="0" u="none" strike="noStrike" kern="1200" cap="none" spc="0" normalizeH="0" baseline="0" noProof="0" dirty="0">
                <a:ln>
                  <a:noFill/>
                </a:ln>
                <a:solidFill>
                  <a:srgbClr val="000000"/>
                </a:solidFill>
                <a:effectLst/>
                <a:uLnTx/>
                <a:uFillTx/>
                <a:latin typeface="Segoe UI"/>
                <a:ea typeface="+mn-ea"/>
                <a:cs typeface="+mn-cs"/>
              </a:rPr>
              <a:t>(vast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Native </a:t>
            </a:r>
            <a:r>
              <a:rPr kumimoji="0" lang="en-US" sz="1200" b="1" i="0" u="none" strike="noStrike" kern="1200" cap="none" spc="0" normalizeH="0" baseline="0" noProof="0" dirty="0">
                <a:ln>
                  <a:noFill/>
                </a:ln>
                <a:solidFill>
                  <a:srgbClr val="000000"/>
                </a:solidFill>
                <a:effectLst/>
                <a:uLnTx/>
                <a:uFillTx/>
                <a:latin typeface="Segoe UI"/>
                <a:ea typeface="+mn-ea"/>
                <a:cs typeface="+mn-cs"/>
              </a:rPr>
              <a:t>Virtual Network </a:t>
            </a:r>
            <a:r>
              <a:rPr kumimoji="0" lang="en-US" sz="1200" b="0" i="0" u="none" strike="noStrike" kern="1200" cap="none" spc="0" normalizeH="0" baseline="0" noProof="0" dirty="0">
                <a:ln>
                  <a:noFill/>
                </a:ln>
                <a:solidFill>
                  <a:srgbClr val="000000"/>
                </a:solidFill>
                <a:effectLst/>
                <a:uLnTx/>
                <a:uFillTx/>
                <a:latin typeface="Segoe UI"/>
                <a:ea typeface="+mn-ea"/>
                <a:cs typeface="+mn-cs"/>
              </a:rPr>
              <a:t>support and </a:t>
            </a:r>
            <a:r>
              <a:rPr kumimoji="0" lang="en-US" sz="1200" b="1" i="0" u="none" strike="noStrike" kern="1200" cap="none" spc="0" normalizeH="0" baseline="0" noProof="0" dirty="0">
                <a:ln>
                  <a:noFill/>
                </a:ln>
                <a:solidFill>
                  <a:srgbClr val="000000"/>
                </a:solidFill>
                <a:effectLst/>
                <a:uLnTx/>
                <a:uFillTx/>
                <a:latin typeface="Segoe UI"/>
                <a:ea typeface="+mn-ea"/>
                <a:cs typeface="+mn-cs"/>
              </a:rPr>
              <a:t>Private</a:t>
            </a:r>
            <a:r>
              <a:rPr kumimoji="0" lang="en-US" sz="1200" b="1" i="0" u="none" strike="noStrike" kern="1200" cap="none" spc="0" normalizeH="0" noProof="0" dirty="0">
                <a:ln>
                  <a:noFill/>
                </a:ln>
                <a:solidFill>
                  <a:srgbClr val="000000"/>
                </a:solidFill>
                <a:effectLst/>
                <a:uLnTx/>
                <a:uFillTx/>
                <a:latin typeface="Segoe UI"/>
                <a:ea typeface="+mn-ea"/>
                <a:cs typeface="+mn-cs"/>
              </a:rPr>
              <a:t> Link </a:t>
            </a:r>
            <a:r>
              <a:rPr kumimoji="0" lang="en-US" sz="1200" b="0" i="0" u="none" strike="noStrike" kern="1200" cap="none" spc="0" normalizeH="0" noProof="0" dirty="0">
                <a:ln>
                  <a:noFill/>
                </a:ln>
                <a:solidFill>
                  <a:srgbClr val="000000"/>
                </a:solidFill>
                <a:effectLst/>
                <a:uLnTx/>
                <a:uFillTx/>
                <a:latin typeface="Segoe UI"/>
                <a:ea typeface="+mn-ea"/>
                <a:cs typeface="+mn-cs"/>
              </a:rPr>
              <a:t>support</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Fully managed </a:t>
            </a:r>
            <a:r>
              <a:rPr kumimoji="0" lang="en-US" sz="1200" b="0" i="0" u="none" strike="noStrike" kern="1200" cap="none" spc="0" normalizeH="0" baseline="0" noProof="0" dirty="0">
                <a:ln>
                  <a:noFill/>
                </a:ln>
                <a:solidFill>
                  <a:srgbClr val="000000"/>
                </a:solidFill>
                <a:effectLst/>
                <a:uLnTx/>
                <a:uFillTx/>
                <a:latin typeface="Segoe UI"/>
                <a:ea typeface="+mn-ea"/>
                <a:cs typeface="+mn-cs"/>
              </a:rPr>
              <a:t>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On-premise identities enabled with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1" i="0" u="none" strike="noStrike" kern="1200" cap="none" spc="0" normalizeH="0" baseline="0" noProof="0" dirty="0">
                <a:ln>
                  <a:noFill/>
                </a:ln>
                <a:solidFill>
                  <a:srgbClr val="000000"/>
                </a:solidFill>
                <a:effectLst/>
                <a:uLnTx/>
                <a:uFillTx/>
                <a:latin typeface="Segoe UI"/>
                <a:ea typeface="+mn-ea"/>
                <a:cs typeface="+mn-cs"/>
              </a:rPr>
              <a:t>Azure AD </a:t>
            </a:r>
            <a:r>
              <a:rPr kumimoji="0" lang="en-US" sz="1200" b="0" i="0" u="none" strike="noStrike" kern="1200" cap="none" spc="0" normalizeH="0" baseline="0" noProof="0" dirty="0">
                <a:ln>
                  <a:noFill/>
                </a:ln>
                <a:solidFill>
                  <a:srgbClr val="000000"/>
                </a:solidFill>
                <a:effectLst/>
                <a:uLnTx/>
                <a:uFillTx/>
                <a:latin typeface="Segoe UI"/>
                <a:ea typeface="+mn-ea"/>
                <a:cs typeface="+mn-cs"/>
              </a:rPr>
              <a:t>and </a:t>
            </a:r>
            <a:r>
              <a:rPr kumimoji="0" lang="en-US" sz="1200" b="1" i="0" u="none" strike="noStrike" kern="1200" cap="none" spc="0" normalizeH="0" baseline="0" noProof="0" dirty="0">
                <a:ln>
                  <a:noFill/>
                </a:ln>
                <a:solidFill>
                  <a:srgbClr val="000000"/>
                </a:solidFill>
                <a:effectLst/>
                <a:uLnTx/>
                <a:uFillTx/>
                <a:latin typeface="Segoe UI"/>
                <a:ea typeface="+mn-ea"/>
                <a:cs typeface="+mn-cs"/>
              </a:rPr>
              <a:t>Windows Authentication</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22984" y="277875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22984" y="421310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150850" y="2738426"/>
            <a:ext cx="3731176" cy="116955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If challenge is the following</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 want to migrate to the cloud, remove management overhead, </a:t>
            </a:r>
            <a:r>
              <a:rPr kumimoji="0" lang="en-US" sz="1200" b="1" i="0" u="none" strike="noStrike" kern="1200" cap="none" spc="0" normalizeH="0" baseline="0" noProof="0" dirty="0">
                <a:ln>
                  <a:noFill/>
                </a:ln>
                <a:solidFill>
                  <a:srgbClr val="000000"/>
                </a:solidFill>
                <a:effectLst/>
                <a:uLnTx/>
                <a:uFillTx/>
                <a:latin typeface="Segoe UI"/>
                <a:ea typeface="+mn-ea"/>
                <a:cs typeface="+mn-cs"/>
              </a:rPr>
              <a:t>take advantage of PaaS features  </a:t>
            </a:r>
            <a:r>
              <a:rPr kumimoji="0" lang="en-US" sz="1200" b="0" i="0" u="none" strike="noStrike" kern="1200" cap="none" spc="0" normalizeH="0" baseline="0" noProof="0" dirty="0">
                <a:ln>
                  <a:noFill/>
                </a:ln>
                <a:solidFill>
                  <a:srgbClr val="000000"/>
                </a:solidFill>
                <a:effectLst/>
                <a:uLnTx/>
                <a:uFillTx/>
                <a:latin typeface="Segoe UI"/>
                <a:ea typeface="+mn-ea"/>
                <a:cs typeface="+mn-cs"/>
              </a:rPr>
              <a:t>&amp;</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1" i="0" u="none" strike="noStrike" kern="1200" cap="none" spc="0" normalizeH="0" baseline="0" noProof="0" dirty="0">
                <a:ln>
                  <a:noFill/>
                </a:ln>
                <a:solidFill>
                  <a:srgbClr val="000000"/>
                </a:solidFill>
                <a:effectLst/>
                <a:uLnTx/>
                <a:uFillTx/>
                <a:latin typeface="Segoe UI"/>
                <a:ea typeface="+mn-ea"/>
                <a:cs typeface="+mn-cs"/>
              </a:rPr>
              <a:t>preserve instance-scoped features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(SQL Server Agent, CLR, Linked Servers &amp; Server Level Objects…)</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150849" y="419366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SQL Managed Instance combines leading security features with SQL Server compatibility and instance model designed for on-premises customers.</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23330"/>
          </a:xfrm>
        </p:spPr>
        <p:txBody>
          <a:bodyPr/>
          <a:lstStyle/>
          <a:p>
            <a:pPr algn="l"/>
            <a:r>
              <a:rPr lang="en-US" dirty="0"/>
              <a:t>Azure SQL Managed Instance (MI)   </a:t>
            </a:r>
            <a:br>
              <a:rPr lang="en-US" dirty="0"/>
            </a:br>
            <a:r>
              <a:rPr lang="en-US" sz="2400" dirty="0"/>
              <a:t>eases migration to PaaS</a:t>
            </a:r>
          </a:p>
        </p:txBody>
      </p:sp>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26484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374437" cy="39364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Azure differentiators </a:t>
            </a:r>
          </a:p>
          <a:p>
            <a:pPr marL="285750" lvl="0" indent="-285750" defTabSz="914400">
              <a:spcBef>
                <a:spcPts val="600"/>
              </a:spcBef>
              <a:buFont typeface="Arial" panose="020B0604020202020204" pitchFamily="34" charset="0"/>
              <a:buChar char="•"/>
              <a:defRPr/>
            </a:pPr>
            <a:r>
              <a:rPr lang="en-US" sz="1600" dirty="0">
                <a:solidFill>
                  <a:srgbClr val="000000"/>
                </a:solidFill>
              </a:rPr>
              <a:t>Near zero downtime migration using log shipping</a:t>
            </a:r>
          </a:p>
          <a:p>
            <a:pPr marL="285750" lvl="0" indent="-285750" defTabSz="914400">
              <a:spcBef>
                <a:spcPts val="600"/>
              </a:spcBef>
              <a:buFont typeface="Arial" panose="020B0604020202020204" pitchFamily="34" charset="0"/>
              <a:buChar char="•"/>
              <a:defRPr/>
            </a:pPr>
            <a:r>
              <a:rPr lang="en-US" sz="1600" dirty="0">
                <a:solidFill>
                  <a:srgbClr val="000000"/>
                </a:solidFill>
              </a:rPr>
              <a:t>Fully managed business continuity with failover groups</a:t>
            </a:r>
          </a:p>
          <a:p>
            <a:pPr marL="285750" lvl="0" indent="-285750" defTabSz="914400">
              <a:spcBef>
                <a:spcPts val="600"/>
              </a:spcBef>
              <a:buFont typeface="Arial" panose="020B0604020202020204" pitchFamily="34" charset="0"/>
              <a:buChar char="•"/>
              <a:defRPr/>
            </a:pPr>
            <a:r>
              <a:rPr lang="en-US" sz="1600" dirty="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8"/>
            <a:ext cx="3153187" cy="39364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Key features </a:t>
            </a:r>
          </a:p>
          <a:p>
            <a:pPr marL="285750" indent="-285750">
              <a:spcBef>
                <a:spcPts val="600"/>
              </a:spcBef>
              <a:buFont typeface="Arial" panose="020B0604020202020204" pitchFamily="34" charset="0"/>
              <a:buChar char="•"/>
              <a:defRPr/>
            </a:pPr>
            <a:r>
              <a:rPr lang="en-US" sz="1600" b="1" dirty="0">
                <a:solidFill>
                  <a:prstClr val="black">
                    <a:hueOff val="0"/>
                    <a:satOff val="0"/>
                    <a:lumOff val="0"/>
                    <a:alphaOff val="0"/>
                  </a:prstClr>
                </a:solidFill>
              </a:rPr>
              <a:t>Fully-fledged SQL instance with nearly 100% </a:t>
            </a:r>
            <a:r>
              <a:rPr lang="en-US" sz="1600" b="1" dirty="0" err="1">
                <a:solidFill>
                  <a:prstClr val="black">
                    <a:hueOff val="0"/>
                    <a:satOff val="0"/>
                    <a:lumOff val="0"/>
                    <a:alphaOff val="0"/>
                  </a:prstClr>
                </a:solidFill>
              </a:rPr>
              <a:t>compat</a:t>
            </a:r>
            <a:r>
              <a:rPr lang="en-US" sz="1600" b="1" dirty="0">
                <a:solidFill>
                  <a:prstClr val="black">
                    <a:hueOff val="0"/>
                    <a:satOff val="0"/>
                    <a:lumOff val="0"/>
                    <a:alphaOff val="0"/>
                  </a:prstClr>
                </a:solidFill>
              </a:rPr>
              <a:t> with on-premise</a:t>
            </a:r>
          </a:p>
          <a:p>
            <a:pPr marL="285750" lvl="0" indent="-285750" defTabSz="914400">
              <a:spcBef>
                <a:spcPts val="600"/>
              </a:spcBef>
              <a:buFont typeface="Arial" panose="020B0604020202020204" pitchFamily="34" charset="0"/>
              <a:buChar char="•"/>
              <a:defRPr/>
            </a:pPr>
            <a:r>
              <a:rPr lang="en-US" sz="1600" dirty="0">
                <a:solidFill>
                  <a:srgbClr val="000000"/>
                </a:solidFill>
              </a:rPr>
              <a:t>Up to 16TB storage</a:t>
            </a:r>
          </a:p>
          <a:p>
            <a:pPr marL="285750" lvl="0" indent="-285750" defTabSz="914400">
              <a:spcBef>
                <a:spcPts val="600"/>
              </a:spcBef>
              <a:buFont typeface="Arial" panose="020B0604020202020204" pitchFamily="34" charset="0"/>
              <a:buChar char="•"/>
              <a:defRPr/>
            </a:pPr>
            <a:r>
              <a:rPr lang="en-US" sz="1600" dirty="0">
                <a:solidFill>
                  <a:srgbClr val="000000"/>
                </a:solidFill>
              </a:rPr>
              <a:t>Native virtual network support &amp; private IP </a:t>
            </a:r>
            <a:r>
              <a:rPr lang="en-US" sz="1600" dirty="0" err="1">
                <a:solidFill>
                  <a:srgbClr val="000000"/>
                </a:solidFill>
              </a:rPr>
              <a:t>adressess</a:t>
            </a:r>
            <a:endParaRPr lang="en-US" sz="1600" dirty="0">
              <a:solidFill>
                <a:srgbClr val="000000"/>
              </a:solidFill>
            </a:endParaRPr>
          </a:p>
          <a:p>
            <a:pPr marL="285750" lvl="0" indent="-285750" defTabSz="914400">
              <a:spcBef>
                <a:spcPts val="600"/>
              </a:spcBef>
              <a:buFont typeface="Arial" panose="020B0604020202020204" pitchFamily="34" charset="0"/>
              <a:buChar char="•"/>
              <a:defRPr/>
            </a:pPr>
            <a:r>
              <a:rPr lang="en-US" sz="1600" dirty="0">
                <a:solidFill>
                  <a:srgbClr val="000000"/>
                </a:solidFill>
              </a:rPr>
              <a:t>Fully managed service</a:t>
            </a:r>
          </a:p>
          <a:p>
            <a:pPr marL="285750" lvl="0" indent="-285750" defTabSz="914400">
              <a:spcBef>
                <a:spcPts val="600"/>
              </a:spcBef>
              <a:buFont typeface="Arial" panose="020B0604020202020204" pitchFamily="34" charset="0"/>
              <a:buChar char="•"/>
              <a:defRPr/>
            </a:pPr>
            <a:r>
              <a:rPr lang="en-US" sz="1600" dirty="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12311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dirty="0">
                <a:solidFill>
                  <a:srgbClr val="000000"/>
                </a:solidFill>
              </a:rPr>
              <a:t>Customer challenge </a:t>
            </a:r>
          </a:p>
          <a:p>
            <a:pPr lvl="0" defTabSz="914314">
              <a:buClr>
                <a:srgbClr val="0078D4"/>
              </a:buClr>
              <a:defRPr/>
            </a:pPr>
            <a:r>
              <a:rPr lang="en-US" b="0" dirty="0">
                <a:solidFill>
                  <a:srgbClr val="000000"/>
                </a:solidFill>
                <a:latin typeface="Segoe UI"/>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12311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dirty="0"/>
              <a:t>Solution </a:t>
            </a:r>
          </a:p>
          <a:p>
            <a:pPr lvl="1">
              <a:buClr>
                <a:srgbClr val="0078D4"/>
              </a:buClr>
              <a:defRPr/>
            </a:pPr>
            <a:r>
              <a:rPr lang="en-US" dirty="0">
                <a:solidFill>
                  <a:schemeClr val="tx1"/>
                </a:solidFill>
                <a:latin typeface="Segoe UI" panose="020B0502040204020203" pitchFamily="34" charset="0"/>
              </a:rPr>
              <a:t>Managed instance combines leading security features with SQL Server compatibility and  business model designed for on-premises customers</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dirty="0"/>
              <a:t>Azure SQL managed instance eases cloud migration  </a:t>
            </a:r>
          </a:p>
        </p:txBody>
      </p:sp>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5270" y="537940"/>
            <a:ext cx="699811" cy="695905"/>
          </a:xfrm>
          <a:prstGeom prst="rect">
            <a:avLst/>
          </a:prstGeom>
        </p:spPr>
      </p:pic>
      <p:sp>
        <p:nvSpPr>
          <p:cNvPr id="3" name="Rechteck 2">
            <a:extLst>
              <a:ext uri="{FF2B5EF4-FFF2-40B4-BE49-F238E27FC236}">
                <a16:creationId xmlns:a16="http://schemas.microsoft.com/office/drawing/2014/main" id="{7C0EBAA3-F7EC-CAAE-74C4-E0CDAE1A279A}"/>
              </a:ext>
            </a:extLst>
          </p:cNvPr>
          <p:cNvSpPr/>
          <p:nvPr/>
        </p:nvSpPr>
        <p:spPr bwMode="auto">
          <a:xfrm>
            <a:off x="4769963" y="6334812"/>
            <a:ext cx="3540893" cy="523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Managed Instance</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IOPS++</a:t>
            </a:r>
          </a:p>
          <a:p>
            <a:pPr algn="ctr"/>
            <a:r>
              <a:rPr lang="en-US" sz="1600" dirty="0">
                <a:gradFill>
                  <a:gsLst>
                    <a:gs pos="2917">
                      <a:schemeClr val="tx1"/>
                    </a:gs>
                    <a:gs pos="30000">
                      <a:schemeClr val="tx1"/>
                    </a:gs>
                  </a:gsLst>
                  <a:lin ang="5400000" scaled="0"/>
                </a:gradFill>
              </a:rPr>
              <a:t>$$</a:t>
            </a:r>
          </a:p>
          <a:p>
            <a:pPr algn="ctr"/>
            <a:r>
              <a:rPr lang="en-US" sz="1600" dirty="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6E8A8BEF-12D9-4C00-9870-A840808B53ED}"/>
              </a:ext>
            </a:extLst>
          </p:cNvPr>
          <p:cNvSpPr txBox="1"/>
          <p:nvPr/>
        </p:nvSpPr>
        <p:spPr>
          <a:xfrm>
            <a:off x="4613757" y="5696691"/>
            <a:ext cx="6096000" cy="363946"/>
          </a:xfrm>
          <a:prstGeom prst="rect">
            <a:avLst/>
          </a:prstGeom>
          <a:noFill/>
        </p:spPr>
        <p:txBody>
          <a:bodyPr wrap="square">
            <a:spAutoFit/>
          </a:bodyPr>
          <a:lstStyle/>
          <a:p>
            <a:r>
              <a:rPr lang="de-DE" dirty="0">
                <a:hlinkClick r:id="rId3"/>
              </a:rPr>
              <a:t>More Details and </a:t>
            </a:r>
            <a:r>
              <a:rPr lang="de-DE" dirty="0" err="1">
                <a:hlinkClick r:id="rId3"/>
              </a:rPr>
              <a:t>differences</a:t>
            </a:r>
            <a:r>
              <a:rPr lang="de-DE" dirty="0"/>
              <a:t>: </a:t>
            </a:r>
          </a:p>
        </p:txBody>
      </p:sp>
      <p:sp>
        <p:nvSpPr>
          <p:cNvPr id="4" name="Rectangle 59">
            <a:extLst>
              <a:ext uri="{FF2B5EF4-FFF2-40B4-BE49-F238E27FC236}">
                <a16:creationId xmlns:a16="http://schemas.microsoft.com/office/drawing/2014/main" id="{782B2D6E-4498-7AE8-0870-D2C6F5AA0D51}"/>
              </a:ext>
            </a:extLst>
          </p:cNvPr>
          <p:cNvSpPr/>
          <p:nvPr/>
        </p:nvSpPr>
        <p:spPr bwMode="auto">
          <a:xfrm>
            <a:off x="2483050" y="3064567"/>
            <a:ext cx="7150808"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1400" dirty="0">
                <a:solidFill>
                  <a:schemeClr val="tx1"/>
                </a:solidFill>
                <a:latin typeface="+mj-lt"/>
              </a:rPr>
              <a:t>Compute hardware (Gen 5/Premium Series/Memory Optimized)</a:t>
            </a:r>
          </a:p>
        </p:txBody>
      </p:sp>
    </p:spTree>
    <p:extLst>
      <p:ext uri="{BB962C8B-B14F-4D97-AF65-F5344CB8AC3E}">
        <p14:creationId xmlns:p14="http://schemas.microsoft.com/office/powerpoint/2010/main" val="17854676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65271" y="2406801"/>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Azure differentiators </a:t>
            </a:r>
          </a:p>
          <a:p>
            <a:pPr lvl="0" defTabSz="914400">
              <a:spcBef>
                <a:spcPts val="600"/>
              </a:spcBef>
              <a:defRPr/>
            </a:pPr>
            <a:r>
              <a:rPr lang="en-US" sz="1400" dirty="0">
                <a:solidFill>
                  <a:srgbClr val="000000"/>
                </a:solidFill>
              </a:rPr>
              <a:t>Industry highest availability up to</a:t>
            </a:r>
            <a:br>
              <a:rPr lang="en-US" sz="1400" dirty="0">
                <a:solidFill>
                  <a:srgbClr val="000000"/>
                </a:solidFill>
              </a:rPr>
            </a:br>
            <a:r>
              <a:rPr lang="en-US" sz="1400" b="1" dirty="0">
                <a:solidFill>
                  <a:srgbClr val="000000"/>
                </a:solidFill>
              </a:rPr>
              <a:t>SLA of 99.995%</a:t>
            </a:r>
          </a:p>
          <a:p>
            <a:pPr lvl="0" defTabSz="914400">
              <a:spcBef>
                <a:spcPts val="600"/>
              </a:spcBef>
              <a:defRPr/>
            </a:pPr>
            <a:r>
              <a:rPr lang="en-US" sz="1400" dirty="0">
                <a:solidFill>
                  <a:srgbClr val="000000"/>
                </a:solidFill>
              </a:rPr>
              <a:t>Industry only business continuity SLA with </a:t>
            </a:r>
            <a:r>
              <a:rPr lang="en-US" sz="1400" b="1" dirty="0">
                <a:solidFill>
                  <a:srgbClr val="000000"/>
                </a:solidFill>
              </a:rPr>
              <a:t>5 second RPO </a:t>
            </a:r>
            <a:r>
              <a:rPr lang="en-US" sz="1400" dirty="0">
                <a:solidFill>
                  <a:srgbClr val="000000"/>
                </a:solidFill>
              </a:rPr>
              <a:t>and </a:t>
            </a:r>
            <a:r>
              <a:rPr lang="en-US" sz="1400" b="1" dirty="0">
                <a:solidFill>
                  <a:srgbClr val="000000"/>
                </a:solidFill>
              </a:rPr>
              <a:t>30 second RTO</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66738" y="2406801"/>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b="1" dirty="0">
                <a:solidFill>
                  <a:srgbClr val="0078D4"/>
                </a:solidFill>
                <a:latin typeface="Segoe UI Semibold"/>
              </a:rPr>
              <a:t>Key features </a:t>
            </a:r>
          </a:p>
          <a:p>
            <a:pPr lvl="0" defTabSz="914400">
              <a:spcBef>
                <a:spcPts val="600"/>
              </a:spcBef>
              <a:defRPr/>
            </a:pPr>
            <a:r>
              <a:rPr lang="en-US" sz="1400" b="1" dirty="0">
                <a:solidFill>
                  <a:srgbClr val="000000"/>
                </a:solidFill>
              </a:rPr>
              <a:t>Single database </a:t>
            </a:r>
            <a:r>
              <a:rPr lang="en-US" sz="1400" dirty="0">
                <a:solidFill>
                  <a:srgbClr val="000000"/>
                </a:solidFill>
              </a:rPr>
              <a:t>or </a:t>
            </a:r>
            <a:r>
              <a:rPr lang="en-US" sz="1400" b="1" dirty="0">
                <a:solidFill>
                  <a:srgbClr val="000000"/>
                </a:solidFill>
              </a:rPr>
              <a:t>elastic pool</a:t>
            </a:r>
          </a:p>
          <a:p>
            <a:pPr lvl="0" defTabSz="914400">
              <a:spcBef>
                <a:spcPts val="600"/>
              </a:spcBef>
              <a:defRPr/>
            </a:pPr>
            <a:r>
              <a:rPr lang="en-US" sz="1400" b="1" dirty="0">
                <a:solidFill>
                  <a:srgbClr val="000000"/>
                </a:solidFill>
              </a:rPr>
              <a:t>Hyperscale</a:t>
            </a:r>
            <a:r>
              <a:rPr lang="en-US" sz="1400" dirty="0">
                <a:solidFill>
                  <a:srgbClr val="000000"/>
                </a:solidFill>
              </a:rPr>
              <a:t> storage (100TB+)</a:t>
            </a:r>
          </a:p>
          <a:p>
            <a:pPr lvl="0" defTabSz="914400">
              <a:spcBef>
                <a:spcPts val="600"/>
              </a:spcBef>
              <a:defRPr/>
            </a:pPr>
            <a:r>
              <a:rPr lang="en-US" sz="1400" b="1" dirty="0">
                <a:solidFill>
                  <a:srgbClr val="000000"/>
                </a:solidFill>
              </a:rPr>
              <a:t>Serverless</a:t>
            </a:r>
            <a:r>
              <a:rPr lang="en-US" sz="1400" dirty="0">
                <a:solidFill>
                  <a:srgbClr val="000000"/>
                </a:solidFill>
              </a:rPr>
              <a:t> compute</a:t>
            </a:r>
          </a:p>
          <a:p>
            <a:pPr lvl="0" defTabSz="914400">
              <a:spcBef>
                <a:spcPts val="600"/>
              </a:spcBef>
              <a:defRPr/>
            </a:pPr>
            <a:r>
              <a:rPr lang="en-US" sz="1400" b="1" dirty="0">
                <a:solidFill>
                  <a:srgbClr val="000000"/>
                </a:solidFill>
              </a:rPr>
              <a:t>Fully managed </a:t>
            </a:r>
            <a:r>
              <a:rPr lang="en-US" sz="1400" dirty="0">
                <a:solidFill>
                  <a:srgbClr val="000000"/>
                </a:solidFill>
              </a:rPr>
              <a:t>service</a:t>
            </a:r>
          </a:p>
          <a:p>
            <a:pPr lvl="0" defTabSz="914400">
              <a:spcBef>
                <a:spcPts val="600"/>
              </a:spcBef>
              <a:defRPr/>
            </a:pPr>
            <a:r>
              <a:rPr lang="en-US" sz="1400" b="1" dirty="0">
                <a:solidFill>
                  <a:srgbClr val="000000"/>
                </a:solidFill>
              </a:rPr>
              <a:t>Private link</a:t>
            </a:r>
            <a:r>
              <a:rPr lang="en-US" sz="1400" dirty="0">
                <a:solidFill>
                  <a:srgbClr val="000000"/>
                </a:solidFill>
              </a:rPr>
              <a:t> support </a:t>
            </a:r>
          </a:p>
          <a:p>
            <a:pPr lvl="0" defTabSz="914400">
              <a:spcBef>
                <a:spcPts val="600"/>
              </a:spcBef>
              <a:defRPr/>
            </a:pPr>
            <a:r>
              <a:rPr lang="en-US" sz="1400" b="1" dirty="0">
                <a:solidFill>
                  <a:srgbClr val="000000"/>
                </a:solidFill>
              </a:rPr>
              <a:t>High availability </a:t>
            </a:r>
            <a:r>
              <a:rPr lang="en-US" sz="1400" dirty="0">
                <a:solidFill>
                  <a:srgbClr val="000000"/>
                </a:solidFill>
              </a:rPr>
              <a:t>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923330"/>
          </a:xfrm>
        </p:spPr>
        <p:txBody>
          <a:bodyPr/>
          <a:lstStyle/>
          <a:p>
            <a:pPr algn="l"/>
            <a:r>
              <a:rPr lang="en-US" dirty="0"/>
              <a:t>Azure SQL Database </a:t>
            </a:r>
            <a:br>
              <a:rPr lang="en-US" dirty="0"/>
            </a:br>
            <a:r>
              <a:rPr lang="en-US" sz="2400" dirty="0"/>
              <a:t>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1761" y="2406801"/>
            <a:ext cx="3170169" cy="1261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8D4"/>
              </a:buClr>
              <a:defRPr/>
            </a:pPr>
            <a:r>
              <a:rPr lang="en-US" sz="1800" dirty="0">
                <a:solidFill>
                  <a:srgbClr val="000000"/>
                </a:solidFill>
                <a:latin typeface="Segoe UI Semibold"/>
              </a:rPr>
              <a:t>If </a:t>
            </a:r>
            <a:r>
              <a:rPr lang="en-US" sz="1800" dirty="0">
                <a:solidFill>
                  <a:srgbClr val="000000"/>
                </a:solidFill>
              </a:rPr>
              <a:t>challenge</a:t>
            </a:r>
            <a:r>
              <a:rPr kumimoji="0" lang="en-US" sz="1800" b="1" i="0" u="none" strike="noStrike" kern="1200" cap="none" spc="0" normalizeH="0" baseline="0" noProof="0" dirty="0">
                <a:ln>
                  <a:noFill/>
                </a:ln>
                <a:solidFill>
                  <a:srgbClr val="000000"/>
                </a:solidFill>
                <a:effectLst/>
                <a:uLnTx/>
                <a:uFillTx/>
                <a:latin typeface="Segoe UI Semibold"/>
                <a:ea typeface="+mn-ea"/>
                <a:cs typeface="+mn-cs"/>
              </a:rPr>
              <a:t> is the following</a:t>
            </a:r>
          </a:p>
          <a:p>
            <a:pPr>
              <a:buClr>
                <a:srgbClr val="0078D4"/>
              </a:buClr>
              <a:defRPr/>
            </a:pPr>
            <a:r>
              <a:rPr kumimoji="0" lang="en-US" b="0" i="0" u="none" strike="noStrike" kern="1200" cap="none" spc="0" normalizeH="0" baseline="0" noProof="0" dirty="0">
                <a:ln>
                  <a:noFill/>
                </a:ln>
                <a:solidFill>
                  <a:srgbClr val="000000"/>
                </a:solidFill>
                <a:effectLst/>
                <a:uLnTx/>
                <a:uFillTx/>
                <a:latin typeface="Segoe UI"/>
                <a:ea typeface="+mn-ea"/>
                <a:cs typeface="+mn-cs"/>
              </a:rPr>
              <a:t>I want to build a modern multi-tenant SaaS apps and scale independently when needed </a:t>
            </a:r>
          </a:p>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endParaRPr kumimoji="0" lang="en-US" sz="1600" b="1"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199193" y="3867156"/>
            <a:ext cx="3261607"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20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8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3542" y="2443863"/>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73542" y="3878215"/>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6384" y="485026"/>
            <a:ext cx="701096" cy="697183"/>
          </a:xfrm>
          <a:prstGeom prst="rect">
            <a:avLst/>
          </a:prstGeom>
        </p:spPr>
      </p:pic>
      <p:sp>
        <p:nvSpPr>
          <p:cNvPr id="4" name="Textfeld 3">
            <a:extLst>
              <a:ext uri="{FF2B5EF4-FFF2-40B4-BE49-F238E27FC236}">
                <a16:creationId xmlns:a16="http://schemas.microsoft.com/office/drawing/2014/main" id="{5B61F7BA-7DDC-1BC6-9120-C2B4147E4B12}"/>
              </a:ext>
            </a:extLst>
          </p:cNvPr>
          <p:cNvSpPr txBox="1"/>
          <p:nvPr/>
        </p:nvSpPr>
        <p:spPr>
          <a:xfrm>
            <a:off x="1199193" y="5619408"/>
            <a:ext cx="10537178" cy="646331"/>
          </a:xfrm>
          <a:prstGeom prst="rect">
            <a:avLst/>
          </a:prstGeom>
          <a:noFill/>
        </p:spPr>
        <p:txBody>
          <a:bodyPr wrap="square">
            <a:spAutoFit/>
          </a:bodyPr>
          <a:lstStyle/>
          <a:p>
            <a:r>
              <a:rPr lang="en-US" sz="1800" kern="0" dirty="0">
                <a:solidFill>
                  <a:srgbClr val="0078D4"/>
                </a:solidFill>
                <a:latin typeface="Segoe UI Semibold"/>
              </a:rPr>
              <a:t>It fits best for </a:t>
            </a:r>
            <a:r>
              <a:rPr lang="en-US" sz="1800" kern="0" dirty="0">
                <a:gradFill>
                  <a:gsLst>
                    <a:gs pos="1770">
                      <a:srgbClr val="1A1A1A"/>
                    </a:gs>
                    <a:gs pos="16000">
                      <a:srgbClr val="1A1A1A"/>
                    </a:gs>
                  </a:gsLst>
                  <a:lin ang="0" scaled="0"/>
                </a:gradFill>
                <a:latin typeface="Segoe UI Semibold"/>
              </a:rPr>
              <a:t>modern cloud applications as well as applications that only needs a pure relational storage</a:t>
            </a:r>
            <a:endParaRPr lang="de-DE" dirty="0"/>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Azure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dirty="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IOPS</a:t>
            </a:r>
          </a:p>
          <a:p>
            <a:pPr algn="ctr"/>
            <a:r>
              <a:rPr lang="en-US" sz="1600" dirty="0">
                <a:gradFill>
                  <a:gsLst>
                    <a:gs pos="2917">
                      <a:schemeClr val="tx1"/>
                    </a:gs>
                    <a:gs pos="30000">
                      <a:schemeClr val="tx1"/>
                    </a:gs>
                  </a:gsLst>
                  <a:lin ang="5400000" scaled="0"/>
                </a:gradFill>
              </a:rPr>
              <a:t>$</a:t>
            </a:r>
          </a:p>
          <a:p>
            <a:pPr algn="ctr"/>
            <a:r>
              <a:rPr lang="en-US" sz="1600" dirty="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69">
            <a:extLst>
              <a:ext uri="{FF2B5EF4-FFF2-40B4-BE49-F238E27FC236}">
                <a16:creationId xmlns:a16="http://schemas.microsoft.com/office/drawing/2014/main" id="{099AD338-46E7-40B6-A3E9-E49C05B89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6169" y="259779"/>
            <a:ext cx="699811" cy="695905"/>
          </a:xfrm>
          <a:prstGeom prst="rect">
            <a:avLst/>
          </a:prstGeom>
        </p:spPr>
      </p:pic>
      <p:sp>
        <p:nvSpPr>
          <p:cNvPr id="4" name="Rectangle 40">
            <a:extLst>
              <a:ext uri="{FF2B5EF4-FFF2-40B4-BE49-F238E27FC236}">
                <a16:creationId xmlns:a16="http://schemas.microsoft.com/office/drawing/2014/main" id="{A3088A6D-F955-16AE-26D0-B727022828BC}"/>
              </a:ext>
            </a:extLst>
          </p:cNvPr>
          <p:cNvSpPr/>
          <p:nvPr/>
        </p:nvSpPr>
        <p:spPr bwMode="auto">
          <a:xfrm>
            <a:off x="594644" y="5923170"/>
            <a:ext cx="1667453" cy="4587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Provisioned</a:t>
            </a:r>
          </a:p>
        </p:txBody>
      </p:sp>
      <p:sp>
        <p:nvSpPr>
          <p:cNvPr id="6" name="Rectangle 40">
            <a:extLst>
              <a:ext uri="{FF2B5EF4-FFF2-40B4-BE49-F238E27FC236}">
                <a16:creationId xmlns:a16="http://schemas.microsoft.com/office/drawing/2014/main" id="{26BEBBDB-9DDC-BF4C-70E3-0FCB1F2F4A3D}"/>
              </a:ext>
            </a:extLst>
          </p:cNvPr>
          <p:cNvSpPr/>
          <p:nvPr/>
        </p:nvSpPr>
        <p:spPr bwMode="auto">
          <a:xfrm>
            <a:off x="2345499" y="5923170"/>
            <a:ext cx="1531692" cy="4587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Serverless</a:t>
            </a:r>
          </a:p>
        </p:txBody>
      </p:sp>
      <p:sp>
        <p:nvSpPr>
          <p:cNvPr id="7" name="Rectangle 40">
            <a:extLst>
              <a:ext uri="{FF2B5EF4-FFF2-40B4-BE49-F238E27FC236}">
                <a16:creationId xmlns:a16="http://schemas.microsoft.com/office/drawing/2014/main" id="{EB9C0479-7E07-1462-7298-AE641C046DAD}"/>
              </a:ext>
            </a:extLst>
          </p:cNvPr>
          <p:cNvSpPr/>
          <p:nvPr/>
        </p:nvSpPr>
        <p:spPr bwMode="auto">
          <a:xfrm>
            <a:off x="594644" y="5367771"/>
            <a:ext cx="11018520" cy="4587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Hardware choices (Gen 5/FSv2-Compute optimized / DC-Series-Confidential computing / M-Series-Memory optimized </a:t>
            </a:r>
          </a:p>
        </p:txBody>
      </p:sp>
    </p:spTree>
    <p:extLst>
      <p:ext uri="{BB962C8B-B14F-4D97-AF65-F5344CB8AC3E}">
        <p14:creationId xmlns:p14="http://schemas.microsoft.com/office/powerpoint/2010/main" val="1235173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204933" y="-26999"/>
            <a:ext cx="4832852" cy="1181862"/>
          </a:xfrm>
        </p:spPr>
        <p:txBody>
          <a:bodyPr/>
          <a:lstStyle/>
          <a:p>
            <a:r>
              <a:rPr lang="en-ZA" dirty="0"/>
              <a:t>General Purpose </a:t>
            </a:r>
            <a:endParaRPr lang="en-US" dirty="0"/>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131264" y="1490405"/>
          <a:ext cx="4734976" cy="4623582"/>
        </p:xfrm>
        <a:graphic>
          <a:graphicData uri="http://schemas.openxmlformats.org/drawingml/2006/table">
            <a:tbl>
              <a:tblPr/>
              <a:tblGrid>
                <a:gridCol w="2187736">
                  <a:extLst>
                    <a:ext uri="{9D8B030D-6E8A-4147-A177-3AD203B41FA5}">
                      <a16:colId xmlns:a16="http://schemas.microsoft.com/office/drawing/2014/main" val="3790968737"/>
                    </a:ext>
                  </a:extLst>
                </a:gridCol>
                <a:gridCol w="2547240">
                  <a:extLst>
                    <a:ext uri="{9D8B030D-6E8A-4147-A177-3AD203B41FA5}">
                      <a16:colId xmlns:a16="http://schemas.microsoft.com/office/drawing/2014/main" val="464842925"/>
                    </a:ext>
                  </a:extLst>
                </a:gridCol>
              </a:tblGrid>
              <a:tr h="302274">
                <a:tc>
                  <a:txBody>
                    <a:bodyPr/>
                    <a:lstStyle/>
                    <a:p>
                      <a:pPr algn="ctr" fontAlgn="b"/>
                      <a:r>
                        <a:rPr lang="en-US" sz="1200" b="1" dirty="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dirty="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dirty="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dirty="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dirty="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dirty="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16 TB, depending of type, series and used </a:t>
                      </a:r>
                      <a:r>
                        <a:rPr lang="en-US" sz="1200" dirty="0" err="1">
                          <a:solidFill>
                            <a:schemeClr val="bg1"/>
                          </a:solidFill>
                          <a:effectLst/>
                        </a:rPr>
                        <a:t>vCores</a:t>
                      </a:r>
                      <a:endParaRPr lang="en-US" sz="1200" dirty="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dirty="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Determined by the max storage </a:t>
                      </a:r>
                      <a:br>
                        <a:rPr lang="en-US" sz="1200" dirty="0">
                          <a:solidFill>
                            <a:schemeClr val="bg1"/>
                          </a:solidFill>
                          <a:effectLst/>
                        </a:rPr>
                      </a:br>
                      <a:r>
                        <a:rPr lang="en-US" sz="1200" dirty="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dirty="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500-7500 IOPS per data file (depends on data file). </a:t>
                      </a:r>
                      <a:br>
                        <a:rPr lang="en-US" sz="1200" dirty="0">
                          <a:solidFill>
                            <a:schemeClr val="bg1"/>
                          </a:solidFill>
                          <a:effectLst/>
                        </a:rPr>
                      </a:br>
                      <a:r>
                        <a:rPr lang="en-US" sz="1200" dirty="0">
                          <a:solidFill>
                            <a:schemeClr val="bg1"/>
                          </a:solidFill>
                          <a:effectLst/>
                        </a:rPr>
                        <a:t>See </a:t>
                      </a:r>
                      <a:r>
                        <a:rPr lang="en-US" sz="1200" u="none" strike="noStrike" dirty="0">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dirty="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dirty="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dirty="0">
                          <a:solidFill>
                            <a:schemeClr val="bg1"/>
                          </a:solidFill>
                          <a:effectLst/>
                        </a:rPr>
                        <a:t>Number of log files (LOG) </a:t>
                      </a:r>
                      <a:br>
                        <a:rPr lang="en-US" sz="1200" dirty="0">
                          <a:solidFill>
                            <a:schemeClr val="bg1"/>
                          </a:solidFill>
                          <a:effectLst/>
                        </a:rPr>
                      </a:br>
                      <a:r>
                        <a:rPr lang="en-US" sz="1200" dirty="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dirty="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dirty="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Based on remote storage and </a:t>
                      </a:r>
                      <a:br>
                        <a:rPr lang="en-US" sz="1200" dirty="0">
                          <a:solidFill>
                            <a:schemeClr val="bg1"/>
                          </a:solidFill>
                          <a:effectLst/>
                        </a:rPr>
                      </a:br>
                      <a:r>
                        <a:rPr lang="en-US" sz="1200" u="none" strike="noStrike" dirty="0">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dirty="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dirty="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dirty="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bl>
          </a:graphicData>
        </a:graphic>
      </p:graphicFrame>
      <p:pic>
        <p:nvPicPr>
          <p:cNvPr id="4" name="Grafik 3">
            <a:extLst>
              <a:ext uri="{FF2B5EF4-FFF2-40B4-BE49-F238E27FC236}">
                <a16:creationId xmlns:a16="http://schemas.microsoft.com/office/drawing/2014/main" id="{656750E3-AF2A-403F-B67C-0C9B4DBE49B1}"/>
              </a:ext>
            </a:extLst>
          </p:cNvPr>
          <p:cNvPicPr>
            <a:picLocks noChangeAspect="1"/>
          </p:cNvPicPr>
          <p:nvPr/>
        </p:nvPicPr>
        <p:blipFill>
          <a:blip r:embed="rId5"/>
          <a:stretch>
            <a:fillRect/>
          </a:stretch>
        </p:blipFill>
        <p:spPr>
          <a:xfrm>
            <a:off x="6326547" y="1490405"/>
            <a:ext cx="5242599" cy="4212494"/>
          </a:xfrm>
          <a:prstGeom prst="rect">
            <a:avLst/>
          </a:prstGeom>
        </p:spPr>
      </p:pic>
    </p:spTree>
    <p:extLst>
      <p:ext uri="{BB962C8B-B14F-4D97-AF65-F5344CB8AC3E}">
        <p14:creationId xmlns:p14="http://schemas.microsoft.com/office/powerpoint/2010/main" val="37811479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176826" y="0"/>
            <a:ext cx="4867447" cy="1181862"/>
          </a:xfrm>
        </p:spPr>
        <p:txBody>
          <a:bodyPr/>
          <a:lstStyle/>
          <a:p>
            <a:r>
              <a:rPr lang="en-ZA" dirty="0"/>
              <a:t>Business Critical</a:t>
            </a:r>
            <a:endParaRPr lang="en-US" dirty="0"/>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119387" y="1350667"/>
          <a:ext cx="4827589" cy="4653681"/>
        </p:xfrm>
        <a:graphic>
          <a:graphicData uri="http://schemas.openxmlformats.org/drawingml/2006/table">
            <a:tbl>
              <a:tblPr/>
              <a:tblGrid>
                <a:gridCol w="2443606">
                  <a:extLst>
                    <a:ext uri="{9D8B030D-6E8A-4147-A177-3AD203B41FA5}">
                      <a16:colId xmlns:a16="http://schemas.microsoft.com/office/drawing/2014/main" val="3790968737"/>
                    </a:ext>
                  </a:extLst>
                </a:gridCol>
                <a:gridCol w="2383983">
                  <a:extLst>
                    <a:ext uri="{9D8B030D-6E8A-4147-A177-3AD203B41FA5}">
                      <a16:colId xmlns:a16="http://schemas.microsoft.com/office/drawing/2014/main" val="464842925"/>
                    </a:ext>
                  </a:extLst>
                </a:gridCol>
              </a:tblGrid>
              <a:tr h="118896">
                <a:tc>
                  <a:txBody>
                    <a:bodyPr/>
                    <a:lstStyle/>
                    <a:p>
                      <a:pPr algn="ctr" fontAlgn="b"/>
                      <a:r>
                        <a:rPr lang="en-US" sz="1200" b="1" dirty="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dirty="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dirty="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dirty="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dirty="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dirty="0">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dirty="0">
                          <a:solidFill>
                            <a:schemeClr val="bg1"/>
                          </a:solidFill>
                          <a:effectLst/>
                        </a:rPr>
                      </a:br>
                      <a:r>
                        <a:rPr lang="en-US" sz="1200" dirty="0">
                          <a:solidFill>
                            <a:schemeClr val="bg1"/>
                          </a:solidFill>
                          <a:effectLst/>
                        </a:rPr>
                        <a:t>1 additional read-only replica (</a:t>
                      </a:r>
                      <a:r>
                        <a:rPr lang="en-US" sz="1200" u="none" strike="noStrike" dirty="0">
                          <a:solidFill>
                            <a:schemeClr val="bg1"/>
                          </a:solidFill>
                          <a:effectLst/>
                          <a:hlinkClick r:id="rId4">
                            <a:extLst>
                              <a:ext uri="{A12FA001-AC4F-418D-AE19-62706E023703}">
                                <ahyp:hlinkClr xmlns:ahyp="http://schemas.microsoft.com/office/drawing/2018/hyperlinkcolor" val="tx"/>
                              </a:ext>
                            </a:extLst>
                          </a:hlinkClick>
                        </a:rPr>
                        <a:t>Read Scale-Out</a:t>
                      </a:r>
                      <a:r>
                        <a:rPr lang="en-US" sz="1200" dirty="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dirty="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dirty="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dirty="0">
                          <a:solidFill>
                            <a:schemeClr val="bg1"/>
                          </a:solidFill>
                          <a:effectLst/>
                        </a:rPr>
                        <a:t>between 4 TB and 16 TB, depending of used type, series</a:t>
                      </a:r>
                    </a:p>
                    <a:p>
                      <a:pPr fontAlgn="t">
                        <a:buFont typeface="Arial" panose="020B0604020202020204" pitchFamily="34" charset="0"/>
                        <a:buNone/>
                      </a:pPr>
                      <a:r>
                        <a:rPr lang="en-US" sz="1200" dirty="0">
                          <a:solidFill>
                            <a:schemeClr val="bg1"/>
                          </a:solidFill>
                          <a:effectLst/>
                        </a:rPr>
                        <a:t>and </a:t>
                      </a:r>
                      <a:r>
                        <a:rPr lang="en-US" sz="1200" dirty="0" err="1">
                          <a:solidFill>
                            <a:schemeClr val="bg1"/>
                          </a:solidFill>
                          <a:effectLst/>
                        </a:rPr>
                        <a:t>vCores</a:t>
                      </a:r>
                      <a:endParaRPr lang="en-US" sz="1200" dirty="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pic>
        <p:nvPicPr>
          <p:cNvPr id="4" name="Grafik 3">
            <a:extLst>
              <a:ext uri="{FF2B5EF4-FFF2-40B4-BE49-F238E27FC236}">
                <a16:creationId xmlns:a16="http://schemas.microsoft.com/office/drawing/2014/main" id="{204683A5-8709-484E-AB0F-8BC4A5079EF5}"/>
              </a:ext>
            </a:extLst>
          </p:cNvPr>
          <p:cNvPicPr>
            <a:picLocks noChangeAspect="1"/>
          </p:cNvPicPr>
          <p:nvPr/>
        </p:nvPicPr>
        <p:blipFill>
          <a:blip r:embed="rId7"/>
          <a:stretch>
            <a:fillRect/>
          </a:stretch>
        </p:blipFill>
        <p:spPr>
          <a:xfrm>
            <a:off x="6514742" y="542045"/>
            <a:ext cx="5348136" cy="5076092"/>
          </a:xfrm>
          <a:prstGeom prst="rect">
            <a:avLst/>
          </a:prstGeom>
        </p:spPr>
      </p:pic>
    </p:spTree>
    <p:extLst>
      <p:ext uri="{BB962C8B-B14F-4D97-AF65-F5344CB8AC3E}">
        <p14:creationId xmlns:p14="http://schemas.microsoft.com/office/powerpoint/2010/main" val="34630296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3258FD-DB54-4CE5-B65A-444B2755B0E7}"/>
              </a:ext>
            </a:extLst>
          </p:cNvPr>
          <p:cNvSpPr>
            <a:spLocks noGrp="1"/>
          </p:cNvSpPr>
          <p:nvPr>
            <p:ph type="title"/>
          </p:nvPr>
        </p:nvSpPr>
        <p:spPr>
          <a:xfrm>
            <a:off x="585216" y="457200"/>
            <a:ext cx="11018520" cy="553998"/>
          </a:xfrm>
        </p:spPr>
        <p:txBody>
          <a:bodyPr/>
          <a:lstStyle/>
          <a:p>
            <a:r>
              <a:rPr lang="en-US" dirty="0"/>
              <a:t>Comparing Azure SQL options</a:t>
            </a:r>
          </a:p>
        </p:txBody>
      </p:sp>
      <p:pic>
        <p:nvPicPr>
          <p:cNvPr id="38" name="Graphic 37" descr="Icon">
            <a:extLst>
              <a:ext uri="{FF2B5EF4-FFF2-40B4-BE49-F238E27FC236}">
                <a16:creationId xmlns:a16="http://schemas.microsoft.com/office/drawing/2014/main" id="{B3E6232E-C0EA-405E-8418-7E5F3612D1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2273" y="1232609"/>
            <a:ext cx="402336" cy="402336"/>
          </a:xfrm>
          <a:prstGeom prst="rect">
            <a:avLst/>
          </a:prstGeom>
        </p:spPr>
      </p:pic>
      <p:sp>
        <p:nvSpPr>
          <p:cNvPr id="79" name="Rectangle 78">
            <a:extLst>
              <a:ext uri="{FF2B5EF4-FFF2-40B4-BE49-F238E27FC236}">
                <a16:creationId xmlns:a16="http://schemas.microsoft.com/office/drawing/2014/main" id="{E3706E19-3350-432E-A0AE-BACC4C22D51D}"/>
              </a:ext>
            </a:extLst>
          </p:cNvPr>
          <p:cNvSpPr/>
          <p:nvPr/>
        </p:nvSpPr>
        <p:spPr>
          <a:xfrm>
            <a:off x="2034354"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F7FD6"/>
                </a:solidFill>
                <a:effectLst/>
                <a:uLnTx/>
                <a:uFillTx/>
                <a:latin typeface="Segoe UI Semibold"/>
                <a:ea typeface="+mn-ea"/>
                <a:cs typeface="+mn-cs"/>
              </a:rPr>
              <a:t>SQL Server </a:t>
            </a:r>
            <a:br>
              <a:rPr kumimoji="0" lang="en-US" sz="1200" b="1" i="0" u="none" strike="noStrike" kern="1200" cap="none" spc="0" normalizeH="0" baseline="0" noProof="0" dirty="0">
                <a:ln>
                  <a:noFill/>
                </a:ln>
                <a:solidFill>
                  <a:srgbClr val="0F7FD6"/>
                </a:solidFill>
                <a:effectLst/>
                <a:uLnTx/>
                <a:uFillTx/>
                <a:latin typeface="Segoe UI Semibold"/>
                <a:ea typeface="+mn-ea"/>
                <a:cs typeface="+mn-cs"/>
              </a:rPr>
            </a:br>
            <a:r>
              <a:rPr kumimoji="0" lang="en-US" sz="1200" b="1" i="0" u="none" strike="noStrike" kern="1200" cap="none" spc="0" normalizeH="0" baseline="0" noProof="0" dirty="0">
                <a:ln>
                  <a:noFill/>
                </a:ln>
                <a:solidFill>
                  <a:srgbClr val="0F7FD6"/>
                </a:solidFill>
                <a:effectLst/>
                <a:uLnTx/>
                <a:uFillTx/>
                <a:latin typeface="Segoe UI Semibold"/>
                <a:ea typeface="+mn-ea"/>
                <a:cs typeface="+mn-cs"/>
              </a:rPr>
              <a:t>on Azure VMs</a:t>
            </a:r>
          </a:p>
        </p:txBody>
      </p:sp>
      <p:pic>
        <p:nvPicPr>
          <p:cNvPr id="39" name="Graphic 38" descr="Icon">
            <a:extLst>
              <a:ext uri="{FF2B5EF4-FFF2-40B4-BE49-F238E27FC236}">
                <a16:creationId xmlns:a16="http://schemas.microsoft.com/office/drawing/2014/main" id="{365A5CE7-FF0E-47F4-9B24-4964C9C3A1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95897" y="1256630"/>
            <a:ext cx="402336" cy="402336"/>
          </a:xfrm>
          <a:prstGeom prst="rect">
            <a:avLst/>
          </a:prstGeom>
        </p:spPr>
      </p:pic>
      <p:sp>
        <p:nvSpPr>
          <p:cNvPr id="78" name="Rectangle 77">
            <a:extLst>
              <a:ext uri="{FF2B5EF4-FFF2-40B4-BE49-F238E27FC236}">
                <a16:creationId xmlns:a16="http://schemas.microsoft.com/office/drawing/2014/main" id="{6B322B07-D9EF-497E-8AC8-7DF916E0104D}"/>
              </a:ext>
            </a:extLst>
          </p:cNvPr>
          <p:cNvSpPr/>
          <p:nvPr/>
        </p:nvSpPr>
        <p:spPr>
          <a:xfrm>
            <a:off x="4673946" y="1177013"/>
            <a:ext cx="185543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Managed Instance</a:t>
            </a:r>
          </a:p>
        </p:txBody>
      </p:sp>
      <p:pic>
        <p:nvPicPr>
          <p:cNvPr id="37" name="Graphic 36" descr="Icon">
            <a:extLst>
              <a:ext uri="{FF2B5EF4-FFF2-40B4-BE49-F238E27FC236}">
                <a16:creationId xmlns:a16="http://schemas.microsoft.com/office/drawing/2014/main" id="{6482003A-EBE1-41C2-86DD-6B80C06711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7426" y="1198171"/>
            <a:ext cx="402336" cy="402336"/>
          </a:xfrm>
          <a:prstGeom prst="rect">
            <a:avLst/>
          </a:prstGeom>
        </p:spPr>
      </p:pic>
      <p:sp>
        <p:nvSpPr>
          <p:cNvPr id="77" name="Rectangle 76">
            <a:extLst>
              <a:ext uri="{FF2B5EF4-FFF2-40B4-BE49-F238E27FC236}">
                <a16:creationId xmlns:a16="http://schemas.microsoft.com/office/drawing/2014/main" id="{B183D0B1-ED98-440F-935C-53E05FB9297B}"/>
              </a:ext>
            </a:extLst>
          </p:cNvPr>
          <p:cNvSpPr/>
          <p:nvPr/>
        </p:nvSpPr>
        <p:spPr>
          <a:xfrm>
            <a:off x="7225868"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 </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Database </a:t>
            </a:r>
          </a:p>
        </p:txBody>
      </p:sp>
      <p:pic>
        <p:nvPicPr>
          <p:cNvPr id="14" name="Picture 13" descr="Icon">
            <a:extLst>
              <a:ext uri="{FF2B5EF4-FFF2-40B4-BE49-F238E27FC236}">
                <a16:creationId xmlns:a16="http://schemas.microsoft.com/office/drawing/2014/main" id="{497C0CC7-73C2-4D13-A6F7-F4E342A3AFBF}"/>
              </a:ext>
            </a:extLst>
          </p:cNvPr>
          <p:cNvPicPr>
            <a:picLocks noChangeAspect="1"/>
          </p:cNvPicPr>
          <p:nvPr/>
        </p:nvPicPr>
        <p:blipFill>
          <a:blip r:embed="rId9"/>
          <a:stretch>
            <a:fillRect/>
          </a:stretch>
        </p:blipFill>
        <p:spPr>
          <a:xfrm>
            <a:off x="9442974" y="1176434"/>
            <a:ext cx="571112" cy="518420"/>
          </a:xfrm>
          <a:prstGeom prst="rect">
            <a:avLst/>
          </a:prstGeom>
        </p:spPr>
      </p:pic>
      <p:sp>
        <p:nvSpPr>
          <p:cNvPr id="12" name="Rectangle 11">
            <a:extLst>
              <a:ext uri="{FF2B5EF4-FFF2-40B4-BE49-F238E27FC236}">
                <a16:creationId xmlns:a16="http://schemas.microsoft.com/office/drawing/2014/main" id="{CB73B26F-F6A3-4D9F-A2F1-6F159A9C205D}"/>
              </a:ext>
            </a:extLst>
          </p:cNvPr>
          <p:cNvSpPr/>
          <p:nvPr/>
        </p:nvSpPr>
        <p:spPr>
          <a:xfrm>
            <a:off x="9990485"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 </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Edge </a:t>
            </a:r>
          </a:p>
        </p:txBody>
      </p:sp>
      <p:sp>
        <p:nvSpPr>
          <p:cNvPr id="55" name="Rectangle 54">
            <a:extLst>
              <a:ext uri="{FF2B5EF4-FFF2-40B4-BE49-F238E27FC236}">
                <a16:creationId xmlns:a16="http://schemas.microsoft.com/office/drawing/2014/main" id="{98495758-F887-194B-869B-BE2E3377FD4C}"/>
              </a:ext>
              <a:ext uri="{C183D7F6-B498-43B3-948B-1728B52AA6E4}">
                <adec:decorative xmlns:adec="http://schemas.microsoft.com/office/drawing/2017/decorative" val="1"/>
              </a:ext>
            </a:extLst>
          </p:cNvPr>
          <p:cNvSpPr/>
          <p:nvPr/>
        </p:nvSpPr>
        <p:spPr bwMode="auto">
          <a:xfrm>
            <a:off x="0" y="1860087"/>
            <a:ext cx="12192000" cy="49979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52" name="Table 4">
            <a:extLst>
              <a:ext uri="{FF2B5EF4-FFF2-40B4-BE49-F238E27FC236}">
                <a16:creationId xmlns:a16="http://schemas.microsoft.com/office/drawing/2014/main" id="{A2A46192-3590-5145-AA60-095F8E0D1DAB}"/>
              </a:ext>
            </a:extLst>
          </p:cNvPr>
          <p:cNvGraphicFramePr>
            <a:graphicFrameLocks noGrp="1"/>
          </p:cNvGraphicFramePr>
          <p:nvPr/>
        </p:nvGraphicFramePr>
        <p:xfrm>
          <a:off x="245097" y="1931478"/>
          <a:ext cx="11592089" cy="4517867"/>
        </p:xfrm>
        <a:graphic>
          <a:graphicData uri="http://schemas.openxmlformats.org/drawingml/2006/table">
            <a:tbl>
              <a:tblPr firstRow="1" bandRow="1"/>
              <a:tblGrid>
                <a:gridCol w="999241">
                  <a:extLst>
                    <a:ext uri="{9D8B030D-6E8A-4147-A177-3AD203B41FA5}">
                      <a16:colId xmlns:a16="http://schemas.microsoft.com/office/drawing/2014/main" val="1678087834"/>
                    </a:ext>
                  </a:extLst>
                </a:gridCol>
                <a:gridCol w="2648212">
                  <a:extLst>
                    <a:ext uri="{9D8B030D-6E8A-4147-A177-3AD203B41FA5}">
                      <a16:colId xmlns:a16="http://schemas.microsoft.com/office/drawing/2014/main" val="2334311216"/>
                    </a:ext>
                  </a:extLst>
                </a:gridCol>
                <a:gridCol w="2648212">
                  <a:extLst>
                    <a:ext uri="{9D8B030D-6E8A-4147-A177-3AD203B41FA5}">
                      <a16:colId xmlns:a16="http://schemas.microsoft.com/office/drawing/2014/main" val="748857147"/>
                    </a:ext>
                  </a:extLst>
                </a:gridCol>
                <a:gridCol w="2648212">
                  <a:extLst>
                    <a:ext uri="{9D8B030D-6E8A-4147-A177-3AD203B41FA5}">
                      <a16:colId xmlns:a16="http://schemas.microsoft.com/office/drawing/2014/main" val="3498529311"/>
                    </a:ext>
                  </a:extLst>
                </a:gridCol>
                <a:gridCol w="2648212">
                  <a:extLst>
                    <a:ext uri="{9D8B030D-6E8A-4147-A177-3AD203B41FA5}">
                      <a16:colId xmlns:a16="http://schemas.microsoft.com/office/drawing/2014/main" val="3613130144"/>
                    </a:ext>
                  </a:extLst>
                </a:gridCol>
              </a:tblGrid>
              <a:tr h="824571">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Deployment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Choose Azure VM compute and storage sizes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Portal or CLI gallery images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SQL Server Setup</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Bring your own image or self-install from Volume Licensing Center with active SA</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Images with full SQL Server or Database only setup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Dedicated instance or instance pools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vCore based compute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Portal or CLI instance deployment</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Native </a:t>
                      </a:r>
                      <a:r>
                        <a:rPr lang="en-US" sz="800" kern="1200" dirty="0" err="1">
                          <a:solidFill>
                            <a:srgbClr val="000000"/>
                          </a:solidFill>
                          <a:latin typeface="Segoe UI"/>
                          <a:ea typeface="+mn-ea"/>
                          <a:cs typeface="+mn-cs"/>
                        </a:rPr>
                        <a:t>VNet</a:t>
                      </a:r>
                      <a:r>
                        <a:rPr lang="en-US" sz="800" kern="1200" dirty="0">
                          <a:solidFill>
                            <a:srgbClr val="000000"/>
                          </a:solidFill>
                          <a:latin typeface="Segoe UI"/>
                          <a:ea typeface="+mn-ea"/>
                          <a:cs typeface="+mn-cs"/>
                        </a:rPr>
                        <a:t> integration</a:t>
                      </a:r>
                    </a:p>
                    <a:p>
                      <a:pPr marL="171450" indent="-171450">
                        <a:lnSpc>
                          <a:spcPct val="100000"/>
                        </a:lnSpc>
                        <a:buFont typeface="Arial" panose="020B0604020202020204" pitchFamily="34" charset="0"/>
                        <a:buChar char="•"/>
                      </a:pPr>
                      <a:endParaRPr lang="en-US" sz="800" kern="1200" dirty="0">
                        <a:gradFill>
                          <a:gsLst>
                            <a:gs pos="2917">
                              <a:prstClr val="black"/>
                            </a:gs>
                            <a:gs pos="30000">
                              <a:prstClr val="black"/>
                            </a:gs>
                          </a:gsLst>
                          <a:lin ang="5400000" scaled="0"/>
                        </a:gra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Provisioned and Serverless compute options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Multi-tenancy with elastic pools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Hyperscale for 100TB+ databases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DTU or </a:t>
                      </a:r>
                      <a:r>
                        <a:rPr lang="en-US" sz="800" kern="1200" err="1">
                          <a:solidFill>
                            <a:srgbClr val="000000"/>
                          </a:solidFill>
                          <a:latin typeface="Segoe UI"/>
                          <a:ea typeface="+mn-ea"/>
                          <a:cs typeface="+mn-cs"/>
                        </a:rPr>
                        <a:t>vCore</a:t>
                      </a:r>
                      <a:r>
                        <a:rPr lang="en-US" sz="800" kern="1200">
                          <a:solidFill>
                            <a:srgbClr val="000000"/>
                          </a:solidFill>
                          <a:latin typeface="Segoe UI"/>
                          <a:ea typeface="+mn-ea"/>
                          <a:cs typeface="+mn-cs"/>
                        </a:rPr>
                        <a:t> choices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Portal or CLI database deployment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Connected deployment through Azure IoT Edge</a:t>
                      </a:r>
                    </a:p>
                    <a:p>
                      <a:pPr marL="171450" indent="-171450">
                        <a:lnSpc>
                          <a:spcPct val="100000"/>
                        </a:lnSpc>
                        <a:buFont typeface="Arial" panose="020B0604020202020204" pitchFamily="34" charset="0"/>
                        <a:buChar char="•"/>
                      </a:pPr>
                      <a:r>
                        <a:rPr lang="en-US" sz="800" b="0" i="0" kern="1200">
                          <a:solidFill>
                            <a:srgbClr val="000000"/>
                          </a:solidFill>
                          <a:effectLst/>
                          <a:latin typeface="Segoe UI"/>
                          <a:ea typeface="+mn-ea"/>
                          <a:cs typeface="+mn-cs"/>
                        </a:rPr>
                        <a:t>Or disconnected deployment as a s</a:t>
                      </a:r>
                      <a:r>
                        <a:rPr lang="en-US" sz="800" b="0" i="0">
                          <a:solidFill>
                            <a:srgbClr val="171717"/>
                          </a:solidFill>
                          <a:effectLst/>
                          <a:latin typeface="Segoe UI"/>
                        </a:rPr>
                        <a:t>tand alone docker container or on a Kubernetes cluster</a:t>
                      </a:r>
                    </a:p>
                    <a:p>
                      <a:pPr marL="171450" indent="-171450">
                        <a:lnSpc>
                          <a:spcPct val="100000"/>
                        </a:lnSpc>
                        <a:buFont typeface="Arial" panose="020B0604020202020204" pitchFamily="34" charset="0"/>
                        <a:buChar char="•"/>
                      </a:pPr>
                      <a:r>
                        <a:rPr lang="en-US" sz="800" b="0" i="0">
                          <a:solidFill>
                            <a:srgbClr val="171717"/>
                          </a:solidFill>
                          <a:effectLst/>
                          <a:latin typeface="Segoe UI"/>
                        </a:rPr>
                        <a:t>Up to 8 cores for third party devices and no limit for first party devices </a:t>
                      </a:r>
                    </a:p>
                    <a:p>
                      <a:pPr marL="171450" indent="-171450">
                        <a:lnSpc>
                          <a:spcPct val="100000"/>
                        </a:lnSpc>
                        <a:buFont typeface="Arial" panose="020B0604020202020204" pitchFamily="34" charset="0"/>
                        <a:buChar char="•"/>
                      </a:pPr>
                      <a:r>
                        <a:rPr lang="en-US" sz="800" b="0" i="0">
                          <a:solidFill>
                            <a:srgbClr val="171717"/>
                          </a:solidFill>
                          <a:effectLst/>
                          <a:latin typeface="Segoe UI"/>
                        </a:rPr>
                        <a:t>Portal, Azure Data Studio, Docker or Kubernetes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5998064"/>
                  </a:ext>
                </a:extLst>
              </a:tr>
              <a:tr h="153598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r>
                        <a:rPr lang="en-US" sz="900" b="1" i="0">
                          <a:latin typeface="Segoe UI"/>
                          <a:cs typeface="Segoe UI"/>
                        </a:rPr>
                        <a:t>Manageability </a:t>
                      </a:r>
                      <a:endParaRPr lang="en-US" sz="900" b="1" i="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Automated backups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Automated security updates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Manual patching and version upgrades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Dynamic VM sizing</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Backup and Restore with Azure Blob Storage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SQL Server Engine features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access to OS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9325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Automated and user-initiated backups</a:t>
                      </a:r>
                    </a:p>
                    <a:p>
                      <a:pPr marL="171450" marR="0" lvl="0" indent="-171450" algn="l" defTabSz="9325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Point-in-time Restore</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Automated patching and upgrades </a:t>
                      </a:r>
                    </a:p>
                    <a:p>
                      <a:pPr marL="171450" marR="0" lvl="0" indent="-171450" algn="l" defTabSz="9325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Dynamic scaling</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Dynamic Management Views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Extended Events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Query Store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Database Mail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Resource Governor</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SQL Server Agent</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Resource Health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System-initiated automatic backups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Long-term backup retention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Create new database based on point-in-time restore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Automated patching and version upgrades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Dynamic scaling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Auto-scale with serverless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Resource Health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Subset of Dynamic Management Views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Extended Events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Query Store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Manual patching and version upgrades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Backup and Restore with Azure Blob Storage</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Engine features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Manage through IoT Hub as an IoT module in connected scenario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8205754"/>
                  </a:ext>
                </a:extLst>
              </a:tr>
              <a:tr h="947217">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Integrated Security Authentication with domain joined VM</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Full SQL Server Engine Security Features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Azure Threat Protection and vulnerability assessments </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Azure Security Center and Policies for infrastructure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Azure Active Directory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Transparent Data Encryption (TDE) with BYOK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Always Encrypted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SQL Server Audit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Row Level Security and Dynamic Data Masking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Advanced Threat Protection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Active Directory Authentication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Transparent Data Encryption (TDE) with BYOK</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Always Encrypted</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SQL Server Audit</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Row Level Security and Dynamic Data Masking</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Advanced Threat Protection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Transparent Data Encryption (TDE) </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Always Encrypted</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Row Level Security and Dynamic Data Masking</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Advanced Threat Protection</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Role-based access control (RBAC) and attribute-based access control (ABAC).</a:t>
                      </a:r>
                    </a:p>
                    <a:p>
                      <a:pPr marL="171450" indent="-171450">
                        <a:lnSpc>
                          <a:spcPct val="100000"/>
                        </a:lnSpc>
                        <a:buFont typeface="Arial" panose="020B0604020202020204" pitchFamily="34" charset="0"/>
                        <a:buChar char="•"/>
                      </a:pPr>
                      <a:endParaRPr lang="en-US" sz="800" kern="1200">
                        <a:solidFill>
                          <a:srgbClr val="FF0000"/>
                        </a:soli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6950687"/>
                  </a:ext>
                </a:extLst>
              </a:tr>
              <a:tr h="12100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Business Continuity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Full Always On Availability Groups (AG)</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Always On Failover Cluster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SQL Server replication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Change Data Capture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Log Shipping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Database Snapshots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Accelerated Database Recovery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err="1">
                          <a:solidFill>
                            <a:srgbClr val="000000"/>
                          </a:solidFill>
                          <a:latin typeface="Segoe UI"/>
                          <a:ea typeface="+mn-ea"/>
                          <a:cs typeface="+mn-cs"/>
                        </a:rPr>
                        <a:t>Tempdb</a:t>
                      </a:r>
                      <a:r>
                        <a:rPr lang="en-US" sz="800" kern="1200">
                          <a:solidFill>
                            <a:srgbClr val="000000"/>
                          </a:solidFill>
                          <a:latin typeface="Segoe UI"/>
                          <a:ea typeface="+mn-ea"/>
                          <a:cs typeface="+mn-cs"/>
                        </a:rPr>
                        <a:t> Optimized Metadata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Built in Azure HA/DR</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Built-in readable secondary using geo-replication</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Auto Failover Groups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Replication</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Change Data Capture</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Accelerated Database Recovery on by default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Built in Azure HA/DR</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Built-in readable secondary using geo-replication</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Availability Zones </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Active geo-replication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SQL Data Sync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Accelerated Database Recovery on by default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Kubernetes Orchestrator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SQL Data Sync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Accelerated Data Recovery on by default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7327775"/>
                  </a:ext>
                </a:extLst>
              </a:tr>
            </a:tbl>
          </a:graphicData>
        </a:graphic>
      </p:graphicFrame>
      <p:sp>
        <p:nvSpPr>
          <p:cNvPr id="2" name="TextBox 1">
            <a:extLst>
              <a:ext uri="{FF2B5EF4-FFF2-40B4-BE49-F238E27FC236}">
                <a16:creationId xmlns:a16="http://schemas.microsoft.com/office/drawing/2014/main" id="{4A2B349D-D4AC-4735-8F58-C1148833AE84}"/>
              </a:ext>
            </a:extLst>
          </p:cNvPr>
          <p:cNvSpPr txBox="1"/>
          <p:nvPr/>
        </p:nvSpPr>
        <p:spPr>
          <a:xfrm>
            <a:off x="76842" y="6640319"/>
            <a:ext cx="12192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*This comparison is intended as a guide and subject to change without notice. SQL Server on Azure VM feature availability may be limited to specific SQL Server versions. For detailed comparisons, please see our documentation at aka.ms/</a:t>
            </a:r>
            <a:r>
              <a:rPr kumimoji="0" lang="en-US" sz="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AzureSQL_documentation</a:t>
            </a:r>
            <a:endPar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894536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591F0-691E-488D-D546-5F6CD2613032}"/>
              </a:ext>
            </a:extLst>
          </p:cNvPr>
          <p:cNvSpPr>
            <a:spLocks noGrp="1"/>
          </p:cNvSpPr>
          <p:nvPr>
            <p:ph type="title"/>
          </p:nvPr>
        </p:nvSpPr>
        <p:spPr/>
        <p:txBody>
          <a:bodyPr/>
          <a:lstStyle/>
          <a:p>
            <a:r>
              <a:rPr lang="en-US" sz="3600" b="1" spc="-50" dirty="0">
                <a:solidFill>
                  <a:srgbClr val="59B4D9"/>
                </a:solidFill>
              </a:rPr>
              <a:t>Coaches / Presenters</a:t>
            </a:r>
            <a:endParaRPr lang="en-DE" dirty="0"/>
          </a:p>
        </p:txBody>
      </p:sp>
      <p:pic>
        <p:nvPicPr>
          <p:cNvPr id="6" name="Picture 5">
            <a:extLst>
              <a:ext uri="{FF2B5EF4-FFF2-40B4-BE49-F238E27FC236}">
                <a16:creationId xmlns:a16="http://schemas.microsoft.com/office/drawing/2014/main" id="{8CBC7CF9-867D-D9F0-F868-EDCF30685CE4}"/>
              </a:ext>
            </a:extLst>
          </p:cNvPr>
          <p:cNvPicPr>
            <a:picLocks noChangeAspect="1"/>
          </p:cNvPicPr>
          <p:nvPr/>
        </p:nvPicPr>
        <p:blipFill>
          <a:blip r:embed="rId3"/>
          <a:stretch>
            <a:fillRect/>
          </a:stretch>
        </p:blipFill>
        <p:spPr>
          <a:xfrm>
            <a:off x="7222097" y="1982871"/>
            <a:ext cx="2455021" cy="2306711"/>
          </a:xfrm>
          <a:prstGeom prst="rect">
            <a:avLst/>
          </a:prstGeom>
          <a:effectLst>
            <a:softEdge rad="165100"/>
          </a:effectLst>
          <a:scene3d>
            <a:camera prst="orthographicFront"/>
            <a:lightRig rig="threePt" dir="t"/>
          </a:scene3d>
          <a:sp3d>
            <a:bevelT/>
            <a:bevelB w="114300" prst="artDeco"/>
          </a:sp3d>
        </p:spPr>
      </p:pic>
      <p:sp>
        <p:nvSpPr>
          <p:cNvPr id="8" name="TextBox 7">
            <a:extLst>
              <a:ext uri="{FF2B5EF4-FFF2-40B4-BE49-F238E27FC236}">
                <a16:creationId xmlns:a16="http://schemas.microsoft.com/office/drawing/2014/main" id="{69050040-B6EE-A9EF-C78F-C706A1EAF431}"/>
              </a:ext>
            </a:extLst>
          </p:cNvPr>
          <p:cNvSpPr txBox="1"/>
          <p:nvPr/>
        </p:nvSpPr>
        <p:spPr>
          <a:xfrm>
            <a:off x="7062037" y="4338477"/>
            <a:ext cx="2775139" cy="523220"/>
          </a:xfrm>
          <a:prstGeom prst="rect">
            <a:avLst/>
          </a:prstGeom>
          <a:noFill/>
        </p:spPr>
        <p:txBody>
          <a:bodyPr wrap="square">
            <a:spAutoFit/>
          </a:bodyPr>
          <a:lstStyle/>
          <a:p>
            <a:pPr algn="ctr"/>
            <a:r>
              <a:rPr lang="en-GB" sz="1400" b="1" kern="1200" dirty="0">
                <a:solidFill>
                  <a:schemeClr val="tx1">
                    <a:lumMod val="65000"/>
                    <a:lumOff val="35000"/>
                  </a:schemeClr>
                </a:solidFill>
                <a:effectLst/>
              </a:rPr>
              <a:t>Mert Sengüner</a:t>
            </a:r>
          </a:p>
          <a:p>
            <a:pPr algn="ctr"/>
            <a:r>
              <a:rPr lang="en-GB" sz="1400" dirty="0">
                <a:solidFill>
                  <a:schemeClr val="tx1">
                    <a:lumMod val="65000"/>
                    <a:lumOff val="35000"/>
                  </a:schemeClr>
                </a:solidFill>
                <a:latin typeface="+mn-lt"/>
                <a:ea typeface="+mn-ea"/>
                <a:cs typeface="+mn-cs"/>
              </a:rPr>
              <a:t>Cloud Solu</a:t>
            </a:r>
            <a:r>
              <a:rPr lang="en-GB" sz="1400" dirty="0">
                <a:solidFill>
                  <a:schemeClr val="tx1">
                    <a:lumMod val="65000"/>
                    <a:lumOff val="35000"/>
                  </a:schemeClr>
                </a:solidFill>
              </a:rPr>
              <a:t>tion Architect</a:t>
            </a:r>
            <a:endParaRPr lang="en-GB" sz="1400" kern="1200" dirty="0">
              <a:solidFill>
                <a:schemeClr val="tx1">
                  <a:lumMod val="65000"/>
                  <a:lumOff val="35000"/>
                </a:schemeClr>
              </a:solidFill>
              <a:effectLst/>
              <a:latin typeface="+mn-lt"/>
              <a:ea typeface="+mn-ea"/>
              <a:cs typeface="+mn-cs"/>
            </a:endParaRPr>
          </a:p>
        </p:txBody>
      </p:sp>
      <p:sp>
        <p:nvSpPr>
          <p:cNvPr id="13" name="TextBox 12">
            <a:extLst>
              <a:ext uri="{FF2B5EF4-FFF2-40B4-BE49-F238E27FC236}">
                <a16:creationId xmlns:a16="http://schemas.microsoft.com/office/drawing/2014/main" id="{D7B632F5-38F4-D301-3596-E7C11F24A091}"/>
              </a:ext>
            </a:extLst>
          </p:cNvPr>
          <p:cNvSpPr txBox="1"/>
          <p:nvPr/>
        </p:nvSpPr>
        <p:spPr>
          <a:xfrm>
            <a:off x="1966405" y="4273571"/>
            <a:ext cx="2775139" cy="523220"/>
          </a:xfrm>
          <a:prstGeom prst="rect">
            <a:avLst/>
          </a:prstGeom>
          <a:noFill/>
        </p:spPr>
        <p:txBody>
          <a:bodyPr wrap="square">
            <a:spAutoFit/>
          </a:bodyPr>
          <a:lstStyle/>
          <a:p>
            <a:pPr algn="ctr"/>
            <a:r>
              <a:rPr lang="en-GB" sz="1400" b="1" kern="1200" dirty="0">
                <a:solidFill>
                  <a:schemeClr val="tx1">
                    <a:lumMod val="65000"/>
                    <a:lumOff val="35000"/>
                  </a:schemeClr>
                </a:solidFill>
                <a:effectLst/>
              </a:rPr>
              <a:t>Goran </a:t>
            </a:r>
            <a:r>
              <a:rPr lang="en-GB" sz="1400" b="1" kern="1200" dirty="0" err="1">
                <a:solidFill>
                  <a:schemeClr val="tx1">
                    <a:lumMod val="65000"/>
                    <a:lumOff val="35000"/>
                  </a:schemeClr>
                </a:solidFill>
                <a:effectLst/>
              </a:rPr>
              <a:t>Stevanovic</a:t>
            </a:r>
            <a:endParaRPr lang="en-GB" sz="1400" b="1" kern="1200" dirty="0">
              <a:solidFill>
                <a:schemeClr val="tx1">
                  <a:lumMod val="65000"/>
                  <a:lumOff val="35000"/>
                </a:schemeClr>
              </a:solidFill>
              <a:effectLst/>
            </a:endParaRPr>
          </a:p>
          <a:p>
            <a:pPr algn="ctr"/>
            <a:r>
              <a:rPr lang="en-GB" sz="1400" dirty="0">
                <a:solidFill>
                  <a:schemeClr val="tx1">
                    <a:lumMod val="65000"/>
                    <a:lumOff val="35000"/>
                  </a:schemeClr>
                </a:solidFill>
                <a:latin typeface="+mn-lt"/>
                <a:ea typeface="+mn-ea"/>
                <a:cs typeface="+mn-cs"/>
              </a:rPr>
              <a:t>Cloud Solu</a:t>
            </a:r>
            <a:r>
              <a:rPr lang="en-GB" sz="1400" dirty="0">
                <a:solidFill>
                  <a:schemeClr val="tx1">
                    <a:lumMod val="65000"/>
                    <a:lumOff val="35000"/>
                  </a:schemeClr>
                </a:solidFill>
              </a:rPr>
              <a:t>tion Architect</a:t>
            </a:r>
            <a:endParaRPr lang="en-GB" sz="1400" kern="1200" dirty="0">
              <a:solidFill>
                <a:schemeClr val="tx1">
                  <a:lumMod val="65000"/>
                  <a:lumOff val="35000"/>
                </a:schemeClr>
              </a:solidFill>
              <a:effectLst/>
              <a:latin typeface="+mn-lt"/>
              <a:ea typeface="+mn-ea"/>
              <a:cs typeface="+mn-cs"/>
            </a:endParaRPr>
          </a:p>
        </p:txBody>
      </p:sp>
      <p:sp>
        <p:nvSpPr>
          <p:cNvPr id="3" name="TextBox 2">
            <a:extLst>
              <a:ext uri="{FF2B5EF4-FFF2-40B4-BE49-F238E27FC236}">
                <a16:creationId xmlns:a16="http://schemas.microsoft.com/office/drawing/2014/main" id="{F5C2F3E7-A638-8993-00C9-F06B5A6290CE}"/>
              </a:ext>
            </a:extLst>
          </p:cNvPr>
          <p:cNvSpPr txBox="1"/>
          <p:nvPr/>
        </p:nvSpPr>
        <p:spPr>
          <a:xfrm>
            <a:off x="787539" y="5400742"/>
            <a:ext cx="4055364" cy="646331"/>
          </a:xfrm>
          <a:prstGeom prst="rect">
            <a:avLst/>
          </a:prstGeom>
          <a:noFill/>
        </p:spPr>
        <p:txBody>
          <a:bodyPr wrap="square" lIns="91440" tIns="45720" rIns="91440" bIns="45720" anchor="t">
            <a:spAutoFit/>
          </a:bodyPr>
          <a:lstStyle/>
          <a:p>
            <a:r>
              <a:rPr lang="en-GB" b="1" u="sng" dirty="0">
                <a:solidFill>
                  <a:schemeClr val="tx1">
                    <a:lumMod val="65000"/>
                    <a:lumOff val="35000"/>
                  </a:schemeClr>
                </a:solidFill>
                <a:hlinkClick r:id="rId4">
                  <a:extLst>
                    <a:ext uri="{A12FA001-AC4F-418D-AE19-62706E023703}">
                      <ahyp:hlinkClr xmlns:ahyp="http://schemas.microsoft.com/office/drawing/2018/hyperlinkcolor" val="tx"/>
                    </a:ext>
                  </a:extLst>
                </a:hlinkClick>
              </a:rPr>
              <a:t>goran.stevanovic@microsoft.com</a:t>
            </a:r>
            <a:endParaRPr lang="en-GB" b="1" u="sng" dirty="0">
              <a:solidFill>
                <a:schemeClr val="tx1">
                  <a:lumMod val="65000"/>
                  <a:lumOff val="35000"/>
                </a:schemeClr>
              </a:solidFill>
            </a:endParaRPr>
          </a:p>
          <a:p>
            <a:r>
              <a:rPr lang="en-GB" b="1" u="sng" dirty="0">
                <a:solidFill>
                  <a:schemeClr val="tx1">
                    <a:lumMod val="65000"/>
                    <a:lumOff val="35000"/>
                  </a:schemeClr>
                </a:solidFill>
                <a:hlinkClick r:id="rId5">
                  <a:extLst>
                    <a:ext uri="{A12FA001-AC4F-418D-AE19-62706E023703}">
                      <ahyp:hlinkClr xmlns:ahyp="http://schemas.microsoft.com/office/drawing/2018/hyperlinkcolor" val="tx"/>
                    </a:ext>
                  </a:extLst>
                </a:hlinkClick>
              </a:rPr>
              <a:t>mert.senguner@microsoft.com</a:t>
            </a:r>
            <a:endParaRPr lang="en-GB" b="1" u="sng" dirty="0">
              <a:solidFill>
                <a:schemeClr val="tx1">
                  <a:lumMod val="65000"/>
                  <a:lumOff val="35000"/>
                </a:schemeClr>
              </a:solidFill>
            </a:endParaRPr>
          </a:p>
        </p:txBody>
      </p:sp>
      <p:pic>
        <p:nvPicPr>
          <p:cNvPr id="2" name="Picture 4" descr="Profile photo of Goran Stevanovic">
            <a:extLst>
              <a:ext uri="{FF2B5EF4-FFF2-40B4-BE49-F238E27FC236}">
                <a16:creationId xmlns:a16="http://schemas.microsoft.com/office/drawing/2014/main" id="{CA90A807-BB7C-4CCE-7D0D-4A1C3EEA37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16" r="2730"/>
          <a:stretch/>
        </p:blipFill>
        <p:spPr bwMode="auto">
          <a:xfrm>
            <a:off x="2255473" y="1886130"/>
            <a:ext cx="2197004" cy="2306711"/>
          </a:xfrm>
          <a:prstGeom prst="rect">
            <a:avLst/>
          </a:prstGeom>
          <a:effectLst>
            <a:softEdge rad="165100"/>
          </a:effectLst>
          <a:scene3d>
            <a:camera prst="orthographicFront"/>
            <a:lightRig rig="threePt" dir="t"/>
          </a:scene3d>
          <a:sp3d>
            <a:bevelT/>
            <a:bevelB w="114300" prst="artDeco"/>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7297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7114-9565-42E8-884B-75718BB80DA1}"/>
              </a:ext>
            </a:extLst>
          </p:cNvPr>
          <p:cNvSpPr>
            <a:spLocks noGrp="1"/>
          </p:cNvSpPr>
          <p:nvPr>
            <p:ph type="title"/>
          </p:nvPr>
        </p:nvSpPr>
        <p:spPr/>
        <p:txBody>
          <a:bodyPr/>
          <a:lstStyle/>
          <a:p>
            <a:r>
              <a:rPr lang="en-US" dirty="0"/>
              <a:t>Comparing Azure SQL options (continued) </a:t>
            </a:r>
          </a:p>
        </p:txBody>
      </p:sp>
      <p:sp>
        <p:nvSpPr>
          <p:cNvPr id="119" name="Rectangle 118">
            <a:extLst>
              <a:ext uri="{FF2B5EF4-FFF2-40B4-BE49-F238E27FC236}">
                <a16:creationId xmlns:a16="http://schemas.microsoft.com/office/drawing/2014/main" id="{8B61576C-60B3-9E41-BF4B-1BD451D51F86}"/>
              </a:ext>
              <a:ext uri="{C183D7F6-B498-43B3-948B-1728B52AA6E4}">
                <adec:decorative xmlns:adec="http://schemas.microsoft.com/office/drawing/2017/decorative" val="1"/>
              </a:ext>
            </a:extLst>
          </p:cNvPr>
          <p:cNvSpPr/>
          <p:nvPr/>
        </p:nvSpPr>
        <p:spPr bwMode="auto">
          <a:xfrm>
            <a:off x="0" y="1860087"/>
            <a:ext cx="12192000" cy="49979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Icon">
            <a:extLst>
              <a:ext uri="{FF2B5EF4-FFF2-40B4-BE49-F238E27FC236}">
                <a16:creationId xmlns:a16="http://schemas.microsoft.com/office/drawing/2014/main" id="{2F1B7C1C-EE8F-4DA5-ABF3-0D3F9D137A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2273" y="1232609"/>
            <a:ext cx="402336" cy="402336"/>
          </a:xfrm>
          <a:prstGeom prst="rect">
            <a:avLst/>
          </a:prstGeom>
        </p:spPr>
      </p:pic>
      <p:sp>
        <p:nvSpPr>
          <p:cNvPr id="16" name="Rectangle 15">
            <a:extLst>
              <a:ext uri="{FF2B5EF4-FFF2-40B4-BE49-F238E27FC236}">
                <a16:creationId xmlns:a16="http://schemas.microsoft.com/office/drawing/2014/main" id="{8F864BD1-F8F2-450D-96D9-5E68CA94883C}"/>
              </a:ext>
            </a:extLst>
          </p:cNvPr>
          <p:cNvSpPr/>
          <p:nvPr/>
        </p:nvSpPr>
        <p:spPr>
          <a:xfrm>
            <a:off x="2034354"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F7FD6"/>
                </a:solidFill>
                <a:effectLst/>
                <a:uLnTx/>
                <a:uFillTx/>
                <a:latin typeface="Segoe UI Semibold"/>
                <a:ea typeface="+mn-ea"/>
                <a:cs typeface="+mn-cs"/>
              </a:rPr>
              <a:t>SQL Server </a:t>
            </a:r>
            <a:br>
              <a:rPr kumimoji="0" lang="en-US" sz="1200" b="1" i="0" u="none" strike="noStrike" kern="1200" cap="none" spc="0" normalizeH="0" baseline="0" noProof="0" dirty="0">
                <a:ln>
                  <a:noFill/>
                </a:ln>
                <a:solidFill>
                  <a:srgbClr val="0F7FD6"/>
                </a:solidFill>
                <a:effectLst/>
                <a:uLnTx/>
                <a:uFillTx/>
                <a:latin typeface="Segoe UI Semibold"/>
                <a:ea typeface="+mn-ea"/>
                <a:cs typeface="+mn-cs"/>
              </a:rPr>
            </a:br>
            <a:r>
              <a:rPr kumimoji="0" lang="en-US" sz="1200" b="1" i="0" u="none" strike="noStrike" kern="1200" cap="none" spc="0" normalizeH="0" baseline="0" noProof="0" dirty="0">
                <a:ln>
                  <a:noFill/>
                </a:ln>
                <a:solidFill>
                  <a:srgbClr val="0F7FD6"/>
                </a:solidFill>
                <a:effectLst/>
                <a:uLnTx/>
                <a:uFillTx/>
                <a:latin typeface="Segoe UI Semibold"/>
                <a:ea typeface="+mn-ea"/>
                <a:cs typeface="+mn-cs"/>
              </a:rPr>
              <a:t>on Azure VMs</a:t>
            </a:r>
          </a:p>
        </p:txBody>
      </p:sp>
      <p:pic>
        <p:nvPicPr>
          <p:cNvPr id="19" name="Graphic 18" descr="Icon">
            <a:extLst>
              <a:ext uri="{FF2B5EF4-FFF2-40B4-BE49-F238E27FC236}">
                <a16:creationId xmlns:a16="http://schemas.microsoft.com/office/drawing/2014/main" id="{9B9C8C1A-37E7-4DCB-9F93-6E69E00D12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95897" y="1256630"/>
            <a:ext cx="402336" cy="402336"/>
          </a:xfrm>
          <a:prstGeom prst="rect">
            <a:avLst/>
          </a:prstGeom>
        </p:spPr>
      </p:pic>
      <p:sp>
        <p:nvSpPr>
          <p:cNvPr id="15" name="Rectangle 14">
            <a:extLst>
              <a:ext uri="{FF2B5EF4-FFF2-40B4-BE49-F238E27FC236}">
                <a16:creationId xmlns:a16="http://schemas.microsoft.com/office/drawing/2014/main" id="{C0C34B56-8EEF-4B4F-A578-6E5B0020F98F}"/>
              </a:ext>
            </a:extLst>
          </p:cNvPr>
          <p:cNvSpPr/>
          <p:nvPr/>
        </p:nvSpPr>
        <p:spPr>
          <a:xfrm>
            <a:off x="4673946" y="1177013"/>
            <a:ext cx="185543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Managed Instance</a:t>
            </a:r>
          </a:p>
        </p:txBody>
      </p:sp>
      <p:pic>
        <p:nvPicPr>
          <p:cNvPr id="17" name="Graphic 16" descr="Icon">
            <a:extLst>
              <a:ext uri="{FF2B5EF4-FFF2-40B4-BE49-F238E27FC236}">
                <a16:creationId xmlns:a16="http://schemas.microsoft.com/office/drawing/2014/main" id="{AF2CEEFD-B36D-4ADC-886D-B0EC411664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7426" y="1198171"/>
            <a:ext cx="402336" cy="402336"/>
          </a:xfrm>
          <a:prstGeom prst="rect">
            <a:avLst/>
          </a:prstGeom>
        </p:spPr>
      </p:pic>
      <p:sp>
        <p:nvSpPr>
          <p:cNvPr id="14" name="Rectangle 13">
            <a:extLst>
              <a:ext uri="{FF2B5EF4-FFF2-40B4-BE49-F238E27FC236}">
                <a16:creationId xmlns:a16="http://schemas.microsoft.com/office/drawing/2014/main" id="{A392D34A-5A95-49A9-B1F2-589F7208615B}"/>
              </a:ext>
            </a:extLst>
          </p:cNvPr>
          <p:cNvSpPr/>
          <p:nvPr/>
        </p:nvSpPr>
        <p:spPr>
          <a:xfrm>
            <a:off x="7225868"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 </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Database </a:t>
            </a:r>
          </a:p>
        </p:txBody>
      </p:sp>
      <p:pic>
        <p:nvPicPr>
          <p:cNvPr id="21" name="Picture 20" descr="Icon">
            <a:extLst>
              <a:ext uri="{FF2B5EF4-FFF2-40B4-BE49-F238E27FC236}">
                <a16:creationId xmlns:a16="http://schemas.microsoft.com/office/drawing/2014/main" id="{068BD181-E73B-4239-ADD1-5AECBC742792}"/>
              </a:ext>
            </a:extLst>
          </p:cNvPr>
          <p:cNvPicPr>
            <a:picLocks noChangeAspect="1"/>
          </p:cNvPicPr>
          <p:nvPr/>
        </p:nvPicPr>
        <p:blipFill>
          <a:blip r:embed="rId9"/>
          <a:stretch>
            <a:fillRect/>
          </a:stretch>
        </p:blipFill>
        <p:spPr>
          <a:xfrm>
            <a:off x="9442974" y="1176434"/>
            <a:ext cx="571112" cy="518420"/>
          </a:xfrm>
          <a:prstGeom prst="rect">
            <a:avLst/>
          </a:prstGeom>
        </p:spPr>
      </p:pic>
      <p:sp>
        <p:nvSpPr>
          <p:cNvPr id="20" name="Rectangle 19">
            <a:extLst>
              <a:ext uri="{FF2B5EF4-FFF2-40B4-BE49-F238E27FC236}">
                <a16:creationId xmlns:a16="http://schemas.microsoft.com/office/drawing/2014/main" id="{5EAF8325-19C4-4D90-A417-F84908E79590}"/>
              </a:ext>
            </a:extLst>
          </p:cNvPr>
          <p:cNvSpPr/>
          <p:nvPr/>
        </p:nvSpPr>
        <p:spPr>
          <a:xfrm>
            <a:off x="9990485"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 </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Edge </a:t>
            </a:r>
          </a:p>
        </p:txBody>
      </p:sp>
      <p:graphicFrame>
        <p:nvGraphicFramePr>
          <p:cNvPr id="41" name="Table 4">
            <a:extLst>
              <a:ext uri="{FF2B5EF4-FFF2-40B4-BE49-F238E27FC236}">
                <a16:creationId xmlns:a16="http://schemas.microsoft.com/office/drawing/2014/main" id="{EE72A904-F650-4B91-981C-89936E97C26E}"/>
              </a:ext>
            </a:extLst>
          </p:cNvPr>
          <p:cNvGraphicFramePr>
            <a:graphicFrameLocks noGrp="1"/>
          </p:cNvGraphicFramePr>
          <p:nvPr>
            <p:extLst>
              <p:ext uri="{D42A27DB-BD31-4B8C-83A1-F6EECF244321}">
                <p14:modId xmlns:p14="http://schemas.microsoft.com/office/powerpoint/2010/main" val="2400946726"/>
              </p:ext>
            </p:extLst>
          </p:nvPr>
        </p:nvGraphicFramePr>
        <p:xfrm>
          <a:off x="354815" y="1958439"/>
          <a:ext cx="11482371" cy="4497624"/>
        </p:xfrm>
        <a:graphic>
          <a:graphicData uri="http://schemas.openxmlformats.org/drawingml/2006/table">
            <a:tbl>
              <a:tblPr firstRow="1" bandRow="1"/>
              <a:tblGrid>
                <a:gridCol w="1110191">
                  <a:extLst>
                    <a:ext uri="{9D8B030D-6E8A-4147-A177-3AD203B41FA5}">
                      <a16:colId xmlns:a16="http://schemas.microsoft.com/office/drawing/2014/main" val="1678087834"/>
                    </a:ext>
                  </a:extLst>
                </a:gridCol>
                <a:gridCol w="2593045">
                  <a:extLst>
                    <a:ext uri="{9D8B030D-6E8A-4147-A177-3AD203B41FA5}">
                      <a16:colId xmlns:a16="http://schemas.microsoft.com/office/drawing/2014/main" val="2334311216"/>
                    </a:ext>
                  </a:extLst>
                </a:gridCol>
                <a:gridCol w="2593045">
                  <a:extLst>
                    <a:ext uri="{9D8B030D-6E8A-4147-A177-3AD203B41FA5}">
                      <a16:colId xmlns:a16="http://schemas.microsoft.com/office/drawing/2014/main" val="748857147"/>
                    </a:ext>
                  </a:extLst>
                </a:gridCol>
                <a:gridCol w="2593045">
                  <a:extLst>
                    <a:ext uri="{9D8B030D-6E8A-4147-A177-3AD203B41FA5}">
                      <a16:colId xmlns:a16="http://schemas.microsoft.com/office/drawing/2014/main" val="3498529311"/>
                    </a:ext>
                  </a:extLst>
                </a:gridCol>
                <a:gridCol w="2593045">
                  <a:extLst>
                    <a:ext uri="{9D8B030D-6E8A-4147-A177-3AD203B41FA5}">
                      <a16:colId xmlns:a16="http://schemas.microsoft.com/office/drawing/2014/main" val="4040427586"/>
                    </a:ext>
                  </a:extLst>
                </a:gridCol>
              </a:tblGrid>
              <a:tr h="73429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Automatic Plan Correction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Full SQL Server Engine Performance Features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Azure Blob cache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High performance ultra disks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Intelligent Query Processing</a:t>
                      </a:r>
                    </a:p>
                    <a:p>
                      <a:pPr marL="171450" indent="-171450">
                        <a:lnSpc>
                          <a:spcPct val="100000"/>
                        </a:lnSpc>
                        <a:buFont typeface="Arial" panose="020B0604020202020204" pitchFamily="34" charset="0"/>
                        <a:buChar char="•"/>
                      </a:pPr>
                      <a:r>
                        <a:rPr lang="en-US" sz="800" kern="1200" err="1">
                          <a:solidFill>
                            <a:srgbClr val="000000"/>
                          </a:solidFill>
                          <a:latin typeface="Segoe UI"/>
                          <a:ea typeface="+mn-ea"/>
                          <a:cs typeface="+mn-cs"/>
                        </a:rPr>
                        <a:t>Columnstore</a:t>
                      </a:r>
                      <a:r>
                        <a:rPr lang="en-US" sz="800" kern="1200">
                          <a:solidFill>
                            <a:srgbClr val="000000"/>
                          </a:solidFill>
                          <a:latin typeface="Segoe UI"/>
                          <a:ea typeface="+mn-ea"/>
                          <a:cs typeface="+mn-cs"/>
                        </a:rPr>
                        <a:t> Indexes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Memory Optimized Tables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Automatic Plan Correction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Intelligent Query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err="1">
                          <a:solidFill>
                            <a:srgbClr val="000000"/>
                          </a:solidFill>
                          <a:latin typeface="Segoe UI"/>
                          <a:ea typeface="+mn-ea"/>
                          <a:cs typeface="+mn-cs"/>
                        </a:rPr>
                        <a:t>Columnstore</a:t>
                      </a:r>
                      <a:r>
                        <a:rPr lang="en-US" sz="800" kern="1200">
                          <a:solidFill>
                            <a:srgbClr val="000000"/>
                          </a:solidFill>
                          <a:latin typeface="Segoe UI"/>
                          <a:ea typeface="+mn-ea"/>
                          <a:cs typeface="+mn-cs"/>
                        </a:rPr>
                        <a:t> Indexes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Memory Optimized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Automated Tuning including Indexes and Plan Correction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chemeClr val="tx1"/>
                          </a:solidFill>
                          <a:latin typeface="Segoe UI"/>
                          <a:ea typeface="+mn-ea"/>
                          <a:cs typeface="+mn-cs"/>
                        </a:rPr>
                        <a:t>Intelligent Query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err="1">
                          <a:solidFill>
                            <a:schemeClr val="tx1"/>
                          </a:solidFill>
                          <a:latin typeface="Segoe UI"/>
                          <a:ea typeface="+mn-ea"/>
                          <a:cs typeface="+mn-cs"/>
                        </a:rPr>
                        <a:t>Columnstore</a:t>
                      </a:r>
                      <a:r>
                        <a:rPr lang="en-US" sz="800" kern="1200">
                          <a:solidFill>
                            <a:schemeClr val="tx1"/>
                          </a:solidFill>
                          <a:latin typeface="Segoe UI"/>
                          <a:ea typeface="+mn-ea"/>
                          <a:cs typeface="+mn-cs"/>
                        </a:rPr>
                        <a:t> Indexes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chemeClr val="tx1"/>
                          </a:solidFill>
                          <a:latin typeface="Segoe UI"/>
                          <a:ea typeface="+mn-ea"/>
                          <a:cs typeface="+mn-cs"/>
                        </a:rPr>
                        <a:t>Automated Tuning and Plan Correction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chemeClr val="tx1"/>
                          </a:solidFill>
                          <a:latin typeface="Segoe UI"/>
                          <a:ea typeface="+mn-ea"/>
                          <a:cs typeface="+mn-cs"/>
                        </a:rPr>
                        <a:t>Query Store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kern="1200">
                        <a:solidFill>
                          <a:schemeClr val="tx1"/>
                        </a:soli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4732547"/>
                  </a:ext>
                </a:extLst>
              </a:tr>
              <a:tr h="1751760">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Programmability </a:t>
                      </a:r>
                      <a:endParaRPr lang="en-US" sz="900" b="1" i="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All major programming languages</a:t>
                      </a:r>
                      <a:endParaRPr lang="en-US" sz="800" kern="1200" dirty="0">
                        <a:gradFill>
                          <a:gsLst>
                            <a:gs pos="2917">
                              <a:prstClr val="black"/>
                            </a:gs>
                            <a:gs pos="30000">
                              <a:prstClr val="black"/>
                            </a:gs>
                          </a:gsLst>
                          <a:lin ang="5400000" scaled="0"/>
                        </a:gradFill>
                        <a:latin typeface="Segoe UI"/>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Server-level collations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UTF-8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T-SQL JSON integration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Graph database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Common Language Runtime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Native cross database queries </a:t>
                      </a:r>
                    </a:p>
                    <a:p>
                      <a:pPr marL="171450" indent="-171450">
                        <a:lnSpc>
                          <a:spcPct val="100000"/>
                        </a:lnSpc>
                        <a:buFont typeface="Arial" panose="020B0604020202020204" pitchFamily="34" charset="0"/>
                        <a:buChar char="•"/>
                      </a:pPr>
                      <a:r>
                        <a:rPr lang="en-US" sz="800" kern="1200" dirty="0" err="1">
                          <a:solidFill>
                            <a:srgbClr val="000000"/>
                          </a:solidFill>
                          <a:latin typeface="Segoe UI"/>
                          <a:ea typeface="+mn-ea"/>
                          <a:cs typeface="+mn-cs"/>
                        </a:rPr>
                        <a:t>PolyBase</a:t>
                      </a:r>
                      <a:r>
                        <a:rPr lang="en-US" sz="800" kern="1200" dirty="0">
                          <a:solidFill>
                            <a:srgbClr val="000000"/>
                          </a:solidFill>
                          <a:latin typeface="Segoe UI"/>
                          <a:ea typeface="+mn-ea"/>
                          <a:cs typeface="+mn-cs"/>
                        </a:rPr>
                        <a:t> external tables for Big Data</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New </a:t>
                      </a:r>
                      <a:r>
                        <a:rPr lang="en-US" sz="800" kern="1200" dirty="0" err="1">
                          <a:solidFill>
                            <a:srgbClr val="000000"/>
                          </a:solidFill>
                          <a:latin typeface="Segoe UI"/>
                          <a:ea typeface="+mn-ea"/>
                          <a:cs typeface="+mn-cs"/>
                        </a:rPr>
                        <a:t>PolyBase</a:t>
                      </a:r>
                      <a:r>
                        <a:rPr lang="en-US" sz="800" kern="1200" dirty="0">
                          <a:solidFill>
                            <a:srgbClr val="000000"/>
                          </a:solidFill>
                          <a:latin typeface="Segoe UI"/>
                          <a:ea typeface="+mn-ea"/>
                          <a:cs typeface="+mn-cs"/>
                        </a:rPr>
                        <a:t> connectors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Java language extension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Distributed transactions</a:t>
                      </a:r>
                    </a:p>
                    <a:p>
                      <a:pPr marL="171450" indent="-171450">
                        <a:lnSpc>
                          <a:spcPct val="100000"/>
                        </a:lnSpc>
                        <a:buFont typeface="Arial" panose="020B0604020202020204" pitchFamily="34" charset="0"/>
                        <a:buChar char="•"/>
                      </a:pPr>
                      <a:r>
                        <a:rPr lang="en-US" sz="800" kern="1200" dirty="0" err="1">
                          <a:gradFill>
                            <a:gsLst>
                              <a:gs pos="2917">
                                <a:prstClr val="black"/>
                              </a:gs>
                              <a:gs pos="30000">
                                <a:prstClr val="black"/>
                              </a:gs>
                            </a:gsLst>
                            <a:lin ang="5400000" scaled="0"/>
                          </a:gradFill>
                          <a:latin typeface="Segoe UI"/>
                          <a:ea typeface="+mn-ea"/>
                          <a:cs typeface="+mn-cs"/>
                        </a:rPr>
                        <a:t>FileStream</a:t>
                      </a:r>
                      <a:endParaRPr lang="en-US" sz="800" kern="1200" dirty="0">
                        <a:gradFill>
                          <a:gsLst>
                            <a:gs pos="2917">
                              <a:prstClr val="black"/>
                            </a:gs>
                            <a:gs pos="30000">
                              <a:prstClr val="black"/>
                            </a:gs>
                          </a:gsLst>
                          <a:lin ang="5400000" scaled="0"/>
                        </a:gradFill>
                        <a:latin typeface="Segoe UI"/>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T-SQL surface area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All major programming languages</a:t>
                      </a:r>
                      <a:endParaRPr lang="en-US" sz="800" kern="1200" dirty="0">
                        <a:gradFill>
                          <a:gsLst>
                            <a:gs pos="2917">
                              <a:prstClr val="black"/>
                            </a:gs>
                            <a:gs pos="30000">
                              <a:prstClr val="black"/>
                            </a:gs>
                          </a:gsLst>
                          <a:lin ang="5400000" scaled="0"/>
                        </a:gradFill>
                        <a:latin typeface="Segoe UI"/>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Server-level collations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UTF-8</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T-SQL JSON integration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Graph database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Common Language Runtime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Native cross database queries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err="1">
                          <a:solidFill>
                            <a:srgbClr val="000000"/>
                          </a:solidFill>
                          <a:latin typeface="Segoe UI"/>
                          <a:ea typeface="+mn-ea"/>
                          <a:cs typeface="+mn-cs"/>
                        </a:rPr>
                        <a:t>PolyBase</a:t>
                      </a:r>
                      <a:r>
                        <a:rPr lang="en-US" sz="800" kern="1200" dirty="0">
                          <a:solidFill>
                            <a:srgbClr val="000000"/>
                          </a:solidFill>
                          <a:latin typeface="Segoe UI"/>
                          <a:ea typeface="+mn-ea"/>
                          <a:cs typeface="+mn-cs"/>
                        </a:rPr>
                        <a:t> external tables for Big Data</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Distributed transactions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Linked Servers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Service broker</a:t>
                      </a:r>
                    </a:p>
                    <a:p>
                      <a:pPr marL="0" indent="0">
                        <a:lnSpc>
                          <a:spcPct val="100000"/>
                        </a:lnSpc>
                        <a:buFont typeface="Arial" panose="020B0604020202020204" pitchFamily="34" charset="0"/>
                        <a:buNone/>
                      </a:pPr>
                      <a:endParaRPr lang="en-US" sz="800" kern="1200" dirty="0">
                        <a:gradFill>
                          <a:gsLst>
                            <a:gs pos="2917">
                              <a:prstClr val="black"/>
                            </a:gs>
                            <a:gs pos="30000">
                              <a:prstClr val="black"/>
                            </a:gs>
                          </a:gsLst>
                          <a:lin ang="5400000" scaled="0"/>
                        </a:gra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All major programming languages</a:t>
                      </a:r>
                      <a:endParaRPr lang="en-US" sz="800" kern="1200" dirty="0">
                        <a:gradFill>
                          <a:gsLst>
                            <a:gs pos="2917">
                              <a:prstClr val="black"/>
                            </a:gs>
                            <a:gs pos="30000">
                              <a:prstClr val="black"/>
                            </a:gs>
                          </a:gsLst>
                          <a:lin ang="5400000" scaled="0"/>
                        </a:gradFill>
                        <a:latin typeface="Segoe UI"/>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Database-level collations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UTF-8</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T-SQL JSON integration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Graph database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All major programming languages</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Database-level collations</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UTF-8</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T-SQL JSON integration</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SQL Graph </a:t>
                      </a:r>
                    </a:p>
                    <a:p>
                      <a:pPr marL="171450" lvl="0" indent="-171450">
                        <a:lnSpc>
                          <a:spcPct val="100000"/>
                        </a:lnSpc>
                        <a:buFont typeface="Arial" panose="020B0604020202020204" pitchFamily="34" charset="0"/>
                        <a:buChar char="•"/>
                      </a:pPr>
                      <a:r>
                        <a:rPr lang="en-US" sz="800" kern="1200">
                          <a:solidFill>
                            <a:schemeClr val="tx1"/>
                          </a:solidFill>
                          <a:latin typeface="Segoe UI"/>
                          <a:ea typeface="+mn-ea"/>
                          <a:cs typeface="+mn-cs"/>
                        </a:rPr>
                        <a:t>XML</a:t>
                      </a:r>
                    </a:p>
                    <a:p>
                      <a:pPr marL="171450" indent="-171450">
                        <a:lnSpc>
                          <a:spcPct val="100000"/>
                        </a:lnSpc>
                        <a:buFont typeface="Arial" panose="020B0604020202020204" pitchFamily="34" charset="0"/>
                        <a:buChar char="•"/>
                      </a:pPr>
                      <a:endParaRPr lang="en-US" sz="800" kern="1200">
                        <a:solidFill>
                          <a:schemeClr val="tx1"/>
                        </a:soli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4782498"/>
                  </a:ext>
                </a:extLst>
              </a:tr>
              <a:tr h="469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r>
                        <a:rPr lang="en-US" sz="900" b="1" i="0">
                          <a:latin typeface="Segoe UI"/>
                          <a:cs typeface="Segoe UI"/>
                        </a:rPr>
                        <a:t>Networking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Public Endpoint with Network Security Group (NSG)</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Private Endpoint with Native Azure Vnet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Public Endpoint with Network Security Group (NSG)</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Private Endpoint with Native Azure Vnet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IP Firewall for Public Endpoint</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Virtual Network Firewall within Azure</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Private Endpoint with </a:t>
                      </a:r>
                      <a:r>
                        <a:rPr lang="en-US" sz="800" kern="1200" dirty="0" err="1">
                          <a:solidFill>
                            <a:schemeClr val="tx1"/>
                          </a:solidFill>
                          <a:latin typeface="Segoe UI"/>
                          <a:ea typeface="+mn-ea"/>
                          <a:cs typeface="+mn-cs"/>
                        </a:rPr>
                        <a:t>PrivateLink</a:t>
                      </a:r>
                      <a:r>
                        <a:rPr lang="en-US" sz="800" kern="1200" dirty="0">
                          <a:solidFill>
                            <a:schemeClr val="tx1"/>
                          </a:solidFill>
                          <a:latin typeface="Segoe UI"/>
                          <a:ea typeface="+mn-ea"/>
                          <a:cs typeface="+mn-cs"/>
                        </a:rPr>
                        <a:t> (preview)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nSpc>
                          <a:spcPct val="100000"/>
                        </a:lnSpc>
                        <a:buFont typeface="Arial" panose="020B0604020202020204" pitchFamily="34" charset="0"/>
                        <a:buNone/>
                      </a:pPr>
                      <a:r>
                        <a:rPr lang="en-US" sz="800" kern="1200">
                          <a:solidFill>
                            <a:schemeClr val="tx1"/>
                          </a:solidFill>
                          <a:latin typeface="Segoe UI"/>
                          <a:ea typeface="+mn-ea"/>
                          <a:cs typeface="+mn-cs"/>
                        </a:rPr>
                        <a:t>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57755"/>
                  </a:ext>
                </a:extLst>
              </a:tr>
              <a:tr h="854517">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Analytics and BI   </a:t>
                      </a:r>
                      <a:endParaRPr lang="en-US" sz="900" b="1" i="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Integration Services (SSIS)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Reporting Services (SSRS)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Analysis Services (SSAS)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Machine Learning Server (standalone)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Machine Learning Services and language extensions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Full-text and semantic extractions for search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b="0" kern="1200" dirty="0">
                          <a:solidFill>
                            <a:srgbClr val="000000"/>
                          </a:solidFill>
                          <a:latin typeface="+mn-lt"/>
                          <a:ea typeface="+mn-ea"/>
                          <a:cs typeface="+mn-cs"/>
                        </a:rPr>
                        <a:t>Machine Learning Services with R and Python</a:t>
                      </a:r>
                    </a:p>
                    <a:p>
                      <a:pPr marL="0" indent="0">
                        <a:lnSpc>
                          <a:spcPct val="100000"/>
                        </a:lnSpc>
                        <a:buFont typeface="Arial" panose="020B0604020202020204" pitchFamily="34" charset="0"/>
                        <a:buNone/>
                      </a:pPr>
                      <a:endParaRPr lang="en-US" sz="800" kern="1200" dirty="0">
                        <a:solidFill>
                          <a:srgbClr val="000000"/>
                        </a:solidFill>
                        <a:latin typeface="+mj-lt"/>
                        <a:ea typeface="+mn-ea"/>
                        <a:cs typeface="+mn-cs"/>
                      </a:endParaRPr>
                    </a:p>
                    <a:p>
                      <a:pPr marL="0" indent="0">
                        <a:lnSpc>
                          <a:spcPct val="100000"/>
                        </a:lnSpc>
                        <a:buFont typeface="Arial" panose="020B0604020202020204" pitchFamily="34" charset="0"/>
                        <a:buNone/>
                      </a:pPr>
                      <a:r>
                        <a:rPr lang="en-US" sz="800" kern="1200" dirty="0">
                          <a:solidFill>
                            <a:srgbClr val="000000"/>
                          </a:solidFill>
                          <a:latin typeface="+mj-lt"/>
                          <a:ea typeface="+mn-ea"/>
                          <a:cs typeface="+mn-cs"/>
                        </a:rPr>
                        <a:t>Compatible with: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Data Factory SSIS integration runtime</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Migrate SSRS to Power BI paginated reports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Analysis Services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dirty="0">
                          <a:solidFill>
                            <a:srgbClr val="000000"/>
                          </a:solidFill>
                          <a:latin typeface="+mj-lt"/>
                          <a:ea typeface="+mn-ea"/>
                          <a:cs typeface="+mn-cs"/>
                        </a:rPr>
                        <a:t>Compatible with: </a:t>
                      </a:r>
                      <a:endParaRPr lang="en-US" sz="800" kern="1200" dirty="0">
                        <a:gradFill>
                          <a:gsLst>
                            <a:gs pos="2917">
                              <a:prstClr val="black"/>
                            </a:gs>
                            <a:gs pos="30000">
                              <a:prstClr val="black"/>
                            </a:gs>
                          </a:gsLst>
                          <a:lin ang="5400000" scaled="0"/>
                        </a:gradFill>
                        <a:latin typeface="+mj-lt"/>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Data Factory SSIS integration runtime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Migrate SSRS to Power BI paginated reports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Azure Analysis Services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dirty="0">
                          <a:solidFill>
                            <a:schemeClr val="tx1"/>
                          </a:solidFill>
                          <a:latin typeface="+mj-lt"/>
                          <a:ea typeface="+mn-ea"/>
                          <a:cs typeface="+mn-cs"/>
                        </a:rPr>
                        <a:t>Compatible with: </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Azure Data Factory SSIS integration runtime</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Migrate SSRS to Power BI paginated reports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Azure Analysis Services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R and Python through ONNX </a:t>
                      </a:r>
                      <a:endParaRPr lang="en-US" sz="800" kern="1200" dirty="0">
                        <a:solidFill>
                          <a:schemeClr val="tx1"/>
                        </a:soli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935024"/>
                  </a:ext>
                </a:extLst>
              </a:tr>
              <a:tr h="26142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r>
                        <a:rPr lang="en-US" sz="900" b="1" i="0">
                          <a:latin typeface="Segoe UI"/>
                          <a:cs typeface="Segoe UI"/>
                        </a:rPr>
                        <a:t>Storage limits </a:t>
                      </a:r>
                      <a:endParaRPr lang="en-US" sz="900" b="1" i="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800" kern="1200">
                          <a:solidFill>
                            <a:srgbClr val="000000"/>
                          </a:solidFill>
                          <a:latin typeface="+mj-lt"/>
                          <a:ea typeface="+mn-ea"/>
                          <a:cs typeface="+mn-cs"/>
                        </a:rPr>
                        <a:t>Instances up to 256 TB </a:t>
                      </a:r>
                      <a:endParaRPr lang="en-US" sz="800" kern="1200">
                        <a:gradFill>
                          <a:gsLst>
                            <a:gs pos="2917">
                              <a:prstClr val="black"/>
                            </a:gs>
                            <a:gs pos="30000">
                              <a:prstClr val="black"/>
                            </a:gs>
                          </a:gsLst>
                          <a:lin ang="5400000" scaled="0"/>
                        </a:gra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800" kern="1200" dirty="0">
                          <a:solidFill>
                            <a:srgbClr val="000000"/>
                          </a:solidFill>
                          <a:latin typeface="+mj-lt"/>
                          <a:ea typeface="+mn-ea"/>
                          <a:cs typeface="+mn-cs"/>
                        </a:rPr>
                        <a:t>Instance up to 8 TB (16TB in preview)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800" kern="1200">
                          <a:solidFill>
                            <a:srgbClr val="000000"/>
                          </a:solidFill>
                          <a:latin typeface="+mj-lt"/>
                          <a:ea typeface="+mn-ea"/>
                          <a:cs typeface="+mn-cs"/>
                        </a:rPr>
                        <a:t>Databases up to 4 TB (100 TB with Hyperscale)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800" kern="1200" dirty="0">
                          <a:solidFill>
                            <a:schemeClr val="tx1"/>
                          </a:solidFill>
                          <a:latin typeface="+mj-lt"/>
                          <a:ea typeface="+mn-ea"/>
                          <a:cs typeface="+mn-cs"/>
                        </a:rPr>
                        <a:t>Dependent on edge device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264765"/>
                  </a:ext>
                </a:extLst>
              </a:tr>
              <a:tr h="227871">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SLA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dirty="0">
                          <a:solidFill>
                            <a:srgbClr val="000000"/>
                          </a:solidFill>
                          <a:latin typeface="+mj-lt"/>
                          <a:ea typeface="+mn-ea"/>
                          <a:cs typeface="+mn-cs"/>
                        </a:rPr>
                        <a:t>SLA varies based on tier level. </a:t>
                      </a:r>
                      <a:endParaRPr lang="en-US" sz="800" kern="1200" dirty="0">
                        <a:gradFill>
                          <a:gsLst>
                            <a:gs pos="2917">
                              <a:prstClr val="black"/>
                            </a:gs>
                            <a:gs pos="30000">
                              <a:prstClr val="black"/>
                            </a:gs>
                          </a:gsLst>
                          <a:lin ang="5400000" scaled="0"/>
                        </a:gradFill>
                        <a:latin typeface="+mj-lt"/>
                        <a:ea typeface="+mn-ea"/>
                        <a:cs typeface="+mn-cs"/>
                      </a:endParaRPr>
                    </a:p>
                    <a:p>
                      <a:pPr marL="0" indent="0">
                        <a:lnSpc>
                          <a:spcPct val="100000"/>
                        </a:lnSpc>
                        <a:buFont typeface="Arial" panose="020B0604020202020204" pitchFamily="34" charset="0"/>
                        <a:buNone/>
                      </a:pPr>
                      <a:r>
                        <a:rPr lang="en-US" sz="800" b="1" i="0" kern="1200" dirty="0">
                          <a:solidFill>
                            <a:srgbClr val="000000"/>
                          </a:solidFill>
                          <a:latin typeface="Segoe UI Semibold"/>
                          <a:ea typeface="+mn-ea"/>
                          <a:cs typeface="Segoe UI Semibold"/>
                        </a:rPr>
                        <a:t>Max 99.99% HA SLA when distributed between AZ</a:t>
                      </a:r>
                      <a:endParaRPr lang="en-US" sz="800" kern="1200" dirty="0">
                        <a:solidFill>
                          <a:srgbClr val="000000"/>
                        </a:solidFill>
                        <a:latin typeface="Segoe UI Semibold"/>
                        <a:ea typeface="+mn-ea"/>
                        <a:cs typeface="Segoe UI Semibold"/>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dirty="0">
                          <a:solidFill>
                            <a:srgbClr val="000000"/>
                          </a:solidFill>
                          <a:latin typeface="+mj-lt"/>
                          <a:ea typeface="+mn-ea"/>
                          <a:cs typeface="+mn-cs"/>
                        </a:rPr>
                        <a:t>99.99% availability SLA at instance level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dirty="0">
                          <a:solidFill>
                            <a:srgbClr val="000000"/>
                          </a:solidFill>
                          <a:latin typeface="+mj-lt"/>
                          <a:ea typeface="+mn-ea"/>
                          <a:cs typeface="+mn-cs"/>
                        </a:rPr>
                        <a:t>(99,995% with Zone Redundancy in preview)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a:solidFill>
                            <a:srgbClr val="000000"/>
                          </a:solidFill>
                          <a:latin typeface="+mj-lt"/>
                          <a:ea typeface="+mn-ea"/>
                          <a:cs typeface="+mn-cs"/>
                        </a:rPr>
                        <a:t>Up to 99.995% availability SLA at database 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dirty="0">
                          <a:solidFill>
                            <a:srgbClr val="000000"/>
                          </a:solidFill>
                          <a:latin typeface="+mj-lt"/>
                          <a:ea typeface="+mn-ea"/>
                          <a:cs typeface="+mn-cs"/>
                        </a:rPr>
                        <a:t>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0136418"/>
                  </a:ext>
                </a:extLst>
              </a:tr>
            </a:tbl>
          </a:graphicData>
        </a:graphic>
      </p:graphicFrame>
      <p:sp>
        <p:nvSpPr>
          <p:cNvPr id="3" name="TextBox 2">
            <a:extLst>
              <a:ext uri="{FF2B5EF4-FFF2-40B4-BE49-F238E27FC236}">
                <a16:creationId xmlns:a16="http://schemas.microsoft.com/office/drawing/2014/main" id="{A4860424-7908-49DA-B9DF-C31A4E5E0D2F}"/>
              </a:ext>
            </a:extLst>
          </p:cNvPr>
          <p:cNvSpPr txBox="1"/>
          <p:nvPr/>
        </p:nvSpPr>
        <p:spPr>
          <a:xfrm>
            <a:off x="76842" y="6640319"/>
            <a:ext cx="12192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*This comparison is intended as a guide and subject to change without notice. SQL Server on Azure VM feature availability may be limited to specific SQL Server versions. For detailed comparisons, please see our documentation at aka.ms/</a:t>
            </a:r>
            <a:r>
              <a:rPr kumimoji="0" lang="en-US" sz="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AzureSQL_documentation</a:t>
            </a:r>
            <a:endPar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127882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1107996"/>
          </a:xfrm>
        </p:spPr>
        <p:txBody>
          <a:bodyPr/>
          <a:lstStyle/>
          <a:p>
            <a:r>
              <a:rPr lang="en-GB" dirty="0">
                <a:solidFill>
                  <a:srgbClr val="59B4D9"/>
                </a:solidFill>
              </a:rPr>
              <a:t>What are the Migration Paths ?</a:t>
            </a:r>
            <a:br>
              <a:rPr lang="en-GB" sz="3600" kern="1200" dirty="0">
                <a:solidFill>
                  <a:schemeClr val="tx1">
                    <a:lumMod val="65000"/>
                    <a:lumOff val="35000"/>
                  </a:schemeClr>
                </a:solidFill>
                <a:effectLst/>
                <a:latin typeface="+mn-lt"/>
                <a:ea typeface="+mn-ea"/>
                <a:cs typeface="+mn-cs"/>
              </a:rPr>
            </a:b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4A20690-6238-BC1C-FB1B-C5D48F62082D}"/>
              </a:ext>
            </a:extLst>
          </p:cNvPr>
          <p:cNvPicPr>
            <a:picLocks noChangeAspect="1"/>
          </p:cNvPicPr>
          <p:nvPr/>
        </p:nvPicPr>
        <p:blipFill>
          <a:blip r:embed="rId3"/>
          <a:stretch>
            <a:fillRect/>
          </a:stretch>
        </p:blipFill>
        <p:spPr>
          <a:xfrm>
            <a:off x="8067709" y="2382481"/>
            <a:ext cx="2571882" cy="1924149"/>
          </a:xfrm>
          <a:prstGeom prst="rect">
            <a:avLst/>
          </a:prstGeom>
        </p:spPr>
      </p:pic>
    </p:spTree>
    <p:extLst>
      <p:ext uri="{BB962C8B-B14F-4D97-AF65-F5344CB8AC3E}">
        <p14:creationId xmlns:p14="http://schemas.microsoft.com/office/powerpoint/2010/main" val="955884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10"/>
          </p:nvPr>
        </p:nvSpPr>
        <p:spPr>
          <a:xfrm>
            <a:off x="586390" y="1860140"/>
            <a:ext cx="5915078" cy="4728602"/>
          </a:xfrm>
        </p:spPr>
        <p:txBody>
          <a:bodyPr vert="horz" wrap="square" lIns="0" tIns="0" rIns="0" bIns="0" rtlCol="0" anchor="t">
            <a:spAutoFit/>
          </a:bodyPr>
          <a:lstStyle/>
          <a:p>
            <a:pPr fontAlgn="base">
              <a:spcBef>
                <a:spcPct val="0"/>
              </a:spcBef>
              <a:spcAft>
                <a:spcPts val="600"/>
              </a:spcAft>
              <a:buSzPct val="95000"/>
              <a:defRPr/>
            </a:pPr>
            <a:r>
              <a:rPr lang="en-US" sz="2000" kern="0" dirty="0">
                <a:gradFill>
                  <a:gsLst>
                    <a:gs pos="2917">
                      <a:prstClr val="black"/>
                    </a:gs>
                    <a:gs pos="30000">
                      <a:prstClr val="black"/>
                    </a:gs>
                  </a:gsLst>
                  <a:lin ang="5400000" scaled="0"/>
                </a:gradFill>
                <a:cs typeface="Segoe UI Semilight"/>
              </a:rPr>
              <a:t>Migrating SQL Server Databases to Azure has </a:t>
            </a:r>
          </a:p>
          <a:p>
            <a:pPr fontAlgn="base">
              <a:spcBef>
                <a:spcPct val="0"/>
              </a:spcBef>
              <a:spcAft>
                <a:spcPts val="600"/>
              </a:spcAft>
              <a:buSzPct val="95000"/>
              <a:defRPr/>
            </a:pPr>
            <a:r>
              <a:rPr lang="en-US" sz="2000" u="sng" kern="0" dirty="0">
                <a:gradFill>
                  <a:gsLst>
                    <a:gs pos="2917">
                      <a:prstClr val="black"/>
                    </a:gs>
                    <a:gs pos="30000">
                      <a:prstClr val="black"/>
                    </a:gs>
                  </a:gsLst>
                  <a:lin ang="5400000" scaled="0"/>
                </a:gradFill>
                <a:cs typeface="Segoe UI Semilight"/>
              </a:rPr>
              <a:t>3 key decision points:</a:t>
            </a:r>
          </a:p>
          <a:p>
            <a:pPr fontAlgn="base">
              <a:spcBef>
                <a:spcPct val="0"/>
              </a:spcBef>
              <a:spcAft>
                <a:spcPts val="600"/>
              </a:spcAft>
              <a:buSzPct val="95000"/>
              <a:defRPr/>
            </a:pPr>
            <a:endParaRPr lang="en-US" sz="2000" kern="0" dirty="0">
              <a:gradFill>
                <a:gsLst>
                  <a:gs pos="2917">
                    <a:prstClr val="black"/>
                  </a:gs>
                  <a:gs pos="30000">
                    <a:prstClr val="black"/>
                  </a:gs>
                </a:gsLst>
                <a:lin ang="5400000" scaled="0"/>
              </a:gradFill>
            </a:endParaRPr>
          </a:p>
          <a:p>
            <a:pPr marL="342900" indent="-342900" fontAlgn="base">
              <a:spcBef>
                <a:spcPct val="0"/>
              </a:spcBef>
              <a:spcAft>
                <a:spcPts val="600"/>
              </a:spcAft>
              <a:buSzPct val="95000"/>
              <a:buFont typeface="Wingdings" panose="05000000000000000000" pitchFamily="2" charset="2"/>
              <a:buAutoNum type="arabicPeriod"/>
              <a:defRPr/>
            </a:pPr>
            <a:r>
              <a:rPr lang="en-US" sz="2000" kern="0" dirty="0">
                <a:gradFill>
                  <a:gsLst>
                    <a:gs pos="2917">
                      <a:prstClr val="black"/>
                    </a:gs>
                    <a:gs pos="30000">
                      <a:prstClr val="black"/>
                    </a:gs>
                  </a:gsLst>
                  <a:lin ang="5400000" scaled="0"/>
                </a:gradFill>
              </a:rPr>
              <a:t>Which Database flavor is best for my Application?</a:t>
            </a:r>
          </a:p>
          <a:p>
            <a:pPr marL="342900" indent="-342900" fontAlgn="base">
              <a:spcBef>
                <a:spcPct val="0"/>
              </a:spcBef>
              <a:spcAft>
                <a:spcPts val="600"/>
              </a:spcAft>
              <a:buSzPct val="95000"/>
              <a:buFont typeface="Wingdings" panose="05000000000000000000" pitchFamily="2" charset="2"/>
              <a:buAutoNum type="arabicPeriod"/>
              <a:defRPr/>
            </a:pPr>
            <a:r>
              <a:rPr lang="en-US" sz="2000" kern="0" dirty="0">
                <a:gradFill>
                  <a:gsLst>
                    <a:gs pos="2917">
                      <a:prstClr val="black"/>
                    </a:gs>
                    <a:gs pos="30000">
                      <a:prstClr val="black"/>
                    </a:gs>
                  </a:gsLst>
                  <a:lin ang="5400000" scaled="0"/>
                </a:gradFill>
              </a:rPr>
              <a:t>What is the best process for migration?</a:t>
            </a:r>
          </a:p>
          <a:p>
            <a:pPr marL="342900" indent="-342900" fontAlgn="base">
              <a:spcBef>
                <a:spcPct val="0"/>
              </a:spcBef>
              <a:spcAft>
                <a:spcPts val="600"/>
              </a:spcAft>
              <a:buSzPct val="95000"/>
              <a:buAutoNum type="arabicPeriod"/>
              <a:defRPr/>
            </a:pPr>
            <a:r>
              <a:rPr lang="en-US" sz="2000" kern="0" dirty="0">
                <a:gradFill>
                  <a:gsLst>
                    <a:gs pos="2917">
                      <a:prstClr val="black"/>
                    </a:gs>
                    <a:gs pos="30000">
                      <a:prstClr val="black"/>
                    </a:gs>
                  </a:gsLst>
                  <a:lin ang="5400000" scaled="0"/>
                </a:gradFill>
              </a:rPr>
              <a:t>What tools can I use to make migration more efficient?</a:t>
            </a:r>
          </a:p>
          <a:p>
            <a:pPr fontAlgn="base">
              <a:spcBef>
                <a:spcPct val="0"/>
              </a:spcBef>
              <a:spcAft>
                <a:spcPts val="600"/>
              </a:spcAft>
              <a:buSzPct val="95000"/>
              <a:defRPr/>
            </a:pPr>
            <a:endParaRPr lang="en-US" sz="2000" kern="0" dirty="0">
              <a:gradFill>
                <a:gsLst>
                  <a:gs pos="2917">
                    <a:prstClr val="black"/>
                  </a:gs>
                  <a:gs pos="30000">
                    <a:prstClr val="black"/>
                  </a:gs>
                </a:gsLst>
                <a:lin ang="5400000" scaled="0"/>
              </a:gradFill>
            </a:endParaRPr>
          </a:p>
          <a:p>
            <a:pPr fontAlgn="base">
              <a:spcBef>
                <a:spcPct val="0"/>
              </a:spcBef>
              <a:spcAft>
                <a:spcPts val="600"/>
              </a:spcAft>
              <a:buSzPct val="95000"/>
              <a:defRPr/>
            </a:pPr>
            <a:r>
              <a:rPr lang="en-US" sz="2000" kern="0" dirty="0">
                <a:gradFill>
                  <a:gsLst>
                    <a:gs pos="2917">
                      <a:prstClr val="black"/>
                    </a:gs>
                    <a:gs pos="30000">
                      <a:prstClr val="black"/>
                    </a:gs>
                  </a:gsLst>
                  <a:lin ang="5400000" scaled="0"/>
                </a:gradFill>
              </a:rPr>
              <a:t>And for All Up Modernization – how do I do that at scale?</a:t>
            </a:r>
          </a:p>
          <a:p>
            <a:pPr marL="115570" indent="-115570" fontAlgn="base">
              <a:spcBef>
                <a:spcPct val="0"/>
              </a:spcBef>
              <a:spcAft>
                <a:spcPts val="600"/>
              </a:spcAft>
              <a:buSzPct val="95000"/>
              <a:buFont typeface="Arial" panose="020B0604020202020204" pitchFamily="34" charset="0"/>
              <a:buChar char="•"/>
              <a:defRPr/>
            </a:pPr>
            <a:endParaRPr lang="en-US" sz="2000" kern="0" dirty="0">
              <a:gradFill>
                <a:gsLst>
                  <a:gs pos="2917">
                    <a:prstClr val="black"/>
                  </a:gs>
                  <a:gs pos="30000">
                    <a:prstClr val="black"/>
                  </a:gs>
                </a:gsLst>
                <a:lin ang="5400000" scaled="0"/>
              </a:gradFill>
            </a:endParaRPr>
          </a:p>
          <a:p>
            <a:pPr fontAlgn="base">
              <a:spcBef>
                <a:spcPct val="0"/>
              </a:spcBef>
              <a:spcAft>
                <a:spcPts val="600"/>
              </a:spcAft>
              <a:buSzPct val="95000"/>
              <a:defRPr/>
            </a:pPr>
            <a:endParaRPr lang="en-US" sz="2000" kern="0" dirty="0">
              <a:gradFill>
                <a:gsLst>
                  <a:gs pos="2917">
                    <a:prstClr val="black"/>
                  </a:gs>
                  <a:gs pos="30000">
                    <a:prstClr val="black"/>
                  </a:gs>
                </a:gsLst>
                <a:lin ang="5400000" scaled="0"/>
              </a:gradFill>
            </a:endParaRP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514905" y="346202"/>
            <a:ext cx="12192000" cy="498598"/>
          </a:xfrm>
        </p:spPr>
        <p:txBody>
          <a:bodyPr/>
          <a:lstStyle/>
          <a:p>
            <a:pPr algn="l" defTabSz="914367">
              <a:lnSpc>
                <a:spcPct val="90000"/>
              </a:lnSpc>
            </a:pPr>
            <a:r>
              <a:rPr lang="en-US" sz="3600" spc="-50" dirty="0">
                <a:solidFill>
                  <a:schemeClr val="tx1"/>
                </a:solidFill>
                <a:latin typeface="+mj-lt"/>
                <a:cs typeface="Segoe UI" pitchFamily="34" charset="0"/>
              </a:rPr>
              <a:t>Migrating databases to azure</a:t>
            </a:r>
          </a:p>
        </p:txBody>
      </p:sp>
      <p:grpSp>
        <p:nvGrpSpPr>
          <p:cNvPr id="5" name="Group 4">
            <a:extLst>
              <a:ext uri="{FF2B5EF4-FFF2-40B4-BE49-F238E27FC236}">
                <a16:creationId xmlns:a16="http://schemas.microsoft.com/office/drawing/2014/main" id="{D15F88DE-4B80-4AE8-A7F8-42DA6849A29E}"/>
              </a:ext>
            </a:extLst>
          </p:cNvPr>
          <p:cNvGrpSpPr/>
          <p:nvPr/>
        </p:nvGrpSpPr>
        <p:grpSpPr>
          <a:xfrm>
            <a:off x="8095484" y="1719814"/>
            <a:ext cx="1990772" cy="1897874"/>
            <a:chOff x="3587642" y="3891187"/>
            <a:chExt cx="757004" cy="721679"/>
          </a:xfrm>
        </p:grpSpPr>
        <p:sp>
          <p:nvSpPr>
            <p:cNvPr id="15" name="Freeform: Shape 14">
              <a:extLst>
                <a:ext uri="{FF2B5EF4-FFF2-40B4-BE49-F238E27FC236}">
                  <a16:creationId xmlns:a16="http://schemas.microsoft.com/office/drawing/2014/main" id="{AE0A3013-C47A-4C71-A2D7-F408ED0F64CB}"/>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13" name="Freeform 146">
              <a:extLst>
                <a:ext uri="{FF2B5EF4-FFF2-40B4-BE49-F238E27FC236}">
                  <a16:creationId xmlns:a16="http://schemas.microsoft.com/office/drawing/2014/main" id="{F006495D-D81E-46D9-A99F-E81AFA46DC10}"/>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E8FD5F0-DDD4-4BF3-B18C-5CE2961ECA7C}"/>
              </a:ext>
            </a:extLst>
          </p:cNvPr>
          <p:cNvGrpSpPr/>
          <p:nvPr/>
        </p:nvGrpSpPr>
        <p:grpSpPr>
          <a:xfrm>
            <a:off x="7836854" y="4749801"/>
            <a:ext cx="1240192" cy="1224740"/>
            <a:chOff x="7680825" y="4749801"/>
            <a:chExt cx="1240192" cy="1224740"/>
          </a:xfrm>
        </p:grpSpPr>
        <p:grpSp>
          <p:nvGrpSpPr>
            <p:cNvPr id="7" name="Group 6">
              <a:extLst>
                <a:ext uri="{FF2B5EF4-FFF2-40B4-BE49-F238E27FC236}">
                  <a16:creationId xmlns:a16="http://schemas.microsoft.com/office/drawing/2014/main" id="{37B876AE-D4B6-444E-90B3-C2D521466A75}"/>
                </a:ext>
              </a:extLst>
            </p:cNvPr>
            <p:cNvGrpSpPr/>
            <p:nvPr/>
          </p:nvGrpSpPr>
          <p:grpSpPr>
            <a:xfrm>
              <a:off x="7680825" y="4749801"/>
              <a:ext cx="612809" cy="1224740"/>
              <a:chOff x="7680825" y="4749801"/>
              <a:chExt cx="612809" cy="1224740"/>
            </a:xfrm>
          </p:grpSpPr>
          <p:sp>
            <p:nvSpPr>
              <p:cNvPr id="26" name="Rectangle 25">
                <a:extLst>
                  <a:ext uri="{FF2B5EF4-FFF2-40B4-BE49-F238E27FC236}">
                    <a16:creationId xmlns:a16="http://schemas.microsoft.com/office/drawing/2014/main" id="{BB0AC15C-3AF2-4D20-8CF0-AB9CEC54D178}"/>
                  </a:ext>
                </a:extLst>
              </p:cNvPr>
              <p:cNvSpPr/>
              <p:nvPr/>
            </p:nvSpPr>
            <p:spPr>
              <a:xfrm>
                <a:off x="7680825" y="4749801"/>
                <a:ext cx="612809" cy="122474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0B3105C0-06F4-44E8-BF9D-6122424A3FE1}"/>
                  </a:ext>
                </a:extLst>
              </p:cNvPr>
              <p:cNvSpPr/>
              <p:nvPr/>
            </p:nvSpPr>
            <p:spPr>
              <a:xfrm>
                <a:off x="7910874" y="5704258"/>
                <a:ext cx="152710" cy="270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B0789FB-7B8A-4544-BBD9-690F08A387A7}"/>
                </a:ext>
              </a:extLst>
            </p:cNvPr>
            <p:cNvGrpSpPr/>
            <p:nvPr/>
          </p:nvGrpSpPr>
          <p:grpSpPr>
            <a:xfrm>
              <a:off x="8361460" y="5010778"/>
              <a:ext cx="559557" cy="963763"/>
              <a:chOff x="8361460" y="5010778"/>
              <a:chExt cx="559557" cy="963763"/>
            </a:xfrm>
          </p:grpSpPr>
          <p:sp>
            <p:nvSpPr>
              <p:cNvPr id="27" name="Rectangle 26">
                <a:extLst>
                  <a:ext uri="{FF2B5EF4-FFF2-40B4-BE49-F238E27FC236}">
                    <a16:creationId xmlns:a16="http://schemas.microsoft.com/office/drawing/2014/main" id="{2AF72A2C-F784-451D-888C-7DC57F9D6D12}"/>
                  </a:ext>
                </a:extLst>
              </p:cNvPr>
              <p:cNvSpPr/>
              <p:nvPr/>
            </p:nvSpPr>
            <p:spPr>
              <a:xfrm>
                <a:off x="8361460" y="5010778"/>
                <a:ext cx="559557" cy="96376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6A638DD8-08FD-4919-B073-172E4841AFEA}"/>
                  </a:ext>
                </a:extLst>
              </p:cNvPr>
              <p:cNvSpPr/>
              <p:nvPr/>
            </p:nvSpPr>
            <p:spPr>
              <a:xfrm>
                <a:off x="8563908" y="5704258"/>
                <a:ext cx="152710" cy="270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84469AA1-C822-4C0C-9D58-29CF43C75163}"/>
              </a:ext>
            </a:extLst>
          </p:cNvPr>
          <p:cNvGrpSpPr/>
          <p:nvPr/>
        </p:nvGrpSpPr>
        <p:grpSpPr>
          <a:xfrm>
            <a:off x="9836202" y="5357741"/>
            <a:ext cx="623504" cy="616779"/>
            <a:chOff x="6712956" y="9045673"/>
            <a:chExt cx="464984" cy="459971"/>
          </a:xfrm>
        </p:grpSpPr>
        <p:sp>
          <p:nvSpPr>
            <p:cNvPr id="48" name="Rectangle 47">
              <a:extLst>
                <a:ext uri="{FF2B5EF4-FFF2-40B4-BE49-F238E27FC236}">
                  <a16:creationId xmlns:a16="http://schemas.microsoft.com/office/drawing/2014/main" id="{3CC62D6A-8653-487A-96CC-53D46A43337B}"/>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D1F7FF1-F5BE-42DA-9FD6-A531E09975DA}"/>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2DB64E06-C4AA-4FA2-86B5-5F9D22DA0AF6}"/>
                </a:ext>
              </a:extLst>
            </p:cNvPr>
            <p:cNvGrpSpPr/>
            <p:nvPr/>
          </p:nvGrpSpPr>
          <p:grpSpPr>
            <a:xfrm>
              <a:off x="6712956" y="9045673"/>
              <a:ext cx="464984" cy="138505"/>
              <a:chOff x="551886" y="4922823"/>
              <a:chExt cx="508602" cy="151498"/>
            </a:xfrm>
          </p:grpSpPr>
          <p:sp>
            <p:nvSpPr>
              <p:cNvPr id="59" name="Rectangle 58">
                <a:extLst>
                  <a:ext uri="{FF2B5EF4-FFF2-40B4-BE49-F238E27FC236}">
                    <a16:creationId xmlns:a16="http://schemas.microsoft.com/office/drawing/2014/main" id="{EBE3236E-68FC-4C67-9EE1-806D8A7A3E0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B93658D-D0E8-40A1-926D-9F96C7E331B3}"/>
                  </a:ext>
                </a:extLst>
              </p:cNvPr>
              <p:cNvSpPr/>
              <p:nvPr/>
            </p:nvSpPr>
            <p:spPr bwMode="auto">
              <a:xfrm flipH="1">
                <a:off x="955040" y="4971128"/>
                <a:ext cx="45720" cy="45720"/>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77C14F82-F650-4E50-8AC2-2B1D653227EE}"/>
                  </a:ext>
                </a:extLst>
              </p:cNvPr>
              <p:cNvCxnSpPr/>
              <p:nvPr/>
            </p:nvCxnSpPr>
            <p:spPr>
              <a:xfrm>
                <a:off x="625475" y="4997163"/>
                <a:ext cx="238125" cy="0"/>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AEAF4C7C-640F-43B4-9D1D-0764FAF98356}"/>
                </a:ext>
              </a:extLst>
            </p:cNvPr>
            <p:cNvCxnSpPr>
              <a:cxnSpLocks/>
            </p:cNvCxnSpPr>
            <p:nvPr/>
          </p:nvCxnSpPr>
          <p:spPr>
            <a:xfrm>
              <a:off x="6805851"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C9F345-126E-4F64-A6F6-31906A36FD72}"/>
                </a:ext>
              </a:extLst>
            </p:cNvPr>
            <p:cNvCxnSpPr>
              <a:cxnSpLocks/>
            </p:cNvCxnSpPr>
            <p:nvPr/>
          </p:nvCxnSpPr>
          <p:spPr>
            <a:xfrm>
              <a:off x="6898824"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5C29FB-6D92-4EFB-A131-2605AAC8696A}"/>
                </a:ext>
              </a:extLst>
            </p:cNvPr>
            <p:cNvCxnSpPr>
              <a:cxnSpLocks/>
            </p:cNvCxnSpPr>
            <p:nvPr/>
          </p:nvCxnSpPr>
          <p:spPr>
            <a:xfrm>
              <a:off x="6991796"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B5D0A3E-1DDA-497C-A04E-7E51A7DCFE7C}"/>
                </a:ext>
              </a:extLst>
            </p:cNvPr>
            <p:cNvCxnSpPr>
              <a:cxnSpLocks/>
            </p:cNvCxnSpPr>
            <p:nvPr/>
          </p:nvCxnSpPr>
          <p:spPr>
            <a:xfrm>
              <a:off x="7084769"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9FCA42-BB0A-478B-A1A7-57A0A08AD947}"/>
                </a:ext>
              </a:extLst>
            </p:cNvPr>
            <p:cNvCxnSpPr>
              <a:cxnSpLocks/>
            </p:cNvCxnSpPr>
            <p:nvPr/>
          </p:nvCxnSpPr>
          <p:spPr>
            <a:xfrm>
              <a:off x="6805851"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C1A57F-B96F-4308-8C57-D282B73960C9}"/>
                </a:ext>
              </a:extLst>
            </p:cNvPr>
            <p:cNvCxnSpPr>
              <a:cxnSpLocks/>
            </p:cNvCxnSpPr>
            <p:nvPr/>
          </p:nvCxnSpPr>
          <p:spPr>
            <a:xfrm>
              <a:off x="6898824"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949078-EE38-478C-8D2B-E0B2A13692A0}"/>
                </a:ext>
              </a:extLst>
            </p:cNvPr>
            <p:cNvCxnSpPr>
              <a:cxnSpLocks/>
            </p:cNvCxnSpPr>
            <p:nvPr/>
          </p:nvCxnSpPr>
          <p:spPr>
            <a:xfrm>
              <a:off x="6991796"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FF7A0D-C08C-4BD2-87DF-5A56E1DE4E1C}"/>
                </a:ext>
              </a:extLst>
            </p:cNvPr>
            <p:cNvCxnSpPr>
              <a:cxnSpLocks/>
            </p:cNvCxnSpPr>
            <p:nvPr/>
          </p:nvCxnSpPr>
          <p:spPr>
            <a:xfrm>
              <a:off x="7084769"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3" name="Arrow: Up 62">
            <a:extLst>
              <a:ext uri="{FF2B5EF4-FFF2-40B4-BE49-F238E27FC236}">
                <a16:creationId xmlns:a16="http://schemas.microsoft.com/office/drawing/2014/main" id="{B4A720FE-3708-4585-BC79-0AB190883B90}"/>
              </a:ext>
            </a:extLst>
          </p:cNvPr>
          <p:cNvSpPr/>
          <p:nvPr/>
        </p:nvSpPr>
        <p:spPr bwMode="auto">
          <a:xfrm>
            <a:off x="8872647" y="3839087"/>
            <a:ext cx="566262" cy="73291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6543AECD-55B6-4B9E-9B1D-10DE28DE2430}"/>
              </a:ext>
            </a:extLst>
          </p:cNvPr>
          <p:cNvSpPr txBox="1"/>
          <p:nvPr/>
        </p:nvSpPr>
        <p:spPr>
          <a:xfrm>
            <a:off x="-1842732" y="854966"/>
            <a:ext cx="11322075" cy="307777"/>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Combining the best of SQL Server with the benefits of Azure</a:t>
            </a:r>
          </a:p>
        </p:txBody>
      </p:sp>
      <p:grpSp>
        <p:nvGrpSpPr>
          <p:cNvPr id="95" name="Group 94">
            <a:extLst>
              <a:ext uri="{FF2B5EF4-FFF2-40B4-BE49-F238E27FC236}">
                <a16:creationId xmlns:a16="http://schemas.microsoft.com/office/drawing/2014/main" id="{2288CC4E-58D4-4E58-A698-8FD8C820C4EA}"/>
              </a:ext>
            </a:extLst>
          </p:cNvPr>
          <p:cNvGrpSpPr/>
          <p:nvPr/>
        </p:nvGrpSpPr>
        <p:grpSpPr>
          <a:xfrm>
            <a:off x="9167591" y="5356638"/>
            <a:ext cx="623504" cy="616779"/>
            <a:chOff x="6712956" y="9045673"/>
            <a:chExt cx="464984" cy="459971"/>
          </a:xfrm>
        </p:grpSpPr>
        <p:sp>
          <p:nvSpPr>
            <p:cNvPr id="96" name="Rectangle 95">
              <a:extLst>
                <a:ext uri="{FF2B5EF4-FFF2-40B4-BE49-F238E27FC236}">
                  <a16:creationId xmlns:a16="http://schemas.microsoft.com/office/drawing/2014/main" id="{0448C2D0-38A2-4094-A7D4-B71D5720269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4407812-9BE0-4354-82B0-E7BA40AFEF2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BC7A3999-1CF9-4C9C-B821-D3692A2DE90F}"/>
                </a:ext>
              </a:extLst>
            </p:cNvPr>
            <p:cNvGrpSpPr/>
            <p:nvPr/>
          </p:nvGrpSpPr>
          <p:grpSpPr>
            <a:xfrm>
              <a:off x="6712956" y="9045673"/>
              <a:ext cx="464984" cy="138505"/>
              <a:chOff x="551886" y="4922823"/>
              <a:chExt cx="508602" cy="151498"/>
            </a:xfrm>
          </p:grpSpPr>
          <p:sp>
            <p:nvSpPr>
              <p:cNvPr id="107" name="Rectangle 106">
                <a:extLst>
                  <a:ext uri="{FF2B5EF4-FFF2-40B4-BE49-F238E27FC236}">
                    <a16:creationId xmlns:a16="http://schemas.microsoft.com/office/drawing/2014/main" id="{9F1CBC70-0266-4EDD-AB00-4A9551C8A67B}"/>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2951B8E9-444A-4320-A55E-4F788580D3E5}"/>
                  </a:ext>
                </a:extLst>
              </p:cNvPr>
              <p:cNvSpPr/>
              <p:nvPr/>
            </p:nvSpPr>
            <p:spPr bwMode="auto">
              <a:xfrm flipH="1">
                <a:off x="955040" y="4971128"/>
                <a:ext cx="45720" cy="45720"/>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C91FEADA-9665-4BA2-9AAE-AB7DFF9A2719}"/>
                  </a:ext>
                </a:extLst>
              </p:cNvPr>
              <p:cNvCxnSpPr/>
              <p:nvPr/>
            </p:nvCxnSpPr>
            <p:spPr>
              <a:xfrm>
                <a:off x="625475" y="4997163"/>
                <a:ext cx="238125" cy="0"/>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99" name="Straight Connector 98">
              <a:extLst>
                <a:ext uri="{FF2B5EF4-FFF2-40B4-BE49-F238E27FC236}">
                  <a16:creationId xmlns:a16="http://schemas.microsoft.com/office/drawing/2014/main" id="{2D86CCA2-D840-431C-B058-58D40220FDE5}"/>
                </a:ext>
              </a:extLst>
            </p:cNvPr>
            <p:cNvCxnSpPr>
              <a:cxnSpLocks/>
            </p:cNvCxnSpPr>
            <p:nvPr/>
          </p:nvCxnSpPr>
          <p:spPr>
            <a:xfrm>
              <a:off x="6805851"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AE61E31-927A-4344-845A-AE178BDB28CB}"/>
                </a:ext>
              </a:extLst>
            </p:cNvPr>
            <p:cNvCxnSpPr>
              <a:cxnSpLocks/>
            </p:cNvCxnSpPr>
            <p:nvPr/>
          </p:nvCxnSpPr>
          <p:spPr>
            <a:xfrm>
              <a:off x="6898824"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843D64E-9300-4E84-9DC6-D7DF5D2BCDB4}"/>
                </a:ext>
              </a:extLst>
            </p:cNvPr>
            <p:cNvCxnSpPr>
              <a:cxnSpLocks/>
            </p:cNvCxnSpPr>
            <p:nvPr/>
          </p:nvCxnSpPr>
          <p:spPr>
            <a:xfrm>
              <a:off x="6991796"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BFF49D-9A30-4216-954C-E209B1206EDE}"/>
                </a:ext>
              </a:extLst>
            </p:cNvPr>
            <p:cNvCxnSpPr>
              <a:cxnSpLocks/>
            </p:cNvCxnSpPr>
            <p:nvPr/>
          </p:nvCxnSpPr>
          <p:spPr>
            <a:xfrm>
              <a:off x="7084769"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58D63DB-E264-48B2-8160-42361356604A}"/>
                </a:ext>
              </a:extLst>
            </p:cNvPr>
            <p:cNvCxnSpPr>
              <a:cxnSpLocks/>
            </p:cNvCxnSpPr>
            <p:nvPr/>
          </p:nvCxnSpPr>
          <p:spPr>
            <a:xfrm>
              <a:off x="6805851"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53688DA-4B9F-4EF7-A11F-8B0539BC1978}"/>
                </a:ext>
              </a:extLst>
            </p:cNvPr>
            <p:cNvCxnSpPr>
              <a:cxnSpLocks/>
            </p:cNvCxnSpPr>
            <p:nvPr/>
          </p:nvCxnSpPr>
          <p:spPr>
            <a:xfrm>
              <a:off x="6898824"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E4ED2A2-8AEE-4BE2-AFD0-D7F075A5BC64}"/>
                </a:ext>
              </a:extLst>
            </p:cNvPr>
            <p:cNvCxnSpPr>
              <a:cxnSpLocks/>
            </p:cNvCxnSpPr>
            <p:nvPr/>
          </p:nvCxnSpPr>
          <p:spPr>
            <a:xfrm>
              <a:off x="6991796"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E849017-6E3B-41D8-9140-AB09D84F6094}"/>
                </a:ext>
              </a:extLst>
            </p:cNvPr>
            <p:cNvCxnSpPr>
              <a:cxnSpLocks/>
            </p:cNvCxnSpPr>
            <p:nvPr/>
          </p:nvCxnSpPr>
          <p:spPr>
            <a:xfrm>
              <a:off x="7084769"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41900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209F-9E99-47E1-81B9-28F134FDCA86}"/>
              </a:ext>
            </a:extLst>
          </p:cNvPr>
          <p:cNvSpPr>
            <a:spLocks noGrp="1"/>
          </p:cNvSpPr>
          <p:nvPr>
            <p:ph type="title"/>
          </p:nvPr>
        </p:nvSpPr>
        <p:spPr/>
        <p:txBody>
          <a:bodyPr/>
          <a:lstStyle/>
          <a:p>
            <a:r>
              <a:rPr lang="en-US" dirty="0"/>
              <a:t>Which Azure SQL offering is right for you?</a:t>
            </a:r>
          </a:p>
        </p:txBody>
      </p:sp>
      <p:grpSp>
        <p:nvGrpSpPr>
          <p:cNvPr id="7" name="Group 6" descr="Feature requirements for migration">
            <a:extLst>
              <a:ext uri="{FF2B5EF4-FFF2-40B4-BE49-F238E27FC236}">
                <a16:creationId xmlns:a16="http://schemas.microsoft.com/office/drawing/2014/main" id="{183AF1A8-2A43-482C-8170-54C08B57AE50}"/>
              </a:ext>
            </a:extLst>
          </p:cNvPr>
          <p:cNvGrpSpPr/>
          <p:nvPr/>
        </p:nvGrpSpPr>
        <p:grpSpPr>
          <a:xfrm>
            <a:off x="588264" y="1560120"/>
            <a:ext cx="5055521" cy="1458419"/>
            <a:chOff x="572363" y="1139101"/>
            <a:chExt cx="5055521" cy="1458419"/>
          </a:xfrm>
        </p:grpSpPr>
        <p:sp>
          <p:nvSpPr>
            <p:cNvPr id="6" name="Rectangle 5">
              <a:extLst>
                <a:ext uri="{FF2B5EF4-FFF2-40B4-BE49-F238E27FC236}">
                  <a16:creationId xmlns:a16="http://schemas.microsoft.com/office/drawing/2014/main" id="{2E8FD663-11AB-114D-B2D3-501CE85D752D}"/>
                </a:ext>
                <a:ext uri="{C183D7F6-B498-43B3-948B-1728B52AA6E4}">
                  <adec:decorative xmlns:adec="http://schemas.microsoft.com/office/drawing/2017/decorative" val="1"/>
                </a:ext>
              </a:extLst>
            </p:cNvPr>
            <p:cNvSpPr/>
            <p:nvPr/>
          </p:nvSpPr>
          <p:spPr>
            <a:xfrm>
              <a:off x="584200" y="1460969"/>
              <a:ext cx="4913875" cy="1059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Rectangle 48">
              <a:extLst>
                <a:ext uri="{FF2B5EF4-FFF2-40B4-BE49-F238E27FC236}">
                  <a16:creationId xmlns:a16="http://schemas.microsoft.com/office/drawing/2014/main" id="{5E245CF9-A209-0340-8EC0-976283FA2A36}"/>
                </a:ext>
              </a:extLst>
            </p:cNvPr>
            <p:cNvSpPr/>
            <p:nvPr/>
          </p:nvSpPr>
          <p:spPr>
            <a:xfrm>
              <a:off x="584202" y="1446944"/>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DC967137-2953-4120-AEB7-0A3F4CC946A0}"/>
                </a:ext>
              </a:extLst>
            </p:cNvPr>
            <p:cNvSpPr txBox="1"/>
            <p:nvPr/>
          </p:nvSpPr>
          <p:spPr>
            <a:xfrm>
              <a:off x="572363" y="1139101"/>
              <a:ext cx="140162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Migration</a:t>
              </a:r>
            </a:p>
          </p:txBody>
        </p:sp>
        <p:sp>
          <p:nvSpPr>
            <p:cNvPr id="32" name="Rectangle 31">
              <a:extLst>
                <a:ext uri="{FF2B5EF4-FFF2-40B4-BE49-F238E27FC236}">
                  <a16:creationId xmlns:a16="http://schemas.microsoft.com/office/drawing/2014/main" id="{CC4221C3-F2A0-43C6-9C44-93A7F2629370}"/>
                </a:ext>
              </a:extLst>
            </p:cNvPr>
            <p:cNvSpPr/>
            <p:nvPr/>
          </p:nvSpPr>
          <p:spPr>
            <a:xfrm>
              <a:off x="584201" y="1689579"/>
              <a:ext cx="5043683" cy="907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spAutoFit/>
            </a:bodyPr>
            <a:lstStyle/>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a:rPr>
                <a:t>OS level access?</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prstClr val="black"/>
                  </a:solidFill>
                  <a:effectLst/>
                  <a:uLnTx/>
                  <a:uFillTx/>
                  <a:latin typeface="Segoe UI"/>
                  <a:ea typeface="+mn-ea"/>
                  <a:cs typeface="Segoe UI"/>
                </a:rPr>
                <a:t>Filestream</a:t>
              </a:r>
              <a:r>
                <a:rPr lang="en-US" sz="1200" dirty="0">
                  <a:solidFill>
                    <a:prstClr val="black"/>
                  </a:solidFill>
                  <a:latin typeface="Segoe UI"/>
                  <a:cs typeface="Segoe UI"/>
                </a:rPr>
                <a:t>?</a:t>
              </a:r>
              <a:r>
                <a:rPr kumimoji="0" lang="en-US" sz="1200" b="0" i="0" u="none" strike="noStrike" kern="1200" cap="none" spc="0" normalizeH="0" baseline="0" noProof="0" dirty="0">
                  <a:ln>
                    <a:noFill/>
                  </a:ln>
                  <a:solidFill>
                    <a:prstClr val="black"/>
                  </a:solidFill>
                  <a:effectLst/>
                  <a:uLnTx/>
                  <a:uFillTx/>
                  <a:latin typeface="Segoe UI"/>
                  <a:ea typeface="+mn-ea"/>
                  <a:cs typeface="Segoe UI"/>
                </a:rPr>
                <a:t> </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Capabilities at the VM level? </a:t>
              </a: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SSRS/SSAS?</a:t>
              </a:r>
            </a:p>
          </p:txBody>
        </p:sp>
      </p:grpSp>
      <p:cxnSp>
        <p:nvCxnSpPr>
          <p:cNvPr id="119" name="Straight Arrow Connector 118">
            <a:extLst>
              <a:ext uri="{FF2B5EF4-FFF2-40B4-BE49-F238E27FC236}">
                <a16:creationId xmlns:a16="http://schemas.microsoft.com/office/drawing/2014/main" id="{BAF97881-4989-5A43-A3CA-A183964A7452}"/>
              </a:ext>
              <a:ext uri="{C183D7F6-B498-43B3-948B-1728B52AA6E4}">
                <adec:decorative xmlns:adec="http://schemas.microsoft.com/office/drawing/2017/decorative" val="1"/>
              </a:ext>
            </a:extLst>
          </p:cNvPr>
          <p:cNvCxnSpPr>
            <a:cxnSpLocks/>
            <a:endCxn id="51" idx="0"/>
          </p:cNvCxnSpPr>
          <p:nvPr/>
        </p:nvCxnSpPr>
        <p:spPr>
          <a:xfrm>
            <a:off x="3051659" y="2964960"/>
            <a:ext cx="7" cy="445554"/>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379C39F6-2EC7-4B5F-AA05-93145AF4FF0F}"/>
              </a:ext>
            </a:extLst>
          </p:cNvPr>
          <p:cNvSpPr txBox="1"/>
          <p:nvPr/>
        </p:nvSpPr>
        <p:spPr>
          <a:xfrm>
            <a:off x="3124522" y="2947443"/>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No</a:t>
            </a:r>
          </a:p>
        </p:txBody>
      </p:sp>
      <p:cxnSp>
        <p:nvCxnSpPr>
          <p:cNvPr id="126" name="Straight Arrow Connector 125">
            <a:extLst>
              <a:ext uri="{FF2B5EF4-FFF2-40B4-BE49-F238E27FC236}">
                <a16:creationId xmlns:a16="http://schemas.microsoft.com/office/drawing/2014/main" id="{6827E739-D1D6-7C48-A023-81B5FDF76262}"/>
              </a:ext>
              <a:ext uri="{C183D7F6-B498-43B3-948B-1728B52AA6E4}">
                <adec:decorative xmlns:adec="http://schemas.microsoft.com/office/drawing/2017/decorative" val="1"/>
              </a:ext>
            </a:extLst>
          </p:cNvPr>
          <p:cNvCxnSpPr>
            <a:cxnSpLocks/>
          </p:cNvCxnSpPr>
          <p:nvPr/>
        </p:nvCxnSpPr>
        <p:spPr>
          <a:xfrm>
            <a:off x="5502653" y="2401491"/>
            <a:ext cx="3580851"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D6CA5382-40CC-CE40-81F0-223CFBA5ADF5}"/>
              </a:ext>
            </a:extLst>
          </p:cNvPr>
          <p:cNvSpPr txBox="1"/>
          <p:nvPr/>
        </p:nvSpPr>
        <p:spPr>
          <a:xfrm>
            <a:off x="7032542" y="2081004"/>
            <a:ext cx="521072"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Yes</a:t>
            </a:r>
          </a:p>
        </p:txBody>
      </p:sp>
      <p:pic>
        <p:nvPicPr>
          <p:cNvPr id="72" name="Graphic 71" descr="Icon">
            <a:extLst>
              <a:ext uri="{FF2B5EF4-FFF2-40B4-BE49-F238E27FC236}">
                <a16:creationId xmlns:a16="http://schemas.microsoft.com/office/drawing/2014/main" id="{55D314BD-CC51-4D51-8F81-8874A86F68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9633" y="2113734"/>
            <a:ext cx="553212" cy="553212"/>
          </a:xfrm>
          <a:prstGeom prst="rect">
            <a:avLst/>
          </a:prstGeom>
        </p:spPr>
      </p:pic>
      <p:sp>
        <p:nvSpPr>
          <p:cNvPr id="118" name="Rectangle 117">
            <a:extLst>
              <a:ext uri="{FF2B5EF4-FFF2-40B4-BE49-F238E27FC236}">
                <a16:creationId xmlns:a16="http://schemas.microsoft.com/office/drawing/2014/main" id="{DFF04D71-45E1-BB45-9A4F-307E51BA62FE}"/>
              </a:ext>
            </a:extLst>
          </p:cNvPr>
          <p:cNvSpPr/>
          <p:nvPr/>
        </p:nvSpPr>
        <p:spPr>
          <a:xfrm>
            <a:off x="10065543" y="2174897"/>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SQL Server </a:t>
            </a:r>
            <a:br>
              <a:rPr kumimoji="0" lang="en-US" sz="1400" b="1" i="0" u="none" strike="noStrike" kern="1200" cap="none" spc="0" normalizeH="0" baseline="0" noProof="0">
                <a:ln>
                  <a:noFill/>
                </a:ln>
                <a:solidFill>
                  <a:srgbClr val="0078D4"/>
                </a:solidFill>
                <a:effectLst/>
                <a:uLnTx/>
                <a:uFillTx/>
                <a:latin typeface="Segoe UI Semibold"/>
                <a:ea typeface="+mn-ea"/>
                <a:cs typeface="+mn-cs"/>
              </a:rPr>
            </a:br>
            <a:r>
              <a:rPr kumimoji="0" lang="en-US" sz="1400" b="1" i="0" u="none" strike="noStrike" kern="1200" cap="none" spc="0" normalizeH="0" baseline="0" noProof="0">
                <a:ln>
                  <a:noFill/>
                </a:ln>
                <a:solidFill>
                  <a:srgbClr val="0078D4"/>
                </a:solidFill>
                <a:effectLst/>
                <a:uLnTx/>
                <a:uFillTx/>
                <a:latin typeface="Segoe UI Semibold"/>
                <a:ea typeface="+mn-ea"/>
                <a:cs typeface="+mn-cs"/>
              </a:rPr>
              <a:t>on Azure VMs</a:t>
            </a:r>
          </a:p>
        </p:txBody>
      </p:sp>
      <p:grpSp>
        <p:nvGrpSpPr>
          <p:cNvPr id="8" name="Group 7" descr="Feature requirements for app modernization">
            <a:extLst>
              <a:ext uri="{FF2B5EF4-FFF2-40B4-BE49-F238E27FC236}">
                <a16:creationId xmlns:a16="http://schemas.microsoft.com/office/drawing/2014/main" id="{7FB581EB-9A6C-4AF4-A6FB-C62E7D98B732}"/>
              </a:ext>
            </a:extLst>
          </p:cNvPr>
          <p:cNvGrpSpPr/>
          <p:nvPr/>
        </p:nvGrpSpPr>
        <p:grpSpPr>
          <a:xfrm>
            <a:off x="588263" y="3096580"/>
            <a:ext cx="5055522" cy="1427522"/>
            <a:chOff x="572362" y="2675561"/>
            <a:chExt cx="5055522" cy="1427522"/>
          </a:xfrm>
        </p:grpSpPr>
        <p:sp>
          <p:nvSpPr>
            <p:cNvPr id="51" name="Rectangle 50">
              <a:extLst>
                <a:ext uri="{FF2B5EF4-FFF2-40B4-BE49-F238E27FC236}">
                  <a16:creationId xmlns:a16="http://schemas.microsoft.com/office/drawing/2014/main" id="{52F6959F-02D2-A444-B4E9-80F2431732B1}"/>
                </a:ext>
                <a:ext uri="{C183D7F6-B498-43B3-948B-1728B52AA6E4}">
                  <adec:decorative xmlns:adec="http://schemas.microsoft.com/office/drawing/2017/decorative" val="1"/>
                </a:ext>
              </a:extLst>
            </p:cNvPr>
            <p:cNvSpPr/>
            <p:nvPr/>
          </p:nvSpPr>
          <p:spPr>
            <a:xfrm>
              <a:off x="572362" y="2989495"/>
              <a:ext cx="4926806" cy="10335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62E1AD9C-B1E7-D843-848B-430E2FFA4436}"/>
                </a:ext>
              </a:extLst>
            </p:cNvPr>
            <p:cNvSpPr/>
            <p:nvPr/>
          </p:nvSpPr>
          <p:spPr>
            <a:xfrm>
              <a:off x="584202" y="3021308"/>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856B8C7E-6860-4CD0-BFC6-101CA2D1A363}"/>
                </a:ext>
              </a:extLst>
            </p:cNvPr>
            <p:cNvSpPr txBox="1"/>
            <p:nvPr/>
          </p:nvSpPr>
          <p:spPr>
            <a:xfrm>
              <a:off x="584201" y="2675561"/>
              <a:ext cx="232283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Migration &amp; App Mod.</a:t>
              </a:r>
            </a:p>
          </p:txBody>
        </p:sp>
        <p:sp>
          <p:nvSpPr>
            <p:cNvPr id="33" name="Rectangle 32">
              <a:extLst>
                <a:ext uri="{FF2B5EF4-FFF2-40B4-BE49-F238E27FC236}">
                  <a16:creationId xmlns:a16="http://schemas.microsoft.com/office/drawing/2014/main" id="{41A9227F-8585-4E9B-B947-064C16D9FF9E}"/>
                </a:ext>
              </a:extLst>
            </p:cNvPr>
            <p:cNvSpPr/>
            <p:nvPr/>
          </p:nvSpPr>
          <p:spPr>
            <a:xfrm>
              <a:off x="584201" y="3263943"/>
              <a:ext cx="5043683" cy="839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spAutoFit/>
            </a:bodyPr>
            <a:lstStyle/>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 instance model?</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Linked Server? </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Cross-DB transactions? </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SQL Agent? </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Capabilities at the instance level?</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SSIS?</a:t>
              </a:r>
            </a:p>
          </p:txBody>
        </p:sp>
      </p:grpSp>
      <p:cxnSp>
        <p:nvCxnSpPr>
          <p:cNvPr id="128" name="Straight Arrow Connector 127">
            <a:extLst>
              <a:ext uri="{FF2B5EF4-FFF2-40B4-BE49-F238E27FC236}">
                <a16:creationId xmlns:a16="http://schemas.microsoft.com/office/drawing/2014/main" id="{C8B1280D-5164-754C-988B-5767BA278DD9}"/>
              </a:ext>
              <a:ext uri="{C183D7F6-B498-43B3-948B-1728B52AA6E4}">
                <adec:decorative xmlns:adec="http://schemas.microsoft.com/office/drawing/2017/decorative" val="1"/>
              </a:ext>
            </a:extLst>
          </p:cNvPr>
          <p:cNvCxnSpPr>
            <a:cxnSpLocks/>
          </p:cNvCxnSpPr>
          <p:nvPr/>
        </p:nvCxnSpPr>
        <p:spPr>
          <a:xfrm>
            <a:off x="5502653" y="3923740"/>
            <a:ext cx="3580851"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3118CA4-BA2F-FE47-8596-A17E4C875D18}"/>
              </a:ext>
            </a:extLst>
          </p:cNvPr>
          <p:cNvSpPr txBox="1"/>
          <p:nvPr/>
        </p:nvSpPr>
        <p:spPr>
          <a:xfrm>
            <a:off x="7032542" y="3586514"/>
            <a:ext cx="521072"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Yes</a:t>
            </a:r>
          </a:p>
        </p:txBody>
      </p:sp>
      <p:pic>
        <p:nvPicPr>
          <p:cNvPr id="73" name="Graphic 72" descr="Icon">
            <a:extLst>
              <a:ext uri="{FF2B5EF4-FFF2-40B4-BE49-F238E27FC236}">
                <a16:creationId xmlns:a16="http://schemas.microsoft.com/office/drawing/2014/main" id="{D401AD4D-1EB0-4955-BD17-D62364385C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9633" y="3635983"/>
            <a:ext cx="553212" cy="553212"/>
          </a:xfrm>
          <a:prstGeom prst="rect">
            <a:avLst/>
          </a:prstGeom>
        </p:spPr>
      </p:pic>
      <p:sp>
        <p:nvSpPr>
          <p:cNvPr id="117" name="Rectangle 116">
            <a:extLst>
              <a:ext uri="{FF2B5EF4-FFF2-40B4-BE49-F238E27FC236}">
                <a16:creationId xmlns:a16="http://schemas.microsoft.com/office/drawing/2014/main" id="{ACA1DA0B-A6FD-D84B-AB02-B2D630C237E6}"/>
              </a:ext>
            </a:extLst>
          </p:cNvPr>
          <p:cNvSpPr/>
          <p:nvPr/>
        </p:nvSpPr>
        <p:spPr>
          <a:xfrm>
            <a:off x="10065543" y="3697146"/>
            <a:ext cx="1498477"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SQL</a:t>
            </a:r>
            <a:br>
              <a:rPr kumimoji="0" lang="en-US" sz="1400" b="1" i="0" u="none" strike="noStrike" kern="1200" cap="none" spc="0" normalizeH="0" baseline="0" noProof="0">
                <a:ln>
                  <a:noFill/>
                </a:ln>
                <a:solidFill>
                  <a:srgbClr val="0078D4"/>
                </a:solidFill>
                <a:effectLst/>
                <a:uLnTx/>
                <a:uFillTx/>
                <a:latin typeface="Segoe UI Semibold"/>
                <a:ea typeface="+mn-ea"/>
                <a:cs typeface="+mn-cs"/>
              </a:rPr>
            </a:br>
            <a:r>
              <a:rPr kumimoji="0" lang="en-US" sz="1400" b="1" i="0" u="none" strike="noStrike" kern="1200" cap="none" spc="0" normalizeH="0" baseline="0" noProof="0">
                <a:ln>
                  <a:noFill/>
                </a:ln>
                <a:solidFill>
                  <a:srgbClr val="0078D4"/>
                </a:solidFill>
                <a:effectLst/>
                <a:uLnTx/>
                <a:uFillTx/>
                <a:latin typeface="Segoe UI Semibold"/>
                <a:ea typeface="+mn-ea"/>
                <a:cs typeface="+mn-cs"/>
              </a:rPr>
              <a:t>Managed Instance</a:t>
            </a:r>
          </a:p>
        </p:txBody>
      </p:sp>
      <p:cxnSp>
        <p:nvCxnSpPr>
          <p:cNvPr id="125" name="Straight Arrow Connector 124">
            <a:extLst>
              <a:ext uri="{FF2B5EF4-FFF2-40B4-BE49-F238E27FC236}">
                <a16:creationId xmlns:a16="http://schemas.microsoft.com/office/drawing/2014/main" id="{9315AD3B-E1B6-364C-BDCF-E2D9CB2FA962}"/>
              </a:ext>
              <a:ext uri="{C183D7F6-B498-43B3-948B-1728B52AA6E4}">
                <adec:decorative xmlns:adec="http://schemas.microsoft.com/office/drawing/2017/decorative" val="1"/>
              </a:ext>
            </a:extLst>
          </p:cNvPr>
          <p:cNvCxnSpPr>
            <a:cxnSpLocks/>
            <a:stCxn id="51" idx="2"/>
            <a:endCxn id="53" idx="0"/>
          </p:cNvCxnSpPr>
          <p:nvPr/>
        </p:nvCxnSpPr>
        <p:spPr>
          <a:xfrm flipH="1">
            <a:off x="3051659" y="4444076"/>
            <a:ext cx="7" cy="543806"/>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09836A8-282D-F241-98B4-C184A460D8D8}"/>
              </a:ext>
            </a:extLst>
          </p:cNvPr>
          <p:cNvSpPr txBox="1"/>
          <p:nvPr/>
        </p:nvSpPr>
        <p:spPr>
          <a:xfrm>
            <a:off x="3124522" y="4640063"/>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No</a:t>
            </a:r>
          </a:p>
        </p:txBody>
      </p:sp>
      <p:grpSp>
        <p:nvGrpSpPr>
          <p:cNvPr id="9" name="Group 8" descr="Feature requirements for app innovation">
            <a:extLst>
              <a:ext uri="{FF2B5EF4-FFF2-40B4-BE49-F238E27FC236}">
                <a16:creationId xmlns:a16="http://schemas.microsoft.com/office/drawing/2014/main" id="{56EB8A86-8937-4BD1-8B57-CD2093ACC9CE}"/>
              </a:ext>
            </a:extLst>
          </p:cNvPr>
          <p:cNvGrpSpPr/>
          <p:nvPr/>
        </p:nvGrpSpPr>
        <p:grpSpPr>
          <a:xfrm>
            <a:off x="588263" y="4672312"/>
            <a:ext cx="4926791" cy="1374033"/>
            <a:chOff x="572362" y="4251294"/>
            <a:chExt cx="4926791" cy="1324838"/>
          </a:xfrm>
        </p:grpSpPr>
        <p:sp>
          <p:nvSpPr>
            <p:cNvPr id="53" name="Rectangle 52">
              <a:extLst>
                <a:ext uri="{FF2B5EF4-FFF2-40B4-BE49-F238E27FC236}">
                  <a16:creationId xmlns:a16="http://schemas.microsoft.com/office/drawing/2014/main" id="{2471F584-7108-7A44-BC06-9D10BEAC9DEC}"/>
                </a:ext>
                <a:ext uri="{C183D7F6-B498-43B3-948B-1728B52AA6E4}">
                  <adec:decorative xmlns:adec="http://schemas.microsoft.com/office/drawing/2017/decorative" val="1"/>
                </a:ext>
              </a:extLst>
            </p:cNvPr>
            <p:cNvSpPr/>
            <p:nvPr/>
          </p:nvSpPr>
          <p:spPr>
            <a:xfrm>
              <a:off x="572362" y="4555566"/>
              <a:ext cx="4926791" cy="9965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2B2F61FB-EDB7-114A-97F7-B4C27E3B3677}"/>
                </a:ext>
              </a:extLst>
            </p:cNvPr>
            <p:cNvSpPr/>
            <p:nvPr/>
          </p:nvSpPr>
          <p:spPr>
            <a:xfrm>
              <a:off x="613055" y="4610222"/>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3B7696B7-004B-4BFF-B8EF-15C4BB6D52EE}"/>
                </a:ext>
              </a:extLst>
            </p:cNvPr>
            <p:cNvSpPr txBox="1"/>
            <p:nvPr/>
          </p:nvSpPr>
          <p:spPr>
            <a:xfrm>
              <a:off x="584201" y="4251294"/>
              <a:ext cx="143047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App Innovation</a:t>
              </a:r>
            </a:p>
          </p:txBody>
        </p:sp>
        <p:sp>
          <p:nvSpPr>
            <p:cNvPr id="35" name="Rectangle 34">
              <a:extLst>
                <a:ext uri="{FF2B5EF4-FFF2-40B4-BE49-F238E27FC236}">
                  <a16:creationId xmlns:a16="http://schemas.microsoft.com/office/drawing/2014/main" id="{8469E920-F0F0-495F-91F1-9AA88BCEF858}"/>
                </a:ext>
              </a:extLst>
            </p:cNvPr>
            <p:cNvSpPr/>
            <p:nvPr/>
          </p:nvSpPr>
          <p:spPr>
            <a:xfrm>
              <a:off x="613054" y="4852857"/>
              <a:ext cx="4861855" cy="723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database model?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 to 100TB of database storage?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Ability to automatically pause/restart a workload?</a:t>
              </a:r>
            </a:p>
          </p:txBody>
        </p:sp>
      </p:grpSp>
      <p:cxnSp>
        <p:nvCxnSpPr>
          <p:cNvPr id="12" name="Elbow Connector 11">
            <a:extLst>
              <a:ext uri="{FF2B5EF4-FFF2-40B4-BE49-F238E27FC236}">
                <a16:creationId xmlns:a16="http://schemas.microsoft.com/office/drawing/2014/main" id="{6A3F546E-B7DA-DC45-9A23-080D59D4BB84}"/>
              </a:ext>
              <a:ext uri="{C183D7F6-B498-43B3-948B-1728B52AA6E4}">
                <adec:decorative xmlns:adec="http://schemas.microsoft.com/office/drawing/2017/decorative" val="1"/>
              </a:ext>
            </a:extLst>
          </p:cNvPr>
          <p:cNvCxnSpPr>
            <a:cxnSpLocks/>
          </p:cNvCxnSpPr>
          <p:nvPr/>
        </p:nvCxnSpPr>
        <p:spPr>
          <a:xfrm flipV="1">
            <a:off x="5523262" y="4139168"/>
            <a:ext cx="3543237" cy="1103965"/>
          </a:xfrm>
          <a:prstGeom prst="bentConnector3">
            <a:avLst>
              <a:gd name="adj1" fmla="val 37411"/>
            </a:avLst>
          </a:prstGeom>
          <a:ln w="15875">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03E8A5E2-22F7-F648-929C-DB06385C74A5}"/>
              </a:ext>
            </a:extLst>
          </p:cNvPr>
          <p:cNvSpPr txBox="1"/>
          <p:nvPr/>
        </p:nvSpPr>
        <p:spPr>
          <a:xfrm>
            <a:off x="5974578" y="4908153"/>
            <a:ext cx="521072"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No</a:t>
            </a:r>
          </a:p>
        </p:txBody>
      </p:sp>
      <p:sp>
        <p:nvSpPr>
          <p:cNvPr id="131" name="TextBox 130">
            <a:extLst>
              <a:ext uri="{FF2B5EF4-FFF2-40B4-BE49-F238E27FC236}">
                <a16:creationId xmlns:a16="http://schemas.microsoft.com/office/drawing/2014/main" id="{DCF92B66-EB9B-C845-A9CF-39CBC23F59A9}"/>
              </a:ext>
            </a:extLst>
          </p:cNvPr>
          <p:cNvSpPr txBox="1"/>
          <p:nvPr/>
        </p:nvSpPr>
        <p:spPr>
          <a:xfrm>
            <a:off x="7032542" y="5098170"/>
            <a:ext cx="521072"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Yes</a:t>
            </a:r>
          </a:p>
        </p:txBody>
      </p:sp>
      <p:cxnSp>
        <p:nvCxnSpPr>
          <p:cNvPr id="130" name="Straight Arrow Connector 129">
            <a:extLst>
              <a:ext uri="{FF2B5EF4-FFF2-40B4-BE49-F238E27FC236}">
                <a16:creationId xmlns:a16="http://schemas.microsoft.com/office/drawing/2014/main" id="{AFF129E0-FAA4-C24D-816A-16C08E5869B4}"/>
              </a:ext>
              <a:ext uri="{C183D7F6-B498-43B3-948B-1728B52AA6E4}">
                <adec:decorative xmlns:adec="http://schemas.microsoft.com/office/drawing/2017/decorative" val="1"/>
              </a:ext>
            </a:extLst>
          </p:cNvPr>
          <p:cNvCxnSpPr>
            <a:cxnSpLocks/>
          </p:cNvCxnSpPr>
          <p:nvPr/>
        </p:nvCxnSpPr>
        <p:spPr>
          <a:xfrm>
            <a:off x="5502653" y="5422898"/>
            <a:ext cx="3580851"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Icon">
            <a:extLst>
              <a:ext uri="{FF2B5EF4-FFF2-40B4-BE49-F238E27FC236}">
                <a16:creationId xmlns:a16="http://schemas.microsoft.com/office/drawing/2014/main" id="{CC9A7A38-DF73-4AFB-8315-7E93A052DE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29633" y="5135141"/>
            <a:ext cx="553212" cy="553212"/>
          </a:xfrm>
          <a:prstGeom prst="rect">
            <a:avLst/>
          </a:prstGeom>
        </p:spPr>
      </p:pic>
      <p:sp>
        <p:nvSpPr>
          <p:cNvPr id="114" name="Rectangle 113">
            <a:extLst>
              <a:ext uri="{FF2B5EF4-FFF2-40B4-BE49-F238E27FC236}">
                <a16:creationId xmlns:a16="http://schemas.microsoft.com/office/drawing/2014/main" id="{6FA4CBC4-239B-AA41-A800-8E4ACDF2A07B}"/>
              </a:ext>
            </a:extLst>
          </p:cNvPr>
          <p:cNvSpPr/>
          <p:nvPr/>
        </p:nvSpPr>
        <p:spPr>
          <a:xfrm>
            <a:off x="10065543" y="5196304"/>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SQL Database </a:t>
            </a:r>
          </a:p>
        </p:txBody>
      </p:sp>
    </p:spTree>
    <p:extLst>
      <p:ext uri="{BB962C8B-B14F-4D97-AF65-F5344CB8AC3E}">
        <p14:creationId xmlns:p14="http://schemas.microsoft.com/office/powerpoint/2010/main" val="2636171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DA2B-24CF-482A-BEA7-25EE3E615E4F}"/>
              </a:ext>
            </a:extLst>
          </p:cNvPr>
          <p:cNvSpPr>
            <a:spLocks noGrp="1"/>
          </p:cNvSpPr>
          <p:nvPr>
            <p:ph type="title"/>
          </p:nvPr>
        </p:nvSpPr>
        <p:spPr/>
        <p:txBody>
          <a:bodyPr/>
          <a:lstStyle/>
          <a:p>
            <a:r>
              <a:rPr lang="en-US"/>
              <a:t>	Database migration process overview</a:t>
            </a:r>
          </a:p>
        </p:txBody>
      </p:sp>
      <p:sp>
        <p:nvSpPr>
          <p:cNvPr id="5" name="TextBox 4">
            <a:extLst>
              <a:ext uri="{FF2B5EF4-FFF2-40B4-BE49-F238E27FC236}">
                <a16:creationId xmlns:a16="http://schemas.microsoft.com/office/drawing/2014/main" id="{57D912A5-2FD2-420C-B449-5FF6EA4C0AFF}"/>
              </a:ext>
            </a:extLst>
          </p:cNvPr>
          <p:cNvSpPr txBox="1"/>
          <p:nvPr/>
        </p:nvSpPr>
        <p:spPr>
          <a:xfrm>
            <a:off x="1402301" y="4182787"/>
            <a:ext cx="1112596" cy="707886"/>
          </a:xfrm>
          <a:prstGeom prst="rect">
            <a:avLst/>
          </a:prstGeom>
          <a:noFill/>
        </p:spPr>
        <p:txBody>
          <a:bodyPr wrap="square" lIns="91440" tIns="45720" rIns="91440" bIns="45720" rtlCol="0">
            <a:spAutoFit/>
          </a:bodyPr>
          <a:lstStyle/>
          <a:p>
            <a:pPr fontAlgn="t"/>
            <a:r>
              <a:rPr lang="en-US" sz="1000"/>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2617252" y="4182787"/>
            <a:ext cx="1220327" cy="553998"/>
          </a:xfrm>
          <a:prstGeom prst="rect">
            <a:avLst/>
          </a:prstGeom>
        </p:spPr>
        <p:txBody>
          <a:bodyPr wrap="square" lIns="91440" tIns="45720" rIns="91440" bIns="45720">
            <a:spAutoFit/>
          </a:bodyPr>
          <a:lstStyle/>
          <a:p>
            <a:r>
              <a:rPr lang="en-US" sz="1000"/>
              <a:t>Assess workloads and fix recommendations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42372" y="3616108"/>
            <a:ext cx="1351984" cy="877163"/>
          </a:xfrm>
          <a:prstGeom prst="rect">
            <a:avLst/>
          </a:prstGeom>
        </p:spPr>
        <p:txBody>
          <a:bodyPr wrap="square" lIns="91440" tIns="45720" rIns="91440" bIns="45720">
            <a:spAutoFit/>
          </a:bodyPr>
          <a:lstStyle/>
          <a:p>
            <a:r>
              <a:rPr lang="en-US" sz="1050">
                <a:solidFill>
                  <a:schemeClr val="accent1"/>
                </a:solidFill>
              </a:rPr>
              <a:t>Remediate applications</a:t>
            </a:r>
          </a:p>
          <a:p>
            <a:r>
              <a:rPr lang="en-US" sz="1000"/>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401252"/>
            <a:ext cx="1312282" cy="877163"/>
          </a:xfrm>
          <a:prstGeom prst="rect">
            <a:avLst/>
          </a:prstGeom>
        </p:spPr>
        <p:txBody>
          <a:bodyPr wrap="square" lIns="91440" tIns="45720" rIns="91440" bIns="45720">
            <a:spAutoFit/>
          </a:bodyPr>
          <a:lstStyle/>
          <a:p>
            <a:r>
              <a:rPr lang="en-US" sz="1050">
                <a:solidFill>
                  <a:schemeClr val="accent1"/>
                </a:solidFill>
              </a:rPr>
              <a:t>Run functional &amp; performance tests</a:t>
            </a:r>
          </a:p>
          <a:p>
            <a:r>
              <a:rPr lang="en-US" sz="1000"/>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69158"/>
            <a:ext cx="1775624" cy="1023357"/>
          </a:xfrm>
          <a:prstGeom prst="rect">
            <a:avLst/>
          </a:prstGeom>
        </p:spPr>
        <p:txBody>
          <a:bodyPr wrap="square" lIns="91440" tIns="45720" rIns="91440" bIns="45720">
            <a:spAutoFit/>
          </a:bodyPr>
          <a:lstStyle/>
          <a:p>
            <a:r>
              <a:rPr lang="en-US" sz="1050">
                <a:solidFill>
                  <a:schemeClr val="accent1"/>
                </a:solidFill>
              </a:rPr>
              <a:t>Optimize</a:t>
            </a:r>
          </a:p>
          <a:p>
            <a:r>
              <a:rPr lang="en-US" sz="1000"/>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588263" y="2544858"/>
            <a:ext cx="1310449" cy="215444"/>
          </a:xfrm>
          <a:prstGeom prst="rect">
            <a:avLst/>
          </a:prstGeom>
          <a:noFill/>
        </p:spPr>
        <p:txBody>
          <a:bodyPr wrap="square" lIns="91440" tIns="0" rIns="0" bIns="0" rtlCol="0">
            <a:spAutoFit/>
          </a:bodyPr>
          <a:lstStyle/>
          <a:p>
            <a:r>
              <a:rPr lang="en-US" sz="1400">
                <a:solidFill>
                  <a:schemeClr val="accent1"/>
                </a:solidFill>
                <a:latin typeface="+mj-lt"/>
              </a:rPr>
              <a:t>Pre-migration</a:t>
            </a:r>
          </a:p>
        </p:txBody>
      </p:sp>
      <p:sp>
        <p:nvSpPr>
          <p:cNvPr id="15" name="Rectangle 14">
            <a:extLst>
              <a:ext uri="{FF2B5EF4-FFF2-40B4-BE49-F238E27FC236}">
                <a16:creationId xmlns:a16="http://schemas.microsoft.com/office/drawing/2014/main" id="{5D78B3B9-38D0-4D75-AF60-F4FE286206A5}"/>
              </a:ext>
            </a:extLst>
          </p:cNvPr>
          <p:cNvSpPr/>
          <p:nvPr/>
        </p:nvSpPr>
        <p:spPr bwMode="auto">
          <a:xfrm>
            <a:off x="588263" y="2891253"/>
            <a:ext cx="3757959"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308">
            <a:extLst>
              <a:ext uri="{FF2B5EF4-FFF2-40B4-BE49-F238E27FC236}">
                <a16:creationId xmlns:a16="http://schemas.microsoft.com/office/drawing/2014/main" id="{BF325180-24FB-4C33-80A1-998A92A4D6C0}"/>
              </a:ext>
            </a:extLst>
          </p:cNvPr>
          <p:cNvGrpSpPr>
            <a:grpSpLocks noChangeAspect="1"/>
          </p:cNvGrpSpPr>
          <p:nvPr/>
        </p:nvGrpSpPr>
        <p:grpSpPr bwMode="auto">
          <a:xfrm>
            <a:off x="1761749" y="3193442"/>
            <a:ext cx="393700" cy="392113"/>
            <a:chOff x="6763" y="3372"/>
            <a:chExt cx="248" cy="247"/>
          </a:xfrm>
          <a:solidFill>
            <a:schemeClr val="accent1"/>
          </a:solidFill>
        </p:grpSpPr>
        <p:sp>
          <p:nvSpPr>
            <p:cNvPr id="17" name="Freeform 309">
              <a:extLst>
                <a:ext uri="{FF2B5EF4-FFF2-40B4-BE49-F238E27FC236}">
                  <a16:creationId xmlns:a16="http://schemas.microsoft.com/office/drawing/2014/main" id="{366D29C8-CD82-4E01-9767-20A554B8628A}"/>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10">
              <a:extLst>
                <a:ext uri="{FF2B5EF4-FFF2-40B4-BE49-F238E27FC236}">
                  <a16:creationId xmlns:a16="http://schemas.microsoft.com/office/drawing/2014/main" id="{3D80084C-8C40-4CBD-AF50-6E198BD8D87F}"/>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11">
              <a:extLst>
                <a:ext uri="{FF2B5EF4-FFF2-40B4-BE49-F238E27FC236}">
                  <a16:creationId xmlns:a16="http://schemas.microsoft.com/office/drawing/2014/main" id="{39479083-F2A7-4B5B-88C9-92CA16FBDB1A}"/>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99B6D6E4-9B4A-44D6-9485-5D99C43A7726}"/>
              </a:ext>
            </a:extLst>
          </p:cNvPr>
          <p:cNvSpPr txBox="1"/>
          <p:nvPr/>
        </p:nvSpPr>
        <p:spPr>
          <a:xfrm>
            <a:off x="1701970" y="3656119"/>
            <a:ext cx="513258" cy="161583"/>
          </a:xfrm>
          <a:prstGeom prst="rect">
            <a:avLst/>
          </a:prstGeom>
          <a:noFill/>
        </p:spPr>
        <p:txBody>
          <a:bodyPr wrap="square" lIns="0" tIns="0" rIns="0" bIns="0" rtlCol="0">
            <a:spAutoFit/>
          </a:bodyPr>
          <a:lstStyle/>
          <a:p>
            <a:pPr algn="ctr"/>
            <a:r>
              <a:rPr lang="en-US" sz="1050">
                <a:solidFill>
                  <a:schemeClr val="accent1"/>
                </a:solidFill>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970786" y="3656119"/>
            <a:ext cx="513258" cy="161583"/>
          </a:xfrm>
          <a:prstGeom prst="rect">
            <a:avLst/>
          </a:prstGeom>
          <a:noFill/>
        </p:spPr>
        <p:txBody>
          <a:bodyPr wrap="square" lIns="0" tIns="0" rIns="0" bIns="0" rtlCol="0">
            <a:spAutoFit/>
          </a:bodyPr>
          <a:lstStyle/>
          <a:p>
            <a:pPr algn="ctr"/>
            <a:r>
              <a:rPr lang="en-US" sz="1050">
                <a:solidFill>
                  <a:schemeClr val="accent1"/>
                </a:solidFill>
              </a:rPr>
              <a:t>Assess</a:t>
            </a:r>
          </a:p>
        </p:txBody>
      </p:sp>
      <p:grpSp>
        <p:nvGrpSpPr>
          <p:cNvPr id="26" name="Group 25">
            <a:extLst>
              <a:ext uri="{FF2B5EF4-FFF2-40B4-BE49-F238E27FC236}">
                <a16:creationId xmlns:a16="http://schemas.microsoft.com/office/drawing/2014/main" id="{D765BB48-F15C-4264-B3F0-FCB3884A663E}"/>
              </a:ext>
            </a:extLst>
          </p:cNvPr>
          <p:cNvGrpSpPr/>
          <p:nvPr/>
        </p:nvGrpSpPr>
        <p:grpSpPr>
          <a:xfrm>
            <a:off x="3038640" y="3162303"/>
            <a:ext cx="377550" cy="377550"/>
            <a:chOff x="2454275" y="4329113"/>
            <a:chExt cx="419100" cy="419100"/>
          </a:xfrm>
          <a:solidFill>
            <a:schemeClr val="accent2"/>
          </a:solidFill>
        </p:grpSpPr>
        <p:sp>
          <p:nvSpPr>
            <p:cNvPr id="27" name="Freeform 37">
              <a:extLst>
                <a:ext uri="{FF2B5EF4-FFF2-40B4-BE49-F238E27FC236}">
                  <a16:creationId xmlns:a16="http://schemas.microsoft.com/office/drawing/2014/main" id="{25D4B722-FD68-457A-ADD0-6F4F09C8182E}"/>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8">
              <a:extLst>
                <a:ext uri="{FF2B5EF4-FFF2-40B4-BE49-F238E27FC236}">
                  <a16:creationId xmlns:a16="http://schemas.microsoft.com/office/drawing/2014/main" id="{206FCCE5-14BA-4DD4-89C6-8BFAF4525252}"/>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Rectangle 31">
            <a:extLst>
              <a:ext uri="{FF2B5EF4-FFF2-40B4-BE49-F238E27FC236}">
                <a16:creationId xmlns:a16="http://schemas.microsoft.com/office/drawing/2014/main" id="{0BD079BA-E1FC-47CA-8618-A0F7C0C8BA85}"/>
              </a:ext>
            </a:extLst>
          </p:cNvPr>
          <p:cNvSpPr/>
          <p:nvPr/>
        </p:nvSpPr>
        <p:spPr bwMode="auto">
          <a:xfrm>
            <a:off x="4472700" y="2891253"/>
            <a:ext cx="3940564"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6A9B904-C8EB-4B83-B339-CA1885D6FFE3}"/>
              </a:ext>
            </a:extLst>
          </p:cNvPr>
          <p:cNvSpPr/>
          <p:nvPr/>
        </p:nvSpPr>
        <p:spPr>
          <a:xfrm>
            <a:off x="4474334" y="4182787"/>
            <a:ext cx="1261249" cy="707886"/>
          </a:xfrm>
          <a:prstGeom prst="rect">
            <a:avLst/>
          </a:prstGeom>
        </p:spPr>
        <p:txBody>
          <a:bodyPr wrap="square" lIns="91440" tIns="45720" rIns="91440" bIns="45720">
            <a:spAutoFit/>
          </a:bodyPr>
          <a:lstStyle/>
          <a:p>
            <a:r>
              <a:rPr lang="en-US" sz="1000" dirty="0"/>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56809" y="4182787"/>
            <a:ext cx="1336796" cy="1015663"/>
          </a:xfrm>
          <a:prstGeom prst="rect">
            <a:avLst/>
          </a:prstGeom>
        </p:spPr>
        <p:txBody>
          <a:bodyPr wrap="square" lIns="91440" tIns="45720" rIns="91440" bIns="45720">
            <a:spAutoFit/>
          </a:bodyPr>
          <a:lstStyle/>
          <a:p>
            <a:r>
              <a:rPr lang="en-US" sz="1000"/>
              <a:t>Sync your target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114831" y="4182787"/>
            <a:ext cx="1336795" cy="1015663"/>
          </a:xfrm>
          <a:prstGeom prst="rect">
            <a:avLst/>
          </a:prstGeom>
        </p:spPr>
        <p:txBody>
          <a:bodyPr wrap="square" lIns="91440" tIns="45720" rIns="91440" bIns="45720">
            <a:spAutoFit/>
          </a:bodyPr>
          <a:lstStyle/>
          <a:p>
            <a:r>
              <a:rPr lang="en-US" sz="1000"/>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62618" y="3656119"/>
            <a:ext cx="1084680" cy="484748"/>
          </a:xfrm>
          <a:prstGeom prst="rect">
            <a:avLst/>
          </a:prstGeom>
          <a:noFill/>
        </p:spPr>
        <p:txBody>
          <a:bodyPr wrap="square" lIns="0" tIns="0" rIns="0" bIns="0" rtlCol="0">
            <a:spAutoFit/>
          </a:bodyPr>
          <a:lstStyle/>
          <a:p>
            <a:pPr algn="ctr"/>
            <a:r>
              <a:rPr lang="en-US" sz="1050">
                <a:solidFill>
                  <a:schemeClr val="accent1"/>
                </a:solidFill>
              </a:rPr>
              <a:t>Migrate databases, server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117706" y="3656119"/>
            <a:ext cx="615003" cy="161583"/>
          </a:xfrm>
          <a:prstGeom prst="rect">
            <a:avLst/>
          </a:prstGeom>
          <a:noFill/>
        </p:spPr>
        <p:txBody>
          <a:bodyPr wrap="square" lIns="0" tIns="0" rIns="0" bIns="0" rtlCol="0">
            <a:spAutoFit/>
          </a:bodyPr>
          <a:lstStyle/>
          <a:p>
            <a:pPr algn="ctr"/>
            <a:r>
              <a:rPr lang="en-US" sz="1050">
                <a:solidFill>
                  <a:schemeClr val="accent1"/>
                </a:solidFill>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526599" y="3656119"/>
            <a:ext cx="513258" cy="161583"/>
          </a:xfrm>
          <a:prstGeom prst="rect">
            <a:avLst/>
          </a:prstGeom>
          <a:noFill/>
        </p:spPr>
        <p:txBody>
          <a:bodyPr wrap="square" lIns="0" tIns="0" rIns="0" bIns="0" rtlCol="0">
            <a:spAutoFit/>
          </a:bodyPr>
          <a:lstStyle/>
          <a:p>
            <a:pPr algn="ctr"/>
            <a:r>
              <a:rPr lang="en-US" sz="1050">
                <a:solidFill>
                  <a:schemeClr val="accent1"/>
                </a:solidFill>
              </a:rPr>
              <a:t>Cutover</a:t>
            </a:r>
          </a:p>
        </p:txBody>
      </p:sp>
      <p:grpSp>
        <p:nvGrpSpPr>
          <p:cNvPr id="44" name="Group 43">
            <a:extLst>
              <a:ext uri="{FF2B5EF4-FFF2-40B4-BE49-F238E27FC236}">
                <a16:creationId xmlns:a16="http://schemas.microsoft.com/office/drawing/2014/main" id="{4FE1BA7E-CE04-4319-8576-055C5520E4B9}"/>
              </a:ext>
            </a:extLst>
          </p:cNvPr>
          <p:cNvGrpSpPr/>
          <p:nvPr/>
        </p:nvGrpSpPr>
        <p:grpSpPr>
          <a:xfrm>
            <a:off x="7611780" y="3144843"/>
            <a:ext cx="398393" cy="451705"/>
            <a:chOff x="7555803" y="2944545"/>
            <a:chExt cx="398393" cy="451705"/>
          </a:xfrm>
        </p:grpSpPr>
        <p:sp>
          <p:nvSpPr>
            <p:cNvPr id="42" name="Freeform 182">
              <a:extLst>
                <a:ext uri="{FF2B5EF4-FFF2-40B4-BE49-F238E27FC236}">
                  <a16:creationId xmlns:a16="http://schemas.microsoft.com/office/drawing/2014/main" id="{85F849B4-EC50-4948-AB45-5DC73BFCFF44}"/>
                </a:ext>
              </a:extLst>
            </p:cNvPr>
            <p:cNvSpPr/>
            <p:nvPr/>
          </p:nvSpPr>
          <p:spPr bwMode="auto">
            <a:xfrm>
              <a:off x="7555803" y="2944545"/>
              <a:ext cx="309955" cy="3975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1C7325D9-DE06-41E2-A945-9546261F9DA5}"/>
                </a:ext>
              </a:extLst>
            </p:cNvPr>
            <p:cNvGrpSpPr/>
            <p:nvPr/>
          </p:nvGrpSpPr>
          <p:grpSpPr>
            <a:xfrm>
              <a:off x="7701335" y="3143389"/>
              <a:ext cx="252861" cy="252861"/>
              <a:chOff x="2454275" y="4329113"/>
              <a:chExt cx="419100" cy="419100"/>
            </a:xfrm>
            <a:solidFill>
              <a:schemeClr val="accent2"/>
            </a:solidFill>
          </p:grpSpPr>
          <p:sp>
            <p:nvSpPr>
              <p:cNvPr id="39" name="Freeform 37">
                <a:extLst>
                  <a:ext uri="{FF2B5EF4-FFF2-40B4-BE49-F238E27FC236}">
                    <a16:creationId xmlns:a16="http://schemas.microsoft.com/office/drawing/2014/main" id="{1261ABEA-E5A2-4C04-BCD9-9DCB35453451}"/>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42C0E6E9-23B0-45A3-97CD-B225A46BBB99}"/>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6" name="Freeform 182">
            <a:extLst>
              <a:ext uri="{FF2B5EF4-FFF2-40B4-BE49-F238E27FC236}">
                <a16:creationId xmlns:a16="http://schemas.microsoft.com/office/drawing/2014/main" id="{11CE8B57-C758-49F5-B955-6DF142F88AC9}"/>
              </a:ext>
            </a:extLst>
          </p:cNvPr>
          <p:cNvSpPr/>
          <p:nvPr/>
        </p:nvSpPr>
        <p:spPr bwMode="auto">
          <a:xfrm>
            <a:off x="6024435"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182">
            <a:extLst>
              <a:ext uri="{FF2B5EF4-FFF2-40B4-BE49-F238E27FC236}">
                <a16:creationId xmlns:a16="http://schemas.microsoft.com/office/drawing/2014/main" id="{512871C7-9A2C-4ADF-9318-24EE40DE0355}"/>
              </a:ext>
            </a:extLst>
          </p:cNvPr>
          <p:cNvSpPr/>
          <p:nvPr/>
        </p:nvSpPr>
        <p:spPr bwMode="auto">
          <a:xfrm>
            <a:off x="6551058"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7">
            <a:extLst>
              <a:ext uri="{FF2B5EF4-FFF2-40B4-BE49-F238E27FC236}">
                <a16:creationId xmlns:a16="http://schemas.microsoft.com/office/drawing/2014/main" id="{DAEC1751-6795-4763-A8F3-2E319472A025}"/>
              </a:ext>
            </a:extLst>
          </p:cNvPr>
          <p:cNvSpPr>
            <a:spLocks/>
          </p:cNvSpPr>
          <p:nvPr/>
        </p:nvSpPr>
        <p:spPr bwMode="auto">
          <a:xfrm rot="5400000">
            <a:off x="6363979" y="3383674"/>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1012759-578D-407E-A34C-DBC3BE528A07}"/>
              </a:ext>
            </a:extLst>
          </p:cNvPr>
          <p:cNvGrpSpPr/>
          <p:nvPr/>
        </p:nvGrpSpPr>
        <p:grpSpPr>
          <a:xfrm>
            <a:off x="4877911" y="3085560"/>
            <a:ext cx="454094" cy="499996"/>
            <a:chOff x="4806609" y="2868388"/>
            <a:chExt cx="484744" cy="533743"/>
          </a:xfrm>
        </p:grpSpPr>
        <p:sp>
          <p:nvSpPr>
            <p:cNvPr id="51" name="Freeform 146">
              <a:extLst>
                <a:ext uri="{FF2B5EF4-FFF2-40B4-BE49-F238E27FC236}">
                  <a16:creationId xmlns:a16="http://schemas.microsoft.com/office/drawing/2014/main" id="{D8FA2D0F-0C01-41E4-A98E-9742677B578B}"/>
                </a:ext>
              </a:extLst>
            </p:cNvPr>
            <p:cNvSpPr>
              <a:spLocks noChangeAspect="1"/>
            </p:cNvSpPr>
            <p:nvPr/>
          </p:nvSpPr>
          <p:spPr bwMode="auto">
            <a:xfrm>
              <a:off x="4806609" y="2868388"/>
              <a:ext cx="484744" cy="30699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71516A35-B1F8-41B7-AA06-6643CF311D91}"/>
                </a:ext>
              </a:extLst>
            </p:cNvPr>
            <p:cNvSpPr/>
            <p:nvPr/>
          </p:nvSpPr>
          <p:spPr bwMode="auto">
            <a:xfrm>
              <a:off x="4902616" y="2999801"/>
              <a:ext cx="292730" cy="376172"/>
            </a:xfrm>
            <a:custGeom>
              <a:avLst/>
              <a:gdLst>
                <a:gd name="connsiteX0" fmla="*/ 146365 w 292730"/>
                <a:gd name="connsiteY0" fmla="*/ 353229 h 434070"/>
                <a:gd name="connsiteX1" fmla="*/ 45337 w 292730"/>
                <a:gd name="connsiteY1" fmla="*/ 382880 h 434070"/>
                <a:gd name="connsiteX2" fmla="*/ 146365 w 292730"/>
                <a:gd name="connsiteY2" fmla="*/ 412532 h 434070"/>
                <a:gd name="connsiteX3" fmla="*/ 247393 w 292730"/>
                <a:gd name="connsiteY3" fmla="*/ 382880 h 434070"/>
                <a:gd name="connsiteX4" fmla="*/ 146365 w 292730"/>
                <a:gd name="connsiteY4" fmla="*/ 353229 h 434070"/>
                <a:gd name="connsiteX5" fmla="*/ 150447 w 292730"/>
                <a:gd name="connsiteY5" fmla="*/ 0 h 434070"/>
                <a:gd name="connsiteX6" fmla="*/ 197209 w 292730"/>
                <a:gd name="connsiteY6" fmla="*/ 62549 h 434070"/>
                <a:gd name="connsiteX7" fmla="*/ 200034 w 292730"/>
                <a:gd name="connsiteY7" fmla="*/ 62767 h 434070"/>
                <a:gd name="connsiteX8" fmla="*/ 291974 w 292730"/>
                <a:gd name="connsiteY8" fmla="*/ 112226 h 434070"/>
                <a:gd name="connsiteX9" fmla="*/ 292506 w 292730"/>
                <a:gd name="connsiteY9" fmla="*/ 116525 h 434070"/>
                <a:gd name="connsiteX10" fmla="*/ 292730 w 292730"/>
                <a:gd name="connsiteY10" fmla="*/ 116525 h 434070"/>
                <a:gd name="connsiteX11" fmla="*/ 292730 w 292730"/>
                <a:gd name="connsiteY11" fmla="*/ 118331 h 434070"/>
                <a:gd name="connsiteX12" fmla="*/ 292730 w 292730"/>
                <a:gd name="connsiteY12" fmla="*/ 374365 h 434070"/>
                <a:gd name="connsiteX13" fmla="*/ 292730 w 292730"/>
                <a:gd name="connsiteY13" fmla="*/ 374366 h 434070"/>
                <a:gd name="connsiteX14" fmla="*/ 292730 w 292730"/>
                <a:gd name="connsiteY14" fmla="*/ 374366 h 434070"/>
                <a:gd name="connsiteX15" fmla="*/ 291974 w 292730"/>
                <a:gd name="connsiteY15" fmla="*/ 380470 h 434070"/>
                <a:gd name="connsiteX16" fmla="*/ 146365 w 292730"/>
                <a:gd name="connsiteY16" fmla="*/ 434070 h 434070"/>
                <a:gd name="connsiteX17" fmla="*/ 755 w 292730"/>
                <a:gd name="connsiteY17" fmla="*/ 380470 h 434070"/>
                <a:gd name="connsiteX18" fmla="*/ 223 w 292730"/>
                <a:gd name="connsiteY18" fmla="*/ 376172 h 434070"/>
                <a:gd name="connsiteX19" fmla="*/ 0 w 292730"/>
                <a:gd name="connsiteY19" fmla="*/ 376172 h 434070"/>
                <a:gd name="connsiteX20" fmla="*/ 0 w 292730"/>
                <a:gd name="connsiteY20" fmla="*/ 374366 h 434070"/>
                <a:gd name="connsiteX21" fmla="*/ 0 w 292730"/>
                <a:gd name="connsiteY21" fmla="*/ 118331 h 434070"/>
                <a:gd name="connsiteX22" fmla="*/ 0 w 292730"/>
                <a:gd name="connsiteY22" fmla="*/ 118331 h 434070"/>
                <a:gd name="connsiteX23" fmla="*/ 0 w 292730"/>
                <a:gd name="connsiteY23" fmla="*/ 118330 h 434070"/>
                <a:gd name="connsiteX24" fmla="*/ 0 w 292730"/>
                <a:gd name="connsiteY24" fmla="*/ 116525 h 434070"/>
                <a:gd name="connsiteX25" fmla="*/ 223 w 292730"/>
                <a:gd name="connsiteY25" fmla="*/ 116525 h 434070"/>
                <a:gd name="connsiteX26" fmla="*/ 755 w 292730"/>
                <a:gd name="connsiteY26" fmla="*/ 112226 h 434070"/>
                <a:gd name="connsiteX27" fmla="*/ 92696 w 292730"/>
                <a:gd name="connsiteY27" fmla="*/ 62767 h 434070"/>
                <a:gd name="connsiteX28" fmla="*/ 104186 w 292730"/>
                <a:gd name="connsiteY28" fmla="*/ 61881 h 434070"/>
                <a:gd name="connsiteX0" fmla="*/ 146365 w 292730"/>
                <a:gd name="connsiteY0" fmla="*/ 353229 h 434070"/>
                <a:gd name="connsiteX1" fmla="*/ 146365 w 292730"/>
                <a:gd name="connsiteY1" fmla="*/ 412532 h 434070"/>
                <a:gd name="connsiteX2" fmla="*/ 247393 w 292730"/>
                <a:gd name="connsiteY2" fmla="*/ 382880 h 434070"/>
                <a:gd name="connsiteX3" fmla="*/ 146365 w 292730"/>
                <a:gd name="connsiteY3" fmla="*/ 353229 h 434070"/>
                <a:gd name="connsiteX4" fmla="*/ 150447 w 292730"/>
                <a:gd name="connsiteY4" fmla="*/ 0 h 434070"/>
                <a:gd name="connsiteX5" fmla="*/ 197209 w 292730"/>
                <a:gd name="connsiteY5" fmla="*/ 62549 h 434070"/>
                <a:gd name="connsiteX6" fmla="*/ 200034 w 292730"/>
                <a:gd name="connsiteY6" fmla="*/ 62767 h 434070"/>
                <a:gd name="connsiteX7" fmla="*/ 291974 w 292730"/>
                <a:gd name="connsiteY7" fmla="*/ 112226 h 434070"/>
                <a:gd name="connsiteX8" fmla="*/ 292506 w 292730"/>
                <a:gd name="connsiteY8" fmla="*/ 116525 h 434070"/>
                <a:gd name="connsiteX9" fmla="*/ 292730 w 292730"/>
                <a:gd name="connsiteY9" fmla="*/ 116525 h 434070"/>
                <a:gd name="connsiteX10" fmla="*/ 292730 w 292730"/>
                <a:gd name="connsiteY10" fmla="*/ 118331 h 434070"/>
                <a:gd name="connsiteX11" fmla="*/ 292730 w 292730"/>
                <a:gd name="connsiteY11" fmla="*/ 374365 h 434070"/>
                <a:gd name="connsiteX12" fmla="*/ 292730 w 292730"/>
                <a:gd name="connsiteY12" fmla="*/ 374366 h 434070"/>
                <a:gd name="connsiteX13" fmla="*/ 292730 w 292730"/>
                <a:gd name="connsiteY13" fmla="*/ 374366 h 434070"/>
                <a:gd name="connsiteX14" fmla="*/ 291974 w 292730"/>
                <a:gd name="connsiteY14" fmla="*/ 380470 h 434070"/>
                <a:gd name="connsiteX15" fmla="*/ 146365 w 292730"/>
                <a:gd name="connsiteY15" fmla="*/ 434070 h 434070"/>
                <a:gd name="connsiteX16" fmla="*/ 755 w 292730"/>
                <a:gd name="connsiteY16" fmla="*/ 380470 h 434070"/>
                <a:gd name="connsiteX17" fmla="*/ 223 w 292730"/>
                <a:gd name="connsiteY17" fmla="*/ 376172 h 434070"/>
                <a:gd name="connsiteX18" fmla="*/ 0 w 292730"/>
                <a:gd name="connsiteY18" fmla="*/ 376172 h 434070"/>
                <a:gd name="connsiteX19" fmla="*/ 0 w 292730"/>
                <a:gd name="connsiteY19" fmla="*/ 374366 h 434070"/>
                <a:gd name="connsiteX20" fmla="*/ 0 w 292730"/>
                <a:gd name="connsiteY20" fmla="*/ 118331 h 434070"/>
                <a:gd name="connsiteX21" fmla="*/ 0 w 292730"/>
                <a:gd name="connsiteY21" fmla="*/ 118331 h 434070"/>
                <a:gd name="connsiteX22" fmla="*/ 0 w 292730"/>
                <a:gd name="connsiteY22" fmla="*/ 118330 h 434070"/>
                <a:gd name="connsiteX23" fmla="*/ 0 w 292730"/>
                <a:gd name="connsiteY23" fmla="*/ 116525 h 434070"/>
                <a:gd name="connsiteX24" fmla="*/ 223 w 292730"/>
                <a:gd name="connsiteY24" fmla="*/ 116525 h 434070"/>
                <a:gd name="connsiteX25" fmla="*/ 755 w 292730"/>
                <a:gd name="connsiteY25" fmla="*/ 112226 h 434070"/>
                <a:gd name="connsiteX26" fmla="*/ 92696 w 292730"/>
                <a:gd name="connsiteY26" fmla="*/ 62767 h 434070"/>
                <a:gd name="connsiteX27" fmla="*/ 104186 w 292730"/>
                <a:gd name="connsiteY27" fmla="*/ 61881 h 434070"/>
                <a:gd name="connsiteX28" fmla="*/ 150447 w 292730"/>
                <a:gd name="connsiteY28" fmla="*/ 0 h 434070"/>
                <a:gd name="connsiteX0" fmla="*/ 146365 w 292730"/>
                <a:gd name="connsiteY0" fmla="*/ 353229 h 434070"/>
                <a:gd name="connsiteX1" fmla="*/ 247393 w 292730"/>
                <a:gd name="connsiteY1" fmla="*/ 382880 h 434070"/>
                <a:gd name="connsiteX2" fmla="*/ 146365 w 292730"/>
                <a:gd name="connsiteY2" fmla="*/ 353229 h 434070"/>
                <a:gd name="connsiteX3" fmla="*/ 150447 w 292730"/>
                <a:gd name="connsiteY3" fmla="*/ 0 h 434070"/>
                <a:gd name="connsiteX4" fmla="*/ 197209 w 292730"/>
                <a:gd name="connsiteY4" fmla="*/ 62549 h 434070"/>
                <a:gd name="connsiteX5" fmla="*/ 200034 w 292730"/>
                <a:gd name="connsiteY5" fmla="*/ 62767 h 434070"/>
                <a:gd name="connsiteX6" fmla="*/ 291974 w 292730"/>
                <a:gd name="connsiteY6" fmla="*/ 112226 h 434070"/>
                <a:gd name="connsiteX7" fmla="*/ 292506 w 292730"/>
                <a:gd name="connsiteY7" fmla="*/ 116525 h 434070"/>
                <a:gd name="connsiteX8" fmla="*/ 292730 w 292730"/>
                <a:gd name="connsiteY8" fmla="*/ 116525 h 434070"/>
                <a:gd name="connsiteX9" fmla="*/ 292730 w 292730"/>
                <a:gd name="connsiteY9" fmla="*/ 118331 h 434070"/>
                <a:gd name="connsiteX10" fmla="*/ 292730 w 292730"/>
                <a:gd name="connsiteY10" fmla="*/ 374365 h 434070"/>
                <a:gd name="connsiteX11" fmla="*/ 292730 w 292730"/>
                <a:gd name="connsiteY11" fmla="*/ 374366 h 434070"/>
                <a:gd name="connsiteX12" fmla="*/ 292730 w 292730"/>
                <a:gd name="connsiteY12" fmla="*/ 374366 h 434070"/>
                <a:gd name="connsiteX13" fmla="*/ 291974 w 292730"/>
                <a:gd name="connsiteY13" fmla="*/ 380470 h 434070"/>
                <a:gd name="connsiteX14" fmla="*/ 146365 w 292730"/>
                <a:gd name="connsiteY14" fmla="*/ 434070 h 434070"/>
                <a:gd name="connsiteX15" fmla="*/ 755 w 292730"/>
                <a:gd name="connsiteY15" fmla="*/ 380470 h 434070"/>
                <a:gd name="connsiteX16" fmla="*/ 223 w 292730"/>
                <a:gd name="connsiteY16" fmla="*/ 376172 h 434070"/>
                <a:gd name="connsiteX17" fmla="*/ 0 w 292730"/>
                <a:gd name="connsiteY17" fmla="*/ 376172 h 434070"/>
                <a:gd name="connsiteX18" fmla="*/ 0 w 292730"/>
                <a:gd name="connsiteY18" fmla="*/ 374366 h 434070"/>
                <a:gd name="connsiteX19" fmla="*/ 0 w 292730"/>
                <a:gd name="connsiteY19" fmla="*/ 118331 h 434070"/>
                <a:gd name="connsiteX20" fmla="*/ 0 w 292730"/>
                <a:gd name="connsiteY20" fmla="*/ 118331 h 434070"/>
                <a:gd name="connsiteX21" fmla="*/ 0 w 292730"/>
                <a:gd name="connsiteY21" fmla="*/ 118330 h 434070"/>
                <a:gd name="connsiteX22" fmla="*/ 0 w 292730"/>
                <a:gd name="connsiteY22" fmla="*/ 116525 h 434070"/>
                <a:gd name="connsiteX23" fmla="*/ 223 w 292730"/>
                <a:gd name="connsiteY23" fmla="*/ 116525 h 434070"/>
                <a:gd name="connsiteX24" fmla="*/ 755 w 292730"/>
                <a:gd name="connsiteY24" fmla="*/ 112226 h 434070"/>
                <a:gd name="connsiteX25" fmla="*/ 92696 w 292730"/>
                <a:gd name="connsiteY25" fmla="*/ 62767 h 434070"/>
                <a:gd name="connsiteX26" fmla="*/ 104186 w 292730"/>
                <a:gd name="connsiteY26" fmla="*/ 61881 h 434070"/>
                <a:gd name="connsiteX27" fmla="*/ 150447 w 292730"/>
                <a:gd name="connsiteY27" fmla="*/ 0 h 434070"/>
                <a:gd name="connsiteX0" fmla="*/ 150447 w 292730"/>
                <a:gd name="connsiteY0" fmla="*/ 0 h 434070"/>
                <a:gd name="connsiteX1" fmla="*/ 197209 w 292730"/>
                <a:gd name="connsiteY1" fmla="*/ 62549 h 434070"/>
                <a:gd name="connsiteX2" fmla="*/ 200034 w 292730"/>
                <a:gd name="connsiteY2" fmla="*/ 62767 h 434070"/>
                <a:gd name="connsiteX3" fmla="*/ 291974 w 292730"/>
                <a:gd name="connsiteY3" fmla="*/ 112226 h 434070"/>
                <a:gd name="connsiteX4" fmla="*/ 292506 w 292730"/>
                <a:gd name="connsiteY4" fmla="*/ 116525 h 434070"/>
                <a:gd name="connsiteX5" fmla="*/ 292730 w 292730"/>
                <a:gd name="connsiteY5" fmla="*/ 116525 h 434070"/>
                <a:gd name="connsiteX6" fmla="*/ 292730 w 292730"/>
                <a:gd name="connsiteY6" fmla="*/ 118331 h 434070"/>
                <a:gd name="connsiteX7" fmla="*/ 292730 w 292730"/>
                <a:gd name="connsiteY7" fmla="*/ 374365 h 434070"/>
                <a:gd name="connsiteX8" fmla="*/ 292730 w 292730"/>
                <a:gd name="connsiteY8" fmla="*/ 374366 h 434070"/>
                <a:gd name="connsiteX9" fmla="*/ 292730 w 292730"/>
                <a:gd name="connsiteY9" fmla="*/ 374366 h 434070"/>
                <a:gd name="connsiteX10" fmla="*/ 291974 w 292730"/>
                <a:gd name="connsiteY10" fmla="*/ 380470 h 434070"/>
                <a:gd name="connsiteX11" fmla="*/ 146365 w 292730"/>
                <a:gd name="connsiteY11" fmla="*/ 434070 h 434070"/>
                <a:gd name="connsiteX12" fmla="*/ 755 w 292730"/>
                <a:gd name="connsiteY12" fmla="*/ 380470 h 434070"/>
                <a:gd name="connsiteX13" fmla="*/ 223 w 292730"/>
                <a:gd name="connsiteY13" fmla="*/ 376172 h 434070"/>
                <a:gd name="connsiteX14" fmla="*/ 0 w 292730"/>
                <a:gd name="connsiteY14" fmla="*/ 376172 h 434070"/>
                <a:gd name="connsiteX15" fmla="*/ 0 w 292730"/>
                <a:gd name="connsiteY15" fmla="*/ 374366 h 434070"/>
                <a:gd name="connsiteX16" fmla="*/ 0 w 292730"/>
                <a:gd name="connsiteY16" fmla="*/ 118331 h 434070"/>
                <a:gd name="connsiteX17" fmla="*/ 0 w 292730"/>
                <a:gd name="connsiteY17" fmla="*/ 118331 h 434070"/>
                <a:gd name="connsiteX18" fmla="*/ 0 w 292730"/>
                <a:gd name="connsiteY18" fmla="*/ 118330 h 434070"/>
                <a:gd name="connsiteX19" fmla="*/ 0 w 292730"/>
                <a:gd name="connsiteY19" fmla="*/ 116525 h 434070"/>
                <a:gd name="connsiteX20" fmla="*/ 223 w 292730"/>
                <a:gd name="connsiteY20" fmla="*/ 116525 h 434070"/>
                <a:gd name="connsiteX21" fmla="*/ 755 w 292730"/>
                <a:gd name="connsiteY21" fmla="*/ 112226 h 434070"/>
                <a:gd name="connsiteX22" fmla="*/ 92696 w 292730"/>
                <a:gd name="connsiteY22" fmla="*/ 62767 h 434070"/>
                <a:gd name="connsiteX23" fmla="*/ 104186 w 292730"/>
                <a:gd name="connsiteY23" fmla="*/ 61881 h 434070"/>
                <a:gd name="connsiteX24" fmla="*/ 150447 w 292730"/>
                <a:gd name="connsiteY24" fmla="*/ 0 h 434070"/>
                <a:gd name="connsiteX0" fmla="*/ 150447 w 292730"/>
                <a:gd name="connsiteY0" fmla="*/ 0 h 381124"/>
                <a:gd name="connsiteX1" fmla="*/ 197209 w 292730"/>
                <a:gd name="connsiteY1" fmla="*/ 62549 h 381124"/>
                <a:gd name="connsiteX2" fmla="*/ 200034 w 292730"/>
                <a:gd name="connsiteY2" fmla="*/ 62767 h 381124"/>
                <a:gd name="connsiteX3" fmla="*/ 291974 w 292730"/>
                <a:gd name="connsiteY3" fmla="*/ 112226 h 381124"/>
                <a:gd name="connsiteX4" fmla="*/ 292506 w 292730"/>
                <a:gd name="connsiteY4" fmla="*/ 116525 h 381124"/>
                <a:gd name="connsiteX5" fmla="*/ 292730 w 292730"/>
                <a:gd name="connsiteY5" fmla="*/ 116525 h 381124"/>
                <a:gd name="connsiteX6" fmla="*/ 292730 w 292730"/>
                <a:gd name="connsiteY6" fmla="*/ 118331 h 381124"/>
                <a:gd name="connsiteX7" fmla="*/ 292730 w 292730"/>
                <a:gd name="connsiteY7" fmla="*/ 374365 h 381124"/>
                <a:gd name="connsiteX8" fmla="*/ 292730 w 292730"/>
                <a:gd name="connsiteY8" fmla="*/ 374366 h 381124"/>
                <a:gd name="connsiteX9" fmla="*/ 292730 w 292730"/>
                <a:gd name="connsiteY9" fmla="*/ 374366 h 381124"/>
                <a:gd name="connsiteX10" fmla="*/ 291974 w 292730"/>
                <a:gd name="connsiteY10" fmla="*/ 380470 h 381124"/>
                <a:gd name="connsiteX11" fmla="*/ 755 w 292730"/>
                <a:gd name="connsiteY11" fmla="*/ 380470 h 381124"/>
                <a:gd name="connsiteX12" fmla="*/ 223 w 292730"/>
                <a:gd name="connsiteY12" fmla="*/ 376172 h 381124"/>
                <a:gd name="connsiteX13" fmla="*/ 0 w 292730"/>
                <a:gd name="connsiteY13" fmla="*/ 376172 h 381124"/>
                <a:gd name="connsiteX14" fmla="*/ 0 w 292730"/>
                <a:gd name="connsiteY14" fmla="*/ 374366 h 381124"/>
                <a:gd name="connsiteX15" fmla="*/ 0 w 292730"/>
                <a:gd name="connsiteY15" fmla="*/ 118331 h 381124"/>
                <a:gd name="connsiteX16" fmla="*/ 0 w 292730"/>
                <a:gd name="connsiteY16" fmla="*/ 118331 h 381124"/>
                <a:gd name="connsiteX17" fmla="*/ 0 w 292730"/>
                <a:gd name="connsiteY17" fmla="*/ 118330 h 381124"/>
                <a:gd name="connsiteX18" fmla="*/ 0 w 292730"/>
                <a:gd name="connsiteY18" fmla="*/ 116525 h 381124"/>
                <a:gd name="connsiteX19" fmla="*/ 223 w 292730"/>
                <a:gd name="connsiteY19" fmla="*/ 116525 h 381124"/>
                <a:gd name="connsiteX20" fmla="*/ 755 w 292730"/>
                <a:gd name="connsiteY20" fmla="*/ 112226 h 381124"/>
                <a:gd name="connsiteX21" fmla="*/ 92696 w 292730"/>
                <a:gd name="connsiteY21" fmla="*/ 62767 h 381124"/>
                <a:gd name="connsiteX22" fmla="*/ 104186 w 292730"/>
                <a:gd name="connsiteY22" fmla="*/ 61881 h 381124"/>
                <a:gd name="connsiteX23" fmla="*/ 150447 w 292730"/>
                <a:gd name="connsiteY23" fmla="*/ 0 h 381124"/>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374366 h 380470"/>
                <a:gd name="connsiteX14" fmla="*/ 0 w 292730"/>
                <a:gd name="connsiteY14" fmla="*/ 118331 h 380470"/>
                <a:gd name="connsiteX15" fmla="*/ 0 w 292730"/>
                <a:gd name="connsiteY15" fmla="*/ 118331 h 380470"/>
                <a:gd name="connsiteX16" fmla="*/ 0 w 292730"/>
                <a:gd name="connsiteY16" fmla="*/ 118330 h 380470"/>
                <a:gd name="connsiteX17" fmla="*/ 0 w 292730"/>
                <a:gd name="connsiteY17" fmla="*/ 116525 h 380470"/>
                <a:gd name="connsiteX18" fmla="*/ 223 w 292730"/>
                <a:gd name="connsiteY18" fmla="*/ 116525 h 380470"/>
                <a:gd name="connsiteX19" fmla="*/ 755 w 292730"/>
                <a:gd name="connsiteY19" fmla="*/ 112226 h 380470"/>
                <a:gd name="connsiteX20" fmla="*/ 92696 w 292730"/>
                <a:gd name="connsiteY20" fmla="*/ 62767 h 380470"/>
                <a:gd name="connsiteX21" fmla="*/ 104186 w 292730"/>
                <a:gd name="connsiteY21" fmla="*/ 61881 h 380470"/>
                <a:gd name="connsiteX22" fmla="*/ 150447 w 292730"/>
                <a:gd name="connsiteY22"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118331 h 380470"/>
                <a:gd name="connsiteX14" fmla="*/ 0 w 292730"/>
                <a:gd name="connsiteY14" fmla="*/ 118331 h 380470"/>
                <a:gd name="connsiteX15" fmla="*/ 0 w 292730"/>
                <a:gd name="connsiteY15" fmla="*/ 118330 h 380470"/>
                <a:gd name="connsiteX16" fmla="*/ 0 w 292730"/>
                <a:gd name="connsiteY16" fmla="*/ 116525 h 380470"/>
                <a:gd name="connsiteX17" fmla="*/ 223 w 292730"/>
                <a:gd name="connsiteY17" fmla="*/ 116525 h 380470"/>
                <a:gd name="connsiteX18" fmla="*/ 755 w 292730"/>
                <a:gd name="connsiteY18" fmla="*/ 112226 h 380470"/>
                <a:gd name="connsiteX19" fmla="*/ 92696 w 292730"/>
                <a:gd name="connsiteY19" fmla="*/ 62767 h 380470"/>
                <a:gd name="connsiteX20" fmla="*/ 104186 w 292730"/>
                <a:gd name="connsiteY20" fmla="*/ 61881 h 380470"/>
                <a:gd name="connsiteX21" fmla="*/ 150447 w 292730"/>
                <a:gd name="connsiteY21"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118331 h 380470"/>
                <a:gd name="connsiteX13" fmla="*/ 0 w 292730"/>
                <a:gd name="connsiteY13" fmla="*/ 118331 h 380470"/>
                <a:gd name="connsiteX14" fmla="*/ 0 w 292730"/>
                <a:gd name="connsiteY14" fmla="*/ 118330 h 380470"/>
                <a:gd name="connsiteX15" fmla="*/ 0 w 292730"/>
                <a:gd name="connsiteY15" fmla="*/ 116525 h 380470"/>
                <a:gd name="connsiteX16" fmla="*/ 223 w 292730"/>
                <a:gd name="connsiteY16" fmla="*/ 116525 h 380470"/>
                <a:gd name="connsiteX17" fmla="*/ 755 w 292730"/>
                <a:gd name="connsiteY17" fmla="*/ 112226 h 380470"/>
                <a:gd name="connsiteX18" fmla="*/ 92696 w 292730"/>
                <a:gd name="connsiteY18" fmla="*/ 62767 h 380470"/>
                <a:gd name="connsiteX19" fmla="*/ 104186 w 292730"/>
                <a:gd name="connsiteY19" fmla="*/ 61881 h 380470"/>
                <a:gd name="connsiteX20" fmla="*/ 150447 w 292730"/>
                <a:gd name="connsiteY20" fmla="*/ 0 h 380470"/>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92730 w 292730"/>
                <a:gd name="connsiteY9" fmla="*/ 374366 h 376172"/>
                <a:gd name="connsiteX10" fmla="*/ 223 w 292730"/>
                <a:gd name="connsiteY10" fmla="*/ 376172 h 376172"/>
                <a:gd name="connsiteX11" fmla="*/ 0 w 292730"/>
                <a:gd name="connsiteY11" fmla="*/ 118331 h 376172"/>
                <a:gd name="connsiteX12" fmla="*/ 0 w 292730"/>
                <a:gd name="connsiteY12" fmla="*/ 118331 h 376172"/>
                <a:gd name="connsiteX13" fmla="*/ 0 w 292730"/>
                <a:gd name="connsiteY13" fmla="*/ 118330 h 376172"/>
                <a:gd name="connsiteX14" fmla="*/ 0 w 292730"/>
                <a:gd name="connsiteY14" fmla="*/ 116525 h 376172"/>
                <a:gd name="connsiteX15" fmla="*/ 223 w 292730"/>
                <a:gd name="connsiteY15" fmla="*/ 116525 h 376172"/>
                <a:gd name="connsiteX16" fmla="*/ 755 w 292730"/>
                <a:gd name="connsiteY16" fmla="*/ 112226 h 376172"/>
                <a:gd name="connsiteX17" fmla="*/ 92696 w 292730"/>
                <a:gd name="connsiteY17" fmla="*/ 62767 h 376172"/>
                <a:gd name="connsiteX18" fmla="*/ 104186 w 292730"/>
                <a:gd name="connsiteY18" fmla="*/ 61881 h 376172"/>
                <a:gd name="connsiteX19" fmla="*/ 150447 w 292730"/>
                <a:gd name="connsiteY19"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23 w 292730"/>
                <a:gd name="connsiteY9" fmla="*/ 376172 h 376172"/>
                <a:gd name="connsiteX10" fmla="*/ 0 w 292730"/>
                <a:gd name="connsiteY10" fmla="*/ 118331 h 376172"/>
                <a:gd name="connsiteX11" fmla="*/ 0 w 292730"/>
                <a:gd name="connsiteY11" fmla="*/ 118331 h 376172"/>
                <a:gd name="connsiteX12" fmla="*/ 0 w 292730"/>
                <a:gd name="connsiteY12" fmla="*/ 118330 h 376172"/>
                <a:gd name="connsiteX13" fmla="*/ 0 w 292730"/>
                <a:gd name="connsiteY13" fmla="*/ 116525 h 376172"/>
                <a:gd name="connsiteX14" fmla="*/ 223 w 292730"/>
                <a:gd name="connsiteY14" fmla="*/ 116525 h 376172"/>
                <a:gd name="connsiteX15" fmla="*/ 755 w 292730"/>
                <a:gd name="connsiteY15" fmla="*/ 112226 h 376172"/>
                <a:gd name="connsiteX16" fmla="*/ 92696 w 292730"/>
                <a:gd name="connsiteY16" fmla="*/ 62767 h 376172"/>
                <a:gd name="connsiteX17" fmla="*/ 104186 w 292730"/>
                <a:gd name="connsiteY17" fmla="*/ 61881 h 376172"/>
                <a:gd name="connsiteX18" fmla="*/ 150447 w 292730"/>
                <a:gd name="connsiteY18"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23 w 292730"/>
                <a:gd name="connsiteY8" fmla="*/ 376172 h 376172"/>
                <a:gd name="connsiteX9" fmla="*/ 0 w 292730"/>
                <a:gd name="connsiteY9" fmla="*/ 118331 h 376172"/>
                <a:gd name="connsiteX10" fmla="*/ 0 w 292730"/>
                <a:gd name="connsiteY10" fmla="*/ 118331 h 376172"/>
                <a:gd name="connsiteX11" fmla="*/ 0 w 292730"/>
                <a:gd name="connsiteY11" fmla="*/ 118330 h 376172"/>
                <a:gd name="connsiteX12" fmla="*/ 0 w 292730"/>
                <a:gd name="connsiteY12" fmla="*/ 116525 h 376172"/>
                <a:gd name="connsiteX13" fmla="*/ 223 w 292730"/>
                <a:gd name="connsiteY13" fmla="*/ 116525 h 376172"/>
                <a:gd name="connsiteX14" fmla="*/ 755 w 292730"/>
                <a:gd name="connsiteY14" fmla="*/ 112226 h 376172"/>
                <a:gd name="connsiteX15" fmla="*/ 92696 w 292730"/>
                <a:gd name="connsiteY15" fmla="*/ 62767 h 376172"/>
                <a:gd name="connsiteX16" fmla="*/ 104186 w 292730"/>
                <a:gd name="connsiteY16" fmla="*/ 61881 h 376172"/>
                <a:gd name="connsiteX17" fmla="*/ 150447 w 292730"/>
                <a:gd name="connsiteY17" fmla="*/ 0 h 37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2730" h="376172">
                  <a:moveTo>
                    <a:pt x="150447" y="0"/>
                  </a:moveTo>
                  <a:lnTo>
                    <a:pt x="197209" y="62549"/>
                  </a:lnTo>
                  <a:lnTo>
                    <a:pt x="200034" y="62767"/>
                  </a:lnTo>
                  <a:cubicBezTo>
                    <a:pt x="249886" y="70786"/>
                    <a:pt x="286353" y="89646"/>
                    <a:pt x="291974" y="112226"/>
                  </a:cubicBezTo>
                  <a:cubicBezTo>
                    <a:pt x="292151" y="113659"/>
                    <a:pt x="292329" y="115092"/>
                    <a:pt x="292506" y="116525"/>
                  </a:cubicBezTo>
                  <a:lnTo>
                    <a:pt x="292730" y="116525"/>
                  </a:lnTo>
                  <a:lnTo>
                    <a:pt x="292730" y="118331"/>
                  </a:lnTo>
                  <a:lnTo>
                    <a:pt x="292730" y="374365"/>
                  </a:lnTo>
                  <a:lnTo>
                    <a:pt x="223" y="376172"/>
                  </a:lnTo>
                  <a:cubicBezTo>
                    <a:pt x="149" y="290225"/>
                    <a:pt x="74" y="204278"/>
                    <a:pt x="0" y="118331"/>
                  </a:cubicBezTo>
                  <a:lnTo>
                    <a:pt x="0" y="118331"/>
                  </a:lnTo>
                  <a:lnTo>
                    <a:pt x="0" y="118330"/>
                  </a:lnTo>
                  <a:lnTo>
                    <a:pt x="0" y="116525"/>
                  </a:lnTo>
                  <a:lnTo>
                    <a:pt x="223" y="116525"/>
                  </a:lnTo>
                  <a:cubicBezTo>
                    <a:pt x="400" y="115092"/>
                    <a:pt x="578" y="113659"/>
                    <a:pt x="755" y="112226"/>
                  </a:cubicBezTo>
                  <a:cubicBezTo>
                    <a:pt x="6377" y="89646"/>
                    <a:pt x="42843" y="70786"/>
                    <a:pt x="92696" y="62767"/>
                  </a:cubicBezTo>
                  <a:lnTo>
                    <a:pt x="104186" y="61881"/>
                  </a:lnTo>
                  <a:lnTo>
                    <a:pt x="15044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82">
              <a:extLst>
                <a:ext uri="{FF2B5EF4-FFF2-40B4-BE49-F238E27FC236}">
                  <a16:creationId xmlns:a16="http://schemas.microsoft.com/office/drawing/2014/main" id="{9BC616DA-3DAB-423A-BCC4-067EA8CE05F6}"/>
                </a:ext>
              </a:extLst>
            </p:cNvPr>
            <p:cNvSpPr/>
            <p:nvPr/>
          </p:nvSpPr>
          <p:spPr bwMode="auto">
            <a:xfrm>
              <a:off x="4922444" y="3077549"/>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137">
              <a:extLst>
                <a:ext uri="{FF2B5EF4-FFF2-40B4-BE49-F238E27FC236}">
                  <a16:creationId xmlns:a16="http://schemas.microsoft.com/office/drawing/2014/main" id="{D8282D7D-A618-4F0D-84A0-CB7EB38F98A5}"/>
                </a:ext>
              </a:extLst>
            </p:cNvPr>
            <p:cNvSpPr>
              <a:spLocks/>
            </p:cNvSpPr>
            <p:nvPr/>
          </p:nvSpPr>
          <p:spPr bwMode="auto">
            <a:xfrm>
              <a:off x="4985039" y="2983962"/>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TextBox 61">
            <a:extLst>
              <a:ext uri="{FF2B5EF4-FFF2-40B4-BE49-F238E27FC236}">
                <a16:creationId xmlns:a16="http://schemas.microsoft.com/office/drawing/2014/main" id="{0EC2CE3A-5C85-4FDE-A6EB-591CBCD2C4F6}"/>
              </a:ext>
            </a:extLst>
          </p:cNvPr>
          <p:cNvSpPr txBox="1"/>
          <p:nvPr/>
        </p:nvSpPr>
        <p:spPr>
          <a:xfrm>
            <a:off x="4483514" y="2544858"/>
            <a:ext cx="1310449" cy="215444"/>
          </a:xfrm>
          <a:prstGeom prst="rect">
            <a:avLst/>
          </a:prstGeom>
          <a:noFill/>
        </p:spPr>
        <p:txBody>
          <a:bodyPr wrap="square" lIns="91440" tIns="0" rIns="0" bIns="0" rtlCol="0">
            <a:spAutoFit/>
          </a:bodyPr>
          <a:lstStyle/>
          <a:p>
            <a:r>
              <a:rPr lang="en-US" sz="1400">
                <a:solidFill>
                  <a:schemeClr val="accent1"/>
                </a:solidFill>
                <a:latin typeface="+mj-lt"/>
              </a:rPr>
              <a:t>Migration</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2285186" y="339798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A9B5B4-CA56-4E55-8000-9511D9E7AA9F}"/>
              </a:ext>
            </a:extLst>
          </p:cNvPr>
          <p:cNvCxnSpPr>
            <a:cxnSpLocks/>
          </p:cNvCxnSpPr>
          <p:nvPr/>
        </p:nvCxnSpPr>
        <p:spPr>
          <a:xfrm>
            <a:off x="3837579" y="3390601"/>
            <a:ext cx="891175" cy="73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F8D484-D9B6-4233-8C6D-44CDE7CD4DEF}"/>
              </a:ext>
            </a:extLst>
          </p:cNvPr>
          <p:cNvCxnSpPr>
            <a:cxnSpLocks/>
          </p:cNvCxnSpPr>
          <p:nvPr/>
        </p:nvCxnSpPr>
        <p:spPr>
          <a:xfrm>
            <a:off x="5490983" y="3397980"/>
            <a:ext cx="44029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D5D2DD-BA4F-4D35-BDD2-D6063225BDE8}"/>
              </a:ext>
            </a:extLst>
          </p:cNvPr>
          <p:cNvCxnSpPr>
            <a:cxnSpLocks/>
          </p:cNvCxnSpPr>
          <p:nvPr/>
        </p:nvCxnSpPr>
        <p:spPr>
          <a:xfrm>
            <a:off x="6904836" y="3397980"/>
            <a:ext cx="53398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D3FE542-6CCB-43EC-9971-EF62A05C4E4C}"/>
              </a:ext>
            </a:extLst>
          </p:cNvPr>
          <p:cNvSpPr/>
          <p:nvPr/>
        </p:nvSpPr>
        <p:spPr bwMode="auto">
          <a:xfrm>
            <a:off x="8539742" y="1824563"/>
            <a:ext cx="3063995" cy="359120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C056B863-68F3-4756-8FA5-9234433BE1D9}"/>
              </a:ext>
            </a:extLst>
          </p:cNvPr>
          <p:cNvGrpSpPr/>
          <p:nvPr/>
        </p:nvGrpSpPr>
        <p:grpSpPr>
          <a:xfrm>
            <a:off x="8832204" y="3143455"/>
            <a:ext cx="395352" cy="483344"/>
            <a:chOff x="8801372" y="2901913"/>
            <a:chExt cx="395352" cy="483344"/>
          </a:xfrm>
        </p:grpSpPr>
        <p:sp>
          <p:nvSpPr>
            <p:cNvPr id="75" name="Freeform 309">
              <a:extLst>
                <a:ext uri="{FF2B5EF4-FFF2-40B4-BE49-F238E27FC236}">
                  <a16:creationId xmlns:a16="http://schemas.microsoft.com/office/drawing/2014/main" id="{9A302A8D-B3C4-4C83-8F36-724FCFC7A724}"/>
                </a:ext>
              </a:extLst>
            </p:cNvPr>
            <p:cNvSpPr>
              <a:spLocks/>
            </p:cNvSpPr>
            <p:nvPr/>
          </p:nvSpPr>
          <p:spPr bwMode="auto">
            <a:xfrm>
              <a:off x="8855411" y="3043944"/>
              <a:ext cx="263525" cy="184150"/>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10">
              <a:extLst>
                <a:ext uri="{FF2B5EF4-FFF2-40B4-BE49-F238E27FC236}">
                  <a16:creationId xmlns:a16="http://schemas.microsoft.com/office/drawing/2014/main" id="{BD290A80-AD82-4CB2-95EB-51C7BA51C7AA}"/>
                </a:ext>
              </a:extLst>
            </p:cNvPr>
            <p:cNvSpPr>
              <a:spLocks/>
            </p:cNvSpPr>
            <p:nvPr/>
          </p:nvSpPr>
          <p:spPr bwMode="auto">
            <a:xfrm>
              <a:off x="8803023" y="2944903"/>
              <a:ext cx="263525" cy="182563"/>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11">
              <a:extLst>
                <a:ext uri="{FF2B5EF4-FFF2-40B4-BE49-F238E27FC236}">
                  <a16:creationId xmlns:a16="http://schemas.microsoft.com/office/drawing/2014/main" id="{3B510340-272C-48BA-8BAB-6DAAACE40277}"/>
                </a:ext>
              </a:extLst>
            </p:cNvPr>
            <p:cNvSpPr>
              <a:spLocks noEditPoints="1"/>
            </p:cNvSpPr>
            <p:nvPr/>
          </p:nvSpPr>
          <p:spPr bwMode="auto">
            <a:xfrm>
              <a:off x="8960186" y="3150307"/>
              <a:ext cx="236538" cy="234950"/>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10">
              <a:extLst>
                <a:ext uri="{FF2B5EF4-FFF2-40B4-BE49-F238E27FC236}">
                  <a16:creationId xmlns:a16="http://schemas.microsoft.com/office/drawing/2014/main" id="{B747D320-3C19-4806-BC8E-ED18536EE577}"/>
                </a:ext>
              </a:extLst>
            </p:cNvPr>
            <p:cNvSpPr>
              <a:spLocks/>
            </p:cNvSpPr>
            <p:nvPr/>
          </p:nvSpPr>
          <p:spPr bwMode="auto">
            <a:xfrm>
              <a:off x="8853760" y="2995048"/>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10">
              <a:extLst>
                <a:ext uri="{FF2B5EF4-FFF2-40B4-BE49-F238E27FC236}">
                  <a16:creationId xmlns:a16="http://schemas.microsoft.com/office/drawing/2014/main" id="{C0F2C75B-DC81-4C21-979E-B8549A0B428F}"/>
                </a:ext>
              </a:extLst>
            </p:cNvPr>
            <p:cNvSpPr>
              <a:spLocks/>
            </p:cNvSpPr>
            <p:nvPr/>
          </p:nvSpPr>
          <p:spPr bwMode="auto">
            <a:xfrm>
              <a:off x="8801372" y="2901913"/>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6CACC33B-4476-467C-886C-1F7B5B1FEB6D}"/>
              </a:ext>
            </a:extLst>
          </p:cNvPr>
          <p:cNvGrpSpPr/>
          <p:nvPr/>
        </p:nvGrpSpPr>
        <p:grpSpPr>
          <a:xfrm>
            <a:off x="10370222" y="4066174"/>
            <a:ext cx="505936" cy="289714"/>
            <a:chOff x="10414652" y="3779385"/>
            <a:chExt cx="505936" cy="289714"/>
          </a:xfrm>
        </p:grpSpPr>
        <p:grpSp>
          <p:nvGrpSpPr>
            <p:cNvPr id="94" name="Group 93">
              <a:extLst>
                <a:ext uri="{FF2B5EF4-FFF2-40B4-BE49-F238E27FC236}">
                  <a16:creationId xmlns:a16="http://schemas.microsoft.com/office/drawing/2014/main" id="{431D02D5-F257-43E2-96E2-7DC2048FD261}"/>
                </a:ext>
              </a:extLst>
            </p:cNvPr>
            <p:cNvGrpSpPr/>
            <p:nvPr/>
          </p:nvGrpSpPr>
          <p:grpSpPr>
            <a:xfrm>
              <a:off x="10414652" y="3779385"/>
              <a:ext cx="261938" cy="228601"/>
              <a:chOff x="10361970" y="3640034"/>
              <a:chExt cx="261938" cy="228601"/>
            </a:xfrm>
          </p:grpSpPr>
          <p:sp>
            <p:nvSpPr>
              <p:cNvPr id="86" name="Freeform 201">
                <a:extLst>
                  <a:ext uri="{FF2B5EF4-FFF2-40B4-BE49-F238E27FC236}">
                    <a16:creationId xmlns:a16="http://schemas.microsoft.com/office/drawing/2014/main" id="{C5180548-CAB9-4DB7-8AA8-87D2BC3F8CBE}"/>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02">
                <a:extLst>
                  <a:ext uri="{FF2B5EF4-FFF2-40B4-BE49-F238E27FC236}">
                    <a16:creationId xmlns:a16="http://schemas.microsoft.com/office/drawing/2014/main" id="{4D13CB16-34B6-4C78-8239-7F8E1E4A2574}"/>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03">
                <a:extLst>
                  <a:ext uri="{FF2B5EF4-FFF2-40B4-BE49-F238E27FC236}">
                    <a16:creationId xmlns:a16="http://schemas.microsoft.com/office/drawing/2014/main" id="{CCA57259-465D-4B57-90A1-8E886E707FE9}"/>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04">
                <a:extLst>
                  <a:ext uri="{FF2B5EF4-FFF2-40B4-BE49-F238E27FC236}">
                    <a16:creationId xmlns:a16="http://schemas.microsoft.com/office/drawing/2014/main" id="{CB21A542-C9A4-455E-8CA2-C273C1F56576}"/>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useBgFill="1">
          <p:nvSpPr>
            <p:cNvPr id="95" name="Freeform: Shape 94">
              <a:extLst>
                <a:ext uri="{FF2B5EF4-FFF2-40B4-BE49-F238E27FC236}">
                  <a16:creationId xmlns:a16="http://schemas.microsoft.com/office/drawing/2014/main" id="{B092CF08-BCAA-4C20-A67D-5881D254D344}"/>
                </a:ext>
              </a:extLst>
            </p:cNvPr>
            <p:cNvSpPr/>
            <p:nvPr/>
          </p:nvSpPr>
          <p:spPr bwMode="auto">
            <a:xfrm>
              <a:off x="10599941" y="3791295"/>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011F63CE-9329-4201-A0F6-689708363A62}"/>
                </a:ext>
              </a:extLst>
            </p:cNvPr>
            <p:cNvGrpSpPr/>
            <p:nvPr/>
          </p:nvGrpSpPr>
          <p:grpSpPr>
            <a:xfrm>
              <a:off x="10656642" y="3791295"/>
              <a:ext cx="263946" cy="277804"/>
              <a:chOff x="868143" y="921769"/>
              <a:chExt cx="4550679" cy="4789602"/>
            </a:xfrm>
          </p:grpSpPr>
          <p:sp>
            <p:nvSpPr>
              <p:cNvPr id="92" name="Freeform: Shape 91">
                <a:extLst>
                  <a:ext uri="{FF2B5EF4-FFF2-40B4-BE49-F238E27FC236}">
                    <a16:creationId xmlns:a16="http://schemas.microsoft.com/office/drawing/2014/main" id="{C28BE02D-78CB-42F6-A782-F4FA30310D47}"/>
                  </a:ext>
                </a:extLst>
              </p:cNvPr>
              <p:cNvSpPr/>
              <p:nvPr/>
            </p:nvSpPr>
            <p:spPr bwMode="auto">
              <a:xfrm>
                <a:off x="1856368" y="2966308"/>
                <a:ext cx="3056313" cy="2182647"/>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3" name="Freeform: Shape 92">
                <a:extLst>
                  <a:ext uri="{FF2B5EF4-FFF2-40B4-BE49-F238E27FC236}">
                    <a16:creationId xmlns:a16="http://schemas.microsoft.com/office/drawing/2014/main" id="{F3DB97A6-917B-417B-B252-C098191EFF74}"/>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cxnSp>
        <p:nvCxnSpPr>
          <p:cNvPr id="71" name="Straight Arrow Connector 70">
            <a:extLst>
              <a:ext uri="{FF2B5EF4-FFF2-40B4-BE49-F238E27FC236}">
                <a16:creationId xmlns:a16="http://schemas.microsoft.com/office/drawing/2014/main" id="{E3142F0E-2965-4C9D-8E59-E858A74C13C0}"/>
              </a:ext>
            </a:extLst>
          </p:cNvPr>
          <p:cNvCxnSpPr>
            <a:cxnSpLocks/>
          </p:cNvCxnSpPr>
          <p:nvPr/>
        </p:nvCxnSpPr>
        <p:spPr>
          <a:xfrm>
            <a:off x="8151223" y="3397980"/>
            <a:ext cx="539931"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7D6B930-8CE2-4DC1-96AC-E499023FB780}"/>
              </a:ext>
            </a:extLst>
          </p:cNvPr>
          <p:cNvGrpSpPr/>
          <p:nvPr/>
        </p:nvGrpSpPr>
        <p:grpSpPr>
          <a:xfrm>
            <a:off x="9944752" y="2055071"/>
            <a:ext cx="410991" cy="327384"/>
            <a:chOff x="10169192" y="1819255"/>
            <a:chExt cx="410991" cy="327384"/>
          </a:xfrm>
        </p:grpSpPr>
        <p:grpSp>
          <p:nvGrpSpPr>
            <p:cNvPr id="98" name="Group 97">
              <a:extLst>
                <a:ext uri="{FF2B5EF4-FFF2-40B4-BE49-F238E27FC236}">
                  <a16:creationId xmlns:a16="http://schemas.microsoft.com/office/drawing/2014/main" id="{E61D2306-826B-47EA-8A19-A8100E1745A5}"/>
                </a:ext>
              </a:extLst>
            </p:cNvPr>
            <p:cNvGrpSpPr/>
            <p:nvPr/>
          </p:nvGrpSpPr>
          <p:grpSpPr>
            <a:xfrm>
              <a:off x="10169192" y="1874484"/>
              <a:ext cx="261938" cy="228601"/>
              <a:chOff x="10361970" y="3640034"/>
              <a:chExt cx="261938" cy="228601"/>
            </a:xfrm>
          </p:grpSpPr>
          <p:sp>
            <p:nvSpPr>
              <p:cNvPr id="103" name="Freeform 201">
                <a:extLst>
                  <a:ext uri="{FF2B5EF4-FFF2-40B4-BE49-F238E27FC236}">
                    <a16:creationId xmlns:a16="http://schemas.microsoft.com/office/drawing/2014/main" id="{938FA4AB-E8FD-421D-9084-7F7C20A0DAA0}"/>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02">
                <a:extLst>
                  <a:ext uri="{FF2B5EF4-FFF2-40B4-BE49-F238E27FC236}">
                    <a16:creationId xmlns:a16="http://schemas.microsoft.com/office/drawing/2014/main" id="{7ECFFFDB-6B8E-4ED6-9626-72759E802CDE}"/>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03">
                <a:extLst>
                  <a:ext uri="{FF2B5EF4-FFF2-40B4-BE49-F238E27FC236}">
                    <a16:creationId xmlns:a16="http://schemas.microsoft.com/office/drawing/2014/main" id="{24F7AFE0-CA4F-4665-8A86-E26A346BCC11}"/>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04">
                <a:extLst>
                  <a:ext uri="{FF2B5EF4-FFF2-40B4-BE49-F238E27FC236}">
                    <a16:creationId xmlns:a16="http://schemas.microsoft.com/office/drawing/2014/main" id="{24440B09-E2C1-4EA5-AC33-F1B9E0B60525}"/>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useBgFill="1">
          <p:nvSpPr>
            <p:cNvPr id="99" name="Freeform: Shape 98">
              <a:extLst>
                <a:ext uri="{FF2B5EF4-FFF2-40B4-BE49-F238E27FC236}">
                  <a16:creationId xmlns:a16="http://schemas.microsoft.com/office/drawing/2014/main" id="{5E9A3123-891D-4570-B710-AC66AA128C03}"/>
                </a:ext>
              </a:extLst>
            </p:cNvPr>
            <p:cNvSpPr/>
            <p:nvPr/>
          </p:nvSpPr>
          <p:spPr bwMode="auto">
            <a:xfrm>
              <a:off x="10354481" y="1886394"/>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08FEC012-53B4-4493-88B3-C63BD156B7F4}"/>
                </a:ext>
              </a:extLst>
            </p:cNvPr>
            <p:cNvSpPr/>
            <p:nvPr/>
          </p:nvSpPr>
          <p:spPr bwMode="auto">
            <a:xfrm>
              <a:off x="10386232" y="1819255"/>
              <a:ext cx="193951" cy="303177"/>
            </a:xfrm>
            <a:custGeom>
              <a:avLst/>
              <a:gdLst>
                <a:gd name="connsiteX0" fmla="*/ 71900 w 213584"/>
                <a:gd name="connsiteY0" fmla="*/ 0 h 415892"/>
                <a:gd name="connsiteX1" fmla="*/ 207240 w 213584"/>
                <a:gd name="connsiteY1" fmla="*/ 0 h 415892"/>
                <a:gd name="connsiteX2" fmla="*/ 122652 w 213584"/>
                <a:gd name="connsiteY2" fmla="*/ 141446 h 415892"/>
                <a:gd name="connsiteX3" fmla="*/ 213584 w 213584"/>
                <a:gd name="connsiteY3" fmla="*/ 141446 h 415892"/>
                <a:gd name="connsiteX4" fmla="*/ 16918 w 213584"/>
                <a:gd name="connsiteY4" fmla="*/ 415892 h 415892"/>
                <a:gd name="connsiteX5" fmla="*/ 90932 w 213584"/>
                <a:gd name="connsiteY5" fmla="*/ 211113 h 415892"/>
                <a:gd name="connsiteX6" fmla="*/ 0 w 213584"/>
                <a:gd name="connsiteY6" fmla="*/ 211113 h 415892"/>
                <a:gd name="connsiteX7" fmla="*/ 71900 w 213584"/>
                <a:gd name="connsiteY7" fmla="*/ 0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584" h="415892">
                  <a:moveTo>
                    <a:pt x="71900" y="0"/>
                  </a:moveTo>
                  <a:lnTo>
                    <a:pt x="207240" y="0"/>
                  </a:lnTo>
                  <a:lnTo>
                    <a:pt x="122652" y="141446"/>
                  </a:lnTo>
                  <a:lnTo>
                    <a:pt x="213584" y="141446"/>
                  </a:lnTo>
                  <a:lnTo>
                    <a:pt x="16918" y="415892"/>
                  </a:lnTo>
                  <a:lnTo>
                    <a:pt x="90932" y="211113"/>
                  </a:lnTo>
                  <a:lnTo>
                    <a:pt x="0" y="211113"/>
                  </a:lnTo>
                  <a:lnTo>
                    <a:pt x="71900"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7" name="Connector: Curved 116">
            <a:extLst>
              <a:ext uri="{FF2B5EF4-FFF2-40B4-BE49-F238E27FC236}">
                <a16:creationId xmlns:a16="http://schemas.microsoft.com/office/drawing/2014/main" id="{37683F55-7DCB-4312-BB4D-DC41E6FB185C}"/>
              </a:ext>
            </a:extLst>
          </p:cNvPr>
          <p:cNvCxnSpPr>
            <a:stCxn id="11" idx="2"/>
            <a:endCxn id="12" idx="1"/>
          </p:cNvCxnSpPr>
          <p:nvPr/>
        </p:nvCxnSpPr>
        <p:spPr>
          <a:xfrm rot="16200000" flipH="1">
            <a:off x="9561025" y="4250610"/>
            <a:ext cx="346563" cy="831884"/>
          </a:xfrm>
          <a:prstGeom prst="curved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33010" y="3421394"/>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a:off x="8973024" y="2267580"/>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TextBox 123">
            <a:extLst>
              <a:ext uri="{FF2B5EF4-FFF2-40B4-BE49-F238E27FC236}">
                <a16:creationId xmlns:a16="http://schemas.microsoft.com/office/drawing/2014/main" id="{8B479A19-B3D0-4B3C-808E-BC8F3BA6F2AD}"/>
              </a:ext>
            </a:extLst>
          </p:cNvPr>
          <p:cNvSpPr txBox="1"/>
          <p:nvPr/>
        </p:nvSpPr>
        <p:spPr>
          <a:xfrm>
            <a:off x="8452350" y="1509904"/>
            <a:ext cx="1408238" cy="215444"/>
          </a:xfrm>
          <a:prstGeom prst="rect">
            <a:avLst/>
          </a:prstGeom>
          <a:noFill/>
        </p:spPr>
        <p:txBody>
          <a:bodyPr wrap="square" lIns="91440" tIns="0" rIns="0" bIns="0" rtlCol="0">
            <a:spAutoFit/>
          </a:bodyPr>
          <a:lstStyle/>
          <a:p>
            <a:r>
              <a:rPr lang="en-US" sz="1400">
                <a:solidFill>
                  <a:schemeClr val="accent1"/>
                </a:solidFill>
                <a:latin typeface="+mj-lt"/>
              </a:rPr>
              <a:t>Post-migration</a:t>
            </a:r>
          </a:p>
        </p:txBody>
      </p:sp>
      <p:grpSp>
        <p:nvGrpSpPr>
          <p:cNvPr id="82" name="Group 120">
            <a:extLst>
              <a:ext uri="{FF2B5EF4-FFF2-40B4-BE49-F238E27FC236}">
                <a16:creationId xmlns:a16="http://schemas.microsoft.com/office/drawing/2014/main" id="{62841FF0-5BAF-4299-9595-0A15EE471B27}"/>
              </a:ext>
            </a:extLst>
          </p:cNvPr>
          <p:cNvGrpSpPr>
            <a:grpSpLocks noChangeAspect="1"/>
          </p:cNvGrpSpPr>
          <p:nvPr/>
        </p:nvGrpSpPr>
        <p:grpSpPr bwMode="auto">
          <a:xfrm>
            <a:off x="736441" y="484135"/>
            <a:ext cx="527063" cy="527063"/>
            <a:chOff x="1553" y="2740"/>
            <a:chExt cx="229" cy="229"/>
          </a:xfrm>
        </p:grpSpPr>
        <p:sp>
          <p:nvSpPr>
            <p:cNvPr id="83" name="Freeform 121">
              <a:extLst>
                <a:ext uri="{FF2B5EF4-FFF2-40B4-BE49-F238E27FC236}">
                  <a16:creationId xmlns:a16="http://schemas.microsoft.com/office/drawing/2014/main" id="{369588B5-2815-4843-856B-A505EEAC5E53}"/>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22">
              <a:extLst>
                <a:ext uri="{FF2B5EF4-FFF2-40B4-BE49-F238E27FC236}">
                  <a16:creationId xmlns:a16="http://schemas.microsoft.com/office/drawing/2014/main" id="{22469B7A-6FF3-424F-8FF0-449A388D5328}"/>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123">
              <a:extLst>
                <a:ext uri="{FF2B5EF4-FFF2-40B4-BE49-F238E27FC236}">
                  <a16:creationId xmlns:a16="http://schemas.microsoft.com/office/drawing/2014/main" id="{26D16E69-37B9-4072-B68B-5A2D5F8C7274}"/>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9539703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F72D-4627-4A2A-AAA3-381D4D1FFFFF}"/>
              </a:ext>
            </a:extLst>
          </p:cNvPr>
          <p:cNvSpPr>
            <a:spLocks noGrp="1"/>
          </p:cNvSpPr>
          <p:nvPr>
            <p:ph type="title"/>
          </p:nvPr>
        </p:nvSpPr>
        <p:spPr>
          <a:xfrm>
            <a:off x="604882" y="448930"/>
            <a:ext cx="11018520" cy="984885"/>
          </a:xfrm>
        </p:spPr>
        <p:txBody>
          <a:bodyPr/>
          <a:lstStyle/>
          <a:p>
            <a:pPr algn="ctr"/>
            <a:r>
              <a:rPr lang="en-US" sz="3200" cap="all" spc="500" dirty="0">
                <a:solidFill>
                  <a:srgbClr val="0078D4"/>
                </a:solidFill>
                <a:latin typeface="Segoe UI Semilight" charset="0"/>
                <a:cs typeface="Segoe UI Semilight" charset="0"/>
              </a:rPr>
              <a:t>Tools and services for your migration journey</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201984" y="4708439"/>
            <a:ext cx="1472106" cy="1158502"/>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Assessment</a:t>
            </a:r>
          </a:p>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mn-ea"/>
                <a:cs typeface="+mn-cs"/>
              </a:rPr>
              <a:t>Azure Migrate, </a:t>
            </a:r>
          </a:p>
          <a:p>
            <a:pPr marL="0" marR="0" lvl="0" indent="0" algn="ctr" defTabSz="914377" rtl="0" eaLnBrk="1" fontAlgn="auto" latinLnBrk="0" hangingPunct="1">
              <a:lnSpc>
                <a:spcPct val="100000"/>
              </a:lnSpc>
              <a:spcBef>
                <a:spcPts val="0"/>
              </a:spcBef>
              <a:spcAft>
                <a:spcPts val="533"/>
              </a:spcAft>
              <a:buClrTx/>
              <a:buSzTx/>
              <a:buFontTx/>
              <a:buNone/>
              <a:tabLst/>
              <a:defRPr/>
            </a:pPr>
            <a:r>
              <a:rPr lang="en-US" dirty="0"/>
              <a:t>Data Migration Assistant (DMA)</a:t>
            </a:r>
          </a:p>
          <a:p>
            <a:pPr lvl="0"/>
            <a:r>
              <a:rPr kumimoji="0" lang="en-US" sz="1100" b="0" i="0" u="none" strike="noStrike" kern="1200" cap="none" spc="0" normalizeH="0" baseline="0" noProof="0" dirty="0">
                <a:ln>
                  <a:noFill/>
                </a:ln>
                <a:solidFill>
                  <a:srgbClr val="1A1A1A"/>
                </a:solidFill>
                <a:effectLst/>
                <a:uLnTx/>
                <a:uFillTx/>
                <a:latin typeface="Segoe UI"/>
                <a:ea typeface="+mn-ea"/>
                <a:cs typeface="+mn-cs"/>
              </a:rPr>
              <a:t>Azure Data Studio </a:t>
            </a:r>
          </a:p>
        </p:txBody>
      </p:sp>
      <p:sp>
        <p:nvSpPr>
          <p:cNvPr id="167" name="TextBox 166">
            <a:extLst>
              <a:ext uri="{FF2B5EF4-FFF2-40B4-BE49-F238E27FC236}">
                <a16:creationId xmlns:a16="http://schemas.microsoft.com/office/drawing/2014/main" id="{DB3EE44F-4C5B-4FC5-A410-6B557634796B}"/>
              </a:ext>
            </a:extLst>
          </p:cNvPr>
          <p:cNvSpPr txBox="1"/>
          <p:nvPr/>
        </p:nvSpPr>
        <p:spPr>
          <a:xfrm>
            <a:off x="6357956" y="4730175"/>
            <a:ext cx="1831925" cy="708635"/>
          </a:xfrm>
          <a:prstGeom prst="rect">
            <a:avLst/>
          </a:prstGeom>
        </p:spPr>
        <p:txBody>
          <a:bodyPr wrap="square" lIns="89643" tIns="44821" rIns="89643" bIns="44821" rtlCol="0" anchor="t">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Migration</a:t>
            </a:r>
          </a:p>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mn-ea"/>
                <a:cs typeface="+mn-cs"/>
              </a:rPr>
              <a:t>Azure Database Migration Service (DMS)</a:t>
            </a:r>
          </a:p>
        </p:txBody>
      </p:sp>
      <p:sp>
        <p:nvSpPr>
          <p:cNvPr id="27" name="TextBox 26">
            <a:extLst>
              <a:ext uri="{FF2B5EF4-FFF2-40B4-BE49-F238E27FC236}">
                <a16:creationId xmlns:a16="http://schemas.microsoft.com/office/drawing/2014/main" id="{ED88CEB4-E308-4943-BF20-E95AF221AFF6}"/>
              </a:ext>
            </a:extLst>
          </p:cNvPr>
          <p:cNvSpPr txBox="1"/>
          <p:nvPr/>
        </p:nvSpPr>
        <p:spPr>
          <a:xfrm>
            <a:off x="9026353" y="1755638"/>
            <a:ext cx="1799987" cy="305961"/>
          </a:xfrm>
          <a:prstGeom prst="rect">
            <a:avLst/>
          </a:prstGeom>
        </p:spPr>
        <p:txBody>
          <a:bodyPr wrap="square" lIns="89643" tIns="44821" rIns="89643"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Microsoft Azure</a:t>
            </a:r>
          </a:p>
        </p:txBody>
      </p:sp>
      <p:cxnSp>
        <p:nvCxnSpPr>
          <p:cNvPr id="56" name="Straight Arrow Connector 55">
            <a:extLst>
              <a:ext uri="{FF2B5EF4-FFF2-40B4-BE49-F238E27FC236}">
                <a16:creationId xmlns:a16="http://schemas.microsoft.com/office/drawing/2014/main" id="{FD2F5074-1C5F-4A6E-A348-38B60144001A}"/>
              </a:ext>
            </a:extLst>
          </p:cNvPr>
          <p:cNvCxnSpPr>
            <a:cxnSpLocks/>
          </p:cNvCxnSpPr>
          <p:nvPr/>
        </p:nvCxnSpPr>
        <p:spPr>
          <a:xfrm>
            <a:off x="5799926" y="4030014"/>
            <a:ext cx="67836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ight Bracket 56">
            <a:extLst>
              <a:ext uri="{FF2B5EF4-FFF2-40B4-BE49-F238E27FC236}">
                <a16:creationId xmlns:a16="http://schemas.microsoft.com/office/drawing/2014/main" id="{C1D8DB1A-9F17-497B-8D31-05EFF6FD0D9A}"/>
              </a:ext>
            </a:extLst>
          </p:cNvPr>
          <p:cNvSpPr/>
          <p:nvPr/>
        </p:nvSpPr>
        <p:spPr>
          <a:xfrm>
            <a:off x="2769778" y="2041743"/>
            <a:ext cx="173838" cy="3848134"/>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ight Bracket 74">
            <a:extLst>
              <a:ext uri="{FF2B5EF4-FFF2-40B4-BE49-F238E27FC236}">
                <a16:creationId xmlns:a16="http://schemas.microsoft.com/office/drawing/2014/main" id="{39F40EAE-42F7-4C31-AF31-F5F3C5D446CB}"/>
              </a:ext>
            </a:extLst>
          </p:cNvPr>
          <p:cNvSpPr/>
          <p:nvPr/>
        </p:nvSpPr>
        <p:spPr>
          <a:xfrm flipH="1">
            <a:off x="9224627" y="2776124"/>
            <a:ext cx="153204" cy="2933664"/>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77" name="Straight Arrow Connector 76">
            <a:extLst>
              <a:ext uri="{FF2B5EF4-FFF2-40B4-BE49-F238E27FC236}">
                <a16:creationId xmlns:a16="http://schemas.microsoft.com/office/drawing/2014/main" id="{ADBB13CE-2529-4731-9B11-2AB0177B8B6A}"/>
              </a:ext>
            </a:extLst>
          </p:cNvPr>
          <p:cNvCxnSpPr>
            <a:cxnSpLocks/>
          </p:cNvCxnSpPr>
          <p:nvPr/>
        </p:nvCxnSpPr>
        <p:spPr>
          <a:xfrm>
            <a:off x="2918564" y="4030014"/>
            <a:ext cx="1252452"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AF27590-7FAE-409B-8888-8FD7C6EE562D}"/>
              </a:ext>
            </a:extLst>
          </p:cNvPr>
          <p:cNvCxnSpPr>
            <a:cxnSpLocks/>
          </p:cNvCxnSpPr>
          <p:nvPr/>
        </p:nvCxnSpPr>
        <p:spPr>
          <a:xfrm>
            <a:off x="7983360" y="4030014"/>
            <a:ext cx="1241267" cy="0"/>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D711DF6-740F-8E49-AC43-614F9331BA2D}"/>
              </a:ext>
            </a:extLst>
          </p:cNvPr>
          <p:cNvGrpSpPr/>
          <p:nvPr/>
        </p:nvGrpSpPr>
        <p:grpSpPr>
          <a:xfrm>
            <a:off x="1438669" y="2261952"/>
            <a:ext cx="1062061" cy="3536124"/>
            <a:chOff x="1210519" y="2353765"/>
            <a:chExt cx="1062061" cy="3536124"/>
          </a:xfrm>
        </p:grpSpPr>
        <p:pic>
          <p:nvPicPr>
            <p:cNvPr id="89" name="Picture 2">
              <a:extLst>
                <a:ext uri="{FF2B5EF4-FFF2-40B4-BE49-F238E27FC236}">
                  <a16:creationId xmlns:a16="http://schemas.microsoft.com/office/drawing/2014/main" id="{2328E5BE-4246-4F66-B439-015CD0A8EA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44540" y="4694755"/>
              <a:ext cx="794019" cy="21557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rotWithShape="1">
            <a:blip r:embed="rId4"/>
            <a:srcRect t="7452" b="7452"/>
            <a:stretch/>
          </p:blipFill>
          <p:spPr>
            <a:xfrm>
              <a:off x="1366432" y="3755568"/>
              <a:ext cx="750235" cy="709825"/>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5645" y="3147029"/>
              <a:ext cx="731808" cy="37917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4" descr="Image result for Oracle">
              <a:extLst>
                <a:ext uri="{FF2B5EF4-FFF2-40B4-BE49-F238E27FC236}">
                  <a16:creationId xmlns:a16="http://schemas.microsoft.com/office/drawing/2014/main" id="{A1B35359-68A7-4885-8946-187242B0FF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0249" y="2806494"/>
              <a:ext cx="782601" cy="1111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057C4CF-28D1-40F2-AED0-4DE7D88B62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8412" y="2353765"/>
              <a:ext cx="806275" cy="223367"/>
            </a:xfrm>
            <a:prstGeom prst="rect">
              <a:avLst/>
            </a:prstGeom>
          </p:spPr>
        </p:pic>
        <p:pic>
          <p:nvPicPr>
            <p:cNvPr id="1026" name="Picture 2" descr="Image result for aws logo">
              <a:extLst>
                <a:ext uri="{FF2B5EF4-FFF2-40B4-BE49-F238E27FC236}">
                  <a16:creationId xmlns:a16="http://schemas.microsoft.com/office/drawing/2014/main" id="{96CF0C1F-AC33-4A1E-87AD-450069F5596D}"/>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503447" y="5139693"/>
              <a:ext cx="476204" cy="3571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cloud">
              <a:extLst>
                <a:ext uri="{FF2B5EF4-FFF2-40B4-BE49-F238E27FC236}">
                  <a16:creationId xmlns:a16="http://schemas.microsoft.com/office/drawing/2014/main" id="{0E742F71-1CAC-4BD4-8662-8D0859137527}"/>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210519" y="5726209"/>
              <a:ext cx="1062061" cy="16368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raphic 12">
            <a:extLst>
              <a:ext uri="{FF2B5EF4-FFF2-40B4-BE49-F238E27FC236}">
                <a16:creationId xmlns:a16="http://schemas.microsoft.com/office/drawing/2014/main" id="{4A9BDDC1-E746-4D3F-9CFF-513F1D73D9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11407" y="3326343"/>
            <a:ext cx="1246717" cy="1263650"/>
          </a:xfrm>
          <a:prstGeom prst="rect">
            <a:avLst/>
          </a:prstGeom>
        </p:spPr>
      </p:pic>
      <p:pic>
        <p:nvPicPr>
          <p:cNvPr id="8" name="Graphic 8">
            <a:extLst>
              <a:ext uri="{FF2B5EF4-FFF2-40B4-BE49-F238E27FC236}">
                <a16:creationId xmlns:a16="http://schemas.microsoft.com/office/drawing/2014/main" id="{0784E3D1-A92D-4D89-BB66-E18256F8A1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3683" y="3324225"/>
            <a:ext cx="1147233" cy="1267883"/>
          </a:xfrm>
          <a:prstGeom prst="rect">
            <a:avLst/>
          </a:prstGeom>
        </p:spPr>
      </p:pic>
      <p:pic>
        <p:nvPicPr>
          <p:cNvPr id="10" name="Graphic 10">
            <a:extLst>
              <a:ext uri="{FF2B5EF4-FFF2-40B4-BE49-F238E27FC236}">
                <a16:creationId xmlns:a16="http://schemas.microsoft.com/office/drawing/2014/main" id="{35278B2D-8E58-4505-85EA-EAD6D0ED76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50942" y="2836550"/>
            <a:ext cx="560916" cy="560916"/>
          </a:xfrm>
          <a:prstGeom prst="rect">
            <a:avLst/>
          </a:prstGeom>
        </p:spPr>
      </p:pic>
      <p:pic>
        <p:nvPicPr>
          <p:cNvPr id="12" name="Graphic 12">
            <a:extLst>
              <a:ext uri="{FF2B5EF4-FFF2-40B4-BE49-F238E27FC236}">
                <a16:creationId xmlns:a16="http://schemas.microsoft.com/office/drawing/2014/main" id="{274F2EA2-CEA0-454B-9D39-993A90A6F38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76341" y="3615483"/>
            <a:ext cx="560916" cy="560916"/>
          </a:xfrm>
          <a:prstGeom prst="rect">
            <a:avLst/>
          </a:prstGeom>
        </p:spPr>
      </p:pic>
      <p:pic>
        <p:nvPicPr>
          <p:cNvPr id="14" name="Graphic 14">
            <a:extLst>
              <a:ext uri="{FF2B5EF4-FFF2-40B4-BE49-F238E27FC236}">
                <a16:creationId xmlns:a16="http://schemas.microsoft.com/office/drawing/2014/main" id="{5EA0C87F-E10D-4F3F-80F8-506C20A087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10208" y="4394417"/>
            <a:ext cx="560916" cy="560916"/>
          </a:xfrm>
          <a:prstGeom prst="rect">
            <a:avLst/>
          </a:prstGeom>
        </p:spPr>
      </p:pic>
      <p:pic>
        <p:nvPicPr>
          <p:cNvPr id="16" name="Graphic 16">
            <a:extLst>
              <a:ext uri="{FF2B5EF4-FFF2-40B4-BE49-F238E27FC236}">
                <a16:creationId xmlns:a16="http://schemas.microsoft.com/office/drawing/2014/main" id="{70BFE5F4-C202-4BE7-B436-1EDDA70C476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18675" y="5173350"/>
            <a:ext cx="560916" cy="560916"/>
          </a:xfrm>
          <a:prstGeom prst="rect">
            <a:avLst/>
          </a:prstGeom>
        </p:spPr>
      </p:pic>
      <p:pic>
        <p:nvPicPr>
          <p:cNvPr id="26" name="Picture 25">
            <a:extLst>
              <a:ext uri="{FF2B5EF4-FFF2-40B4-BE49-F238E27FC236}">
                <a16:creationId xmlns:a16="http://schemas.microsoft.com/office/drawing/2014/main" id="{CA6E3D5D-BC88-4CF0-9218-83D300764131}"/>
              </a:ext>
            </a:extLst>
          </p:cNvPr>
          <p:cNvPicPr>
            <a:picLocks noChangeAspect="1"/>
          </p:cNvPicPr>
          <p:nvPr/>
        </p:nvPicPr>
        <p:blipFill>
          <a:blip r:embed="rId22"/>
          <a:stretch>
            <a:fillRect/>
          </a:stretch>
        </p:blipFill>
        <p:spPr>
          <a:xfrm>
            <a:off x="5396207" y="1632833"/>
            <a:ext cx="1643419" cy="859847"/>
          </a:xfrm>
          <a:prstGeom prst="rect">
            <a:avLst/>
          </a:prstGeom>
        </p:spPr>
      </p:pic>
      <p:sp>
        <p:nvSpPr>
          <p:cNvPr id="28" name="Rectangle 27">
            <a:extLst>
              <a:ext uri="{FF2B5EF4-FFF2-40B4-BE49-F238E27FC236}">
                <a16:creationId xmlns:a16="http://schemas.microsoft.com/office/drawing/2014/main" id="{B9295D22-D8EB-47A7-A95A-32BFE6E43DC3}"/>
              </a:ext>
            </a:extLst>
          </p:cNvPr>
          <p:cNvSpPr/>
          <p:nvPr/>
        </p:nvSpPr>
        <p:spPr>
          <a:xfrm>
            <a:off x="5391592" y="2453816"/>
            <a:ext cx="1643419" cy="830997"/>
          </a:xfrm>
          <a:prstGeom prst="rect">
            <a:avLst/>
          </a:prstGeom>
        </p:spPr>
        <p:txBody>
          <a:bodyPr wrap="square">
            <a:spAutoFit/>
          </a:bodyPr>
          <a:lstStyle/>
          <a:p>
            <a:pPr lvl="0" algn="ctr"/>
            <a:r>
              <a:rPr lang="en-GB" sz="1200" b="1" dirty="0"/>
              <a:t>Azure Migrate</a:t>
            </a:r>
          </a:p>
          <a:p>
            <a:pPr lvl="0" algn="ctr"/>
            <a:r>
              <a:rPr lang="en-US" sz="1200" u="sng" dirty="0"/>
              <a:t>Discover </a:t>
            </a:r>
            <a:r>
              <a:rPr lang="en-US" sz="1200" dirty="0"/>
              <a:t>and </a:t>
            </a:r>
            <a:r>
              <a:rPr lang="en-US" sz="1200" u="sng" dirty="0"/>
              <a:t>Assess</a:t>
            </a:r>
            <a:r>
              <a:rPr lang="en-US" sz="1200" dirty="0"/>
              <a:t> (&amp; </a:t>
            </a:r>
            <a:r>
              <a:rPr lang="en-US" sz="1200" u="sng" dirty="0"/>
              <a:t>Migrate </a:t>
            </a:r>
            <a:r>
              <a:rPr lang="en-US" sz="1200" dirty="0"/>
              <a:t>to Azure VM at scale)</a:t>
            </a:r>
          </a:p>
        </p:txBody>
      </p:sp>
      <p:cxnSp>
        <p:nvCxnSpPr>
          <p:cNvPr id="29" name="Straight Arrow Connector 28">
            <a:extLst>
              <a:ext uri="{FF2B5EF4-FFF2-40B4-BE49-F238E27FC236}">
                <a16:creationId xmlns:a16="http://schemas.microsoft.com/office/drawing/2014/main" id="{1DF7FBEF-6C9B-4720-B217-FC1B9BB3E6F6}"/>
              </a:ext>
            </a:extLst>
          </p:cNvPr>
          <p:cNvCxnSpPr>
            <a:cxnSpLocks/>
          </p:cNvCxnSpPr>
          <p:nvPr/>
        </p:nvCxnSpPr>
        <p:spPr>
          <a:xfrm>
            <a:off x="2943616" y="2278458"/>
            <a:ext cx="230478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C60CD25-FA29-4939-A5E7-0623661A65B5}"/>
              </a:ext>
            </a:extLst>
          </p:cNvPr>
          <p:cNvSpPr/>
          <p:nvPr/>
        </p:nvSpPr>
        <p:spPr>
          <a:xfrm>
            <a:off x="3464671" y="1967388"/>
            <a:ext cx="1578637" cy="276999"/>
          </a:xfrm>
          <a:prstGeom prst="rect">
            <a:avLst/>
          </a:prstGeom>
        </p:spPr>
        <p:txBody>
          <a:bodyPr wrap="square">
            <a:spAutoFit/>
          </a:bodyPr>
          <a:lstStyle/>
          <a:p>
            <a:pPr lvl="0"/>
            <a:r>
              <a:rPr lang="en-GB" sz="1200"/>
              <a:t>Scale Migration</a:t>
            </a:r>
          </a:p>
        </p:txBody>
      </p:sp>
      <p:cxnSp>
        <p:nvCxnSpPr>
          <p:cNvPr id="32" name="Straight Arrow Connector 31">
            <a:extLst>
              <a:ext uri="{FF2B5EF4-FFF2-40B4-BE49-F238E27FC236}">
                <a16:creationId xmlns:a16="http://schemas.microsoft.com/office/drawing/2014/main" id="{7A8FC03F-BDB2-44B1-BF3D-A5AAA91DA2BC}"/>
              </a:ext>
            </a:extLst>
          </p:cNvPr>
          <p:cNvCxnSpPr>
            <a:cxnSpLocks/>
          </p:cNvCxnSpPr>
          <p:nvPr/>
        </p:nvCxnSpPr>
        <p:spPr>
          <a:xfrm>
            <a:off x="7027101" y="2242967"/>
            <a:ext cx="23298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D639E914-C853-45BE-B710-810EE209A55C}"/>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582565" y="2041743"/>
            <a:ext cx="565614" cy="565614"/>
          </a:xfrm>
          <a:prstGeom prst="rect">
            <a:avLst/>
          </a:prstGeom>
        </p:spPr>
      </p:pic>
      <p:sp>
        <p:nvSpPr>
          <p:cNvPr id="35" name="Rectangle 34">
            <a:extLst>
              <a:ext uri="{FF2B5EF4-FFF2-40B4-BE49-F238E27FC236}">
                <a16:creationId xmlns:a16="http://schemas.microsoft.com/office/drawing/2014/main" id="{05EE9DC5-7586-44B0-A01F-A6D8069D4836}"/>
              </a:ext>
            </a:extLst>
          </p:cNvPr>
          <p:cNvSpPr/>
          <p:nvPr/>
        </p:nvSpPr>
        <p:spPr>
          <a:xfrm>
            <a:off x="7274670" y="1956950"/>
            <a:ext cx="1578637" cy="276999"/>
          </a:xfrm>
          <a:prstGeom prst="rect">
            <a:avLst/>
          </a:prstGeom>
        </p:spPr>
        <p:txBody>
          <a:bodyPr wrap="square">
            <a:spAutoFit/>
          </a:bodyPr>
          <a:lstStyle/>
          <a:p>
            <a:pPr lvl="0"/>
            <a:r>
              <a:rPr lang="en-GB" sz="1200"/>
              <a:t>Lift and Shift</a:t>
            </a:r>
          </a:p>
        </p:txBody>
      </p:sp>
      <p:sp>
        <p:nvSpPr>
          <p:cNvPr id="36" name="Rectangle 35">
            <a:extLst>
              <a:ext uri="{FF2B5EF4-FFF2-40B4-BE49-F238E27FC236}">
                <a16:creationId xmlns:a16="http://schemas.microsoft.com/office/drawing/2014/main" id="{F7B1F950-5892-46AA-A127-66CE7E65E732}"/>
              </a:ext>
            </a:extLst>
          </p:cNvPr>
          <p:cNvSpPr/>
          <p:nvPr/>
        </p:nvSpPr>
        <p:spPr>
          <a:xfrm>
            <a:off x="3078451" y="4123953"/>
            <a:ext cx="1578637" cy="276999"/>
          </a:xfrm>
          <a:prstGeom prst="rect">
            <a:avLst/>
          </a:prstGeom>
        </p:spPr>
        <p:txBody>
          <a:bodyPr wrap="square">
            <a:spAutoFit/>
          </a:bodyPr>
          <a:lstStyle/>
          <a:p>
            <a:pPr lvl="0"/>
            <a:r>
              <a:rPr lang="en-GB" sz="1200">
                <a:solidFill>
                  <a:srgbClr val="0078D4"/>
                </a:solidFill>
              </a:rPr>
              <a:t>Server Migration</a:t>
            </a:r>
          </a:p>
        </p:txBody>
      </p:sp>
      <p:sp>
        <p:nvSpPr>
          <p:cNvPr id="37" name="Rectangle 36">
            <a:extLst>
              <a:ext uri="{FF2B5EF4-FFF2-40B4-BE49-F238E27FC236}">
                <a16:creationId xmlns:a16="http://schemas.microsoft.com/office/drawing/2014/main" id="{5C8C8BC4-AA86-4C93-8302-3130EE8C60E1}"/>
              </a:ext>
            </a:extLst>
          </p:cNvPr>
          <p:cNvSpPr/>
          <p:nvPr/>
        </p:nvSpPr>
        <p:spPr>
          <a:xfrm>
            <a:off x="8053371" y="4088463"/>
            <a:ext cx="1578637" cy="276999"/>
          </a:xfrm>
          <a:prstGeom prst="rect">
            <a:avLst/>
          </a:prstGeom>
        </p:spPr>
        <p:txBody>
          <a:bodyPr wrap="square">
            <a:spAutoFit/>
          </a:bodyPr>
          <a:lstStyle/>
          <a:p>
            <a:pPr lvl="0"/>
            <a:r>
              <a:rPr lang="en-GB" sz="1200">
                <a:solidFill>
                  <a:srgbClr val="0078D4"/>
                </a:solidFill>
              </a:rPr>
              <a:t>Re-Platform</a:t>
            </a:r>
          </a:p>
        </p:txBody>
      </p:sp>
    </p:spTree>
    <p:extLst>
      <p:ext uri="{BB962C8B-B14F-4D97-AF65-F5344CB8AC3E}">
        <p14:creationId xmlns:p14="http://schemas.microsoft.com/office/powerpoint/2010/main" val="21990771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5" grpId="0"/>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32E00D37-841E-4CBA-8A2D-1F8914FAC4E9}"/>
              </a:ext>
            </a:extLst>
          </p:cNvPr>
          <p:cNvSpPr txBox="1">
            <a:spLocks/>
          </p:cNvSpPr>
          <p:nvPr/>
        </p:nvSpPr>
        <p:spPr>
          <a:xfrm>
            <a:off x="270067" y="289956"/>
            <a:ext cx="4058345" cy="1046292"/>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100" normalizeH="0" baseline="0" noProof="0">
              <a:ln w="3175">
                <a:noFill/>
              </a:ln>
              <a:solidFill>
                <a:prstClr val="black"/>
              </a:solidFill>
              <a:effectLst/>
              <a:uLnTx/>
              <a:uFillTx/>
              <a:latin typeface="Segoe UI" panose="020B0502040204020203" pitchFamily="34" charset="0"/>
              <a:ea typeface="Segoe UI Semilight" charset="0"/>
              <a:cs typeface="Segoe UI" panose="020B0502040204020203" pitchFamily="34" charset="0"/>
            </a:endParaRPr>
          </a:p>
        </p:txBody>
      </p:sp>
      <p:sp>
        <p:nvSpPr>
          <p:cNvPr id="38" name="Content Placeholder 2">
            <a:extLst>
              <a:ext uri="{FF2B5EF4-FFF2-40B4-BE49-F238E27FC236}">
                <a16:creationId xmlns:a16="http://schemas.microsoft.com/office/drawing/2014/main" id="{FA22ECF3-461F-4362-8AC2-DC64E89B3017}"/>
              </a:ext>
            </a:extLst>
          </p:cNvPr>
          <p:cNvSpPr txBox="1">
            <a:spLocks/>
          </p:cNvSpPr>
          <p:nvPr/>
        </p:nvSpPr>
        <p:spPr>
          <a:xfrm>
            <a:off x="8127907" y="2760441"/>
            <a:ext cx="4174066" cy="695933"/>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016" rtl="0" eaLnBrk="1" fontAlgn="auto" latinLnBrk="0" hangingPunct="1">
              <a:lnSpc>
                <a:spcPct val="90000"/>
              </a:lnSpc>
              <a:spcBef>
                <a:spcPts val="600"/>
              </a:spcBef>
              <a:spcAft>
                <a:spcPts val="0"/>
              </a:spcAft>
              <a:buClr>
                <a:srgbClr val="0078D7"/>
              </a:buClr>
              <a:buSzPct val="90000"/>
              <a:buFont typeface="Arial" pitchFamily="34" charset="0"/>
              <a:buNone/>
              <a:tabLst/>
              <a:defRPr/>
            </a:pPr>
            <a:r>
              <a:rPr kumimoji="0" lang="en-US" sz="1568" b="1" i="0" u="none" strike="noStrike" kern="1200" cap="none" spc="0" normalizeH="0" baseline="0" noProof="0" dirty="0">
                <a:ln>
                  <a:noFill/>
                </a:ln>
                <a:solidFill>
                  <a:srgbClr val="3C3C41"/>
                </a:solidFill>
                <a:effectLst/>
                <a:uLnTx/>
                <a:uFillTx/>
                <a:latin typeface="Segoe UI Semibold" charset="0"/>
                <a:ea typeface="Segoe UI Semibold" charset="0"/>
                <a:cs typeface="Segoe UI Semibold" charset="0"/>
              </a:rPr>
              <a:t>AMA, DMA, DMS, DEA, Azure Data Studio</a:t>
            </a:r>
          </a:p>
          <a:p>
            <a:pPr marL="0" marR="0" lvl="1" indent="0" algn="l" defTabSz="914016" rtl="0" eaLnBrk="1" fontAlgn="auto" latinLnBrk="0" hangingPunct="1">
              <a:lnSpc>
                <a:spcPct val="90000"/>
              </a:lnSpc>
              <a:spcBef>
                <a:spcPts val="600"/>
              </a:spcBef>
              <a:spcAft>
                <a:spcPts val="0"/>
              </a:spcAft>
              <a:buClr>
                <a:srgbClr val="0078D7"/>
              </a:buClr>
              <a:buSzPct val="90000"/>
              <a:buFont typeface="Arial" pitchFamily="34" charset="0"/>
              <a:buNone/>
              <a:tabLst/>
              <a:defRPr/>
            </a:pPr>
            <a:endParaRPr kumimoji="0" lang="en-US" sz="1568" b="1" i="0" u="none" strike="noStrike" kern="1200" cap="none" spc="0" normalizeH="0" baseline="0" noProof="0" dirty="0">
              <a:ln>
                <a:noFill/>
              </a:ln>
              <a:solidFill>
                <a:srgbClr val="3C3C41"/>
              </a:solidFill>
              <a:effectLst/>
              <a:uLnTx/>
              <a:uFillTx/>
              <a:latin typeface="Segoe UI Semibold" charset="0"/>
              <a:ea typeface="Segoe UI Semibold" charset="0"/>
              <a:cs typeface="Segoe UI Semibold" charset="0"/>
            </a:endParaRPr>
          </a:p>
        </p:txBody>
      </p:sp>
      <p:sp>
        <p:nvSpPr>
          <p:cNvPr id="40" name="Rectangle 39">
            <a:extLst>
              <a:ext uri="{FF2B5EF4-FFF2-40B4-BE49-F238E27FC236}">
                <a16:creationId xmlns:a16="http://schemas.microsoft.com/office/drawing/2014/main" id="{CA9D2BDA-C85A-45F0-AC02-2D8F965C307C}"/>
              </a:ext>
            </a:extLst>
          </p:cNvPr>
          <p:cNvSpPr/>
          <p:nvPr/>
        </p:nvSpPr>
        <p:spPr>
          <a:xfrm>
            <a:off x="9775728" y="1648459"/>
            <a:ext cx="2416271" cy="307777"/>
          </a:xfrm>
          <a:prstGeom prst="rect">
            <a:avLst/>
          </a:prstGeom>
        </p:spPr>
        <p:txBody>
          <a:bodyPr wrap="square">
            <a:spAutoFit/>
          </a:bodyPr>
          <a:lstStyle/>
          <a:p>
            <a:pPr marL="0" marR="0" lvl="0" indent="0" algn="l" defTabSz="914225"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bold" charset="0"/>
                <a:ea typeface="Segoe UI Semibold" charset="0"/>
                <a:cs typeface="Segoe UI Semibold" charset="0"/>
              </a:rPr>
              <a:t>Azure SQL (VM, MI, DB )</a:t>
            </a:r>
          </a:p>
        </p:txBody>
      </p:sp>
      <p:sp>
        <p:nvSpPr>
          <p:cNvPr id="41" name="Content Placeholder 2">
            <a:extLst>
              <a:ext uri="{FF2B5EF4-FFF2-40B4-BE49-F238E27FC236}">
                <a16:creationId xmlns:a16="http://schemas.microsoft.com/office/drawing/2014/main" id="{D1108AA4-A79B-4A0A-82C0-B76A03FFA519}"/>
              </a:ext>
            </a:extLst>
          </p:cNvPr>
          <p:cNvSpPr txBox="1">
            <a:spLocks/>
          </p:cNvSpPr>
          <p:nvPr/>
        </p:nvSpPr>
        <p:spPr>
          <a:xfrm>
            <a:off x="7442027" y="4637311"/>
            <a:ext cx="3404427" cy="400060"/>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1400"/>
              </a:spcBef>
              <a:spcAft>
                <a:spcPts val="0"/>
              </a:spcAft>
              <a:buClr>
                <a:srgbClr val="0078D7"/>
              </a:buClr>
              <a:buSzPct val="90000"/>
              <a:buFont typeface="Arial" pitchFamily="34" charset="0"/>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Semibold" charset="0"/>
                <a:cs typeface="Segoe UI" panose="020B0502040204020203" pitchFamily="34" charset="0"/>
              </a:rPr>
              <a:t>Azure Hybrid Benefit for SQL Server</a:t>
            </a:r>
            <a:endPar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Segoe UI Semibold" charset="0"/>
              <a:cs typeface="Segoe UI" panose="020B0502040204020203" pitchFamily="34" charset="0"/>
            </a:endParaRPr>
          </a:p>
        </p:txBody>
      </p:sp>
      <p:sp>
        <p:nvSpPr>
          <p:cNvPr id="3" name="Text Placeholder 2">
            <a:extLst>
              <a:ext uri="{FF2B5EF4-FFF2-40B4-BE49-F238E27FC236}">
                <a16:creationId xmlns:a16="http://schemas.microsoft.com/office/drawing/2014/main" id="{E102C981-7B39-4ABA-85A5-4922E7519C86}"/>
              </a:ext>
            </a:extLst>
          </p:cNvPr>
          <p:cNvSpPr>
            <a:spLocks noGrp="1"/>
          </p:cNvSpPr>
          <p:nvPr>
            <p:ph type="body" sz="quarter" idx="13"/>
          </p:nvPr>
        </p:nvSpPr>
        <p:spPr>
          <a:xfrm>
            <a:off x="588263" y="1232378"/>
            <a:ext cx="11531219" cy="3247423"/>
          </a:xfrm>
        </p:spPr>
        <p:txBody>
          <a:bodyPr>
            <a:normAutofit fontScale="25000" lnSpcReduction="20000"/>
          </a:bodyPr>
          <a:lstStyle/>
          <a:p>
            <a:pPr lvl="0"/>
            <a:r>
              <a:rPr lang="en-US" sz="7200" dirty="0"/>
              <a:t>Azure Migrate (AMA)</a:t>
            </a:r>
            <a:br>
              <a:rPr lang="en-US" sz="7200" dirty="0"/>
            </a:br>
            <a:r>
              <a:rPr lang="en-US" sz="7200" u="sng" dirty="0">
                <a:solidFill>
                  <a:schemeClr val="tx1"/>
                </a:solidFill>
                <a:latin typeface="+mn-lt"/>
              </a:rPr>
              <a:t>Discover </a:t>
            </a:r>
            <a:r>
              <a:rPr lang="en-US" sz="7200" dirty="0">
                <a:solidFill>
                  <a:schemeClr val="tx1"/>
                </a:solidFill>
                <a:latin typeface="+mn-lt"/>
              </a:rPr>
              <a:t>and </a:t>
            </a:r>
            <a:r>
              <a:rPr lang="en-US" sz="7200" u="sng" dirty="0">
                <a:solidFill>
                  <a:schemeClr val="tx1"/>
                </a:solidFill>
                <a:latin typeface="+mn-lt"/>
              </a:rPr>
              <a:t>Assess</a:t>
            </a:r>
            <a:r>
              <a:rPr lang="en-US" sz="7200" dirty="0">
                <a:solidFill>
                  <a:schemeClr val="tx1"/>
                </a:solidFill>
                <a:latin typeface="+mn-lt"/>
              </a:rPr>
              <a:t> (&amp; </a:t>
            </a:r>
            <a:r>
              <a:rPr lang="en-US" sz="7200" u="sng" dirty="0">
                <a:solidFill>
                  <a:schemeClr val="tx1"/>
                </a:solidFill>
                <a:latin typeface="+mn-lt"/>
              </a:rPr>
              <a:t>Migrate </a:t>
            </a:r>
            <a:r>
              <a:rPr lang="en-US" sz="7200" dirty="0">
                <a:solidFill>
                  <a:schemeClr val="tx1"/>
                </a:solidFill>
                <a:latin typeface="+mn-lt"/>
              </a:rPr>
              <a:t>to Azure VM at scale)</a:t>
            </a:r>
          </a:p>
          <a:p>
            <a:pPr lvl="0"/>
            <a:endParaRPr lang="en-US" sz="7200" dirty="0"/>
          </a:p>
          <a:p>
            <a:pPr lvl="0"/>
            <a:r>
              <a:rPr lang="en-US" sz="7200" dirty="0"/>
              <a:t>Data Migration Assistant (DMA) </a:t>
            </a:r>
          </a:p>
          <a:p>
            <a:pPr lvl="1"/>
            <a:r>
              <a:rPr lang="en-US" sz="7200" u="sng" dirty="0"/>
              <a:t>Assess</a:t>
            </a:r>
            <a:r>
              <a:rPr lang="en-US" sz="7200" dirty="0"/>
              <a:t> database compatibility and feature parity, target SKU</a:t>
            </a:r>
          </a:p>
          <a:p>
            <a:pPr lvl="0"/>
            <a:endParaRPr lang="en-US" sz="7200" dirty="0"/>
          </a:p>
          <a:p>
            <a:pPr lvl="1"/>
            <a:r>
              <a:rPr lang="en-US" sz="7200" dirty="0">
                <a:solidFill>
                  <a:schemeClr val="tx2"/>
                </a:solidFill>
                <a:latin typeface="+mj-lt"/>
              </a:rPr>
              <a:t>Data Access Migration Toolkit</a:t>
            </a:r>
          </a:p>
          <a:p>
            <a:pPr lvl="1"/>
            <a:r>
              <a:rPr lang="en-GB" sz="7200" u="sng" dirty="0"/>
              <a:t>Assess</a:t>
            </a:r>
            <a:r>
              <a:rPr lang="en-GB" sz="7200" dirty="0"/>
              <a:t> issues or blockers from the application point of view</a:t>
            </a:r>
          </a:p>
          <a:p>
            <a:pPr lvl="0"/>
            <a:endParaRPr lang="en-US" sz="7200" dirty="0"/>
          </a:p>
          <a:p>
            <a:pPr lvl="0"/>
            <a:r>
              <a:rPr lang="en-US" sz="7200" dirty="0"/>
              <a:t>Azure Data Studio</a:t>
            </a:r>
          </a:p>
          <a:p>
            <a:pPr lvl="1"/>
            <a:r>
              <a:rPr lang="en-US" sz="7200" u="sng" dirty="0"/>
              <a:t>Assess and Migrate </a:t>
            </a:r>
            <a:r>
              <a:rPr lang="en-US" sz="7200" dirty="0"/>
              <a:t>from the local machine via DMS</a:t>
            </a:r>
          </a:p>
          <a:p>
            <a:pPr lvl="0"/>
            <a:endParaRPr lang="en-US" sz="7200" dirty="0"/>
          </a:p>
          <a:p>
            <a:pPr lvl="0"/>
            <a:r>
              <a:rPr lang="en-US" sz="7200" dirty="0"/>
              <a:t>Database Migration Service (DMS) </a:t>
            </a:r>
          </a:p>
          <a:p>
            <a:pPr lvl="1"/>
            <a:r>
              <a:rPr lang="en-US" sz="7200" u="sng" dirty="0"/>
              <a:t>Migrate </a:t>
            </a:r>
            <a:r>
              <a:rPr lang="en-US" sz="7200" dirty="0"/>
              <a:t>offline &amp; online to Azure SQL PaaS</a:t>
            </a:r>
          </a:p>
          <a:p>
            <a:pPr lvl="1"/>
            <a:endParaRPr lang="en-US" sz="7200" dirty="0"/>
          </a:p>
          <a:p>
            <a:pPr lvl="0"/>
            <a:r>
              <a:rPr lang="en-US" sz="7200" dirty="0"/>
              <a:t>Database Experimentation Assistant (DEA)</a:t>
            </a:r>
          </a:p>
          <a:p>
            <a:pPr lvl="1"/>
            <a:r>
              <a:rPr lang="en-US" sz="7200" u="sng" dirty="0"/>
              <a:t>Evaluate</a:t>
            </a:r>
            <a:r>
              <a:rPr lang="en-US" sz="7200" dirty="0"/>
              <a:t> target version of SQL Server for a given workload</a:t>
            </a:r>
          </a:p>
          <a:p>
            <a:pPr lvl="1"/>
            <a:endParaRPr lang="en-US" sz="7200" dirty="0"/>
          </a:p>
          <a:p>
            <a:pPr lvl="0"/>
            <a:endParaRPr lang="en-US" dirty="0"/>
          </a:p>
        </p:txBody>
      </p:sp>
      <p:sp>
        <p:nvSpPr>
          <p:cNvPr id="2" name="Title 1">
            <a:extLst>
              <a:ext uri="{FF2B5EF4-FFF2-40B4-BE49-F238E27FC236}">
                <a16:creationId xmlns:a16="http://schemas.microsoft.com/office/drawing/2014/main" id="{2E08469B-91FC-4A26-B2D5-E00426B53B11}"/>
              </a:ext>
            </a:extLst>
          </p:cNvPr>
          <p:cNvSpPr>
            <a:spLocks noGrp="1"/>
          </p:cNvSpPr>
          <p:nvPr>
            <p:ph type="title"/>
          </p:nvPr>
        </p:nvSpPr>
        <p:spPr/>
        <p:txBody>
          <a:bodyPr/>
          <a:lstStyle/>
          <a:p>
            <a:r>
              <a:rPr lang="en-US"/>
              <a:t>Tools and services for your migration journey</a:t>
            </a:r>
          </a:p>
        </p:txBody>
      </p:sp>
      <p:sp>
        <p:nvSpPr>
          <p:cNvPr id="42" name="Arc 41">
            <a:extLst>
              <a:ext uri="{FF2B5EF4-FFF2-40B4-BE49-F238E27FC236}">
                <a16:creationId xmlns:a16="http://schemas.microsoft.com/office/drawing/2014/main" id="{EB6FA93A-82CA-4AC4-A63B-657C2F55FFD6}"/>
              </a:ext>
            </a:extLst>
          </p:cNvPr>
          <p:cNvSpPr/>
          <p:nvPr/>
        </p:nvSpPr>
        <p:spPr>
          <a:xfrm flipH="1">
            <a:off x="7322380" y="1419778"/>
            <a:ext cx="3175936" cy="4108673"/>
          </a:xfrm>
          <a:custGeom>
            <a:avLst/>
            <a:gdLst>
              <a:gd name="connsiteX0" fmla="*/ 4377484 w 8234947"/>
              <a:gd name="connsiteY0" fmla="*/ 8218 h 8234948"/>
              <a:gd name="connsiteX1" fmla="*/ 8234947 w 8234947"/>
              <a:gd name="connsiteY1" fmla="*/ 4117474 h 8234948"/>
              <a:gd name="connsiteX2" fmla="*/ 4117474 w 8234947"/>
              <a:gd name="connsiteY2" fmla="*/ 4117474 h 8234948"/>
              <a:gd name="connsiteX3" fmla="*/ 4377484 w 8234947"/>
              <a:gd name="connsiteY3" fmla="*/ 8218 h 8234948"/>
              <a:gd name="connsiteX0" fmla="*/ 4377484 w 8234947"/>
              <a:gd name="connsiteY0" fmla="*/ 8218 h 8234948"/>
              <a:gd name="connsiteX1" fmla="*/ 8234947 w 8234947"/>
              <a:gd name="connsiteY1" fmla="*/ 4117474 h 8234948"/>
              <a:gd name="connsiteX0" fmla="*/ 0 w 3857463"/>
              <a:gd name="connsiteY0" fmla="*/ 0 h 4109256"/>
              <a:gd name="connsiteX1" fmla="*/ 3857463 w 3857463"/>
              <a:gd name="connsiteY1" fmla="*/ 4109256 h 4109256"/>
              <a:gd name="connsiteX2" fmla="*/ 0 w 3857463"/>
              <a:gd name="connsiteY2" fmla="*/ 0 h 4109256"/>
              <a:gd name="connsiteX0" fmla="*/ 0 w 3857463"/>
              <a:gd name="connsiteY0" fmla="*/ 0 h 4109256"/>
              <a:gd name="connsiteX1" fmla="*/ 3857463 w 3857463"/>
              <a:gd name="connsiteY1" fmla="*/ 4109256 h 4109256"/>
            </a:gdLst>
            <a:ahLst/>
            <a:cxnLst>
              <a:cxn ang="0">
                <a:pos x="connsiteX0" y="connsiteY0"/>
              </a:cxn>
              <a:cxn ang="0">
                <a:pos x="connsiteX1" y="connsiteY1"/>
              </a:cxn>
            </a:cxnLst>
            <a:rect l="l" t="t" r="r" b="b"/>
            <a:pathLst>
              <a:path w="3857463" h="4109256" stroke="0" extrusionOk="0">
                <a:moveTo>
                  <a:pt x="0" y="0"/>
                </a:moveTo>
                <a:cubicBezTo>
                  <a:pt x="2168725" y="137225"/>
                  <a:pt x="3857463" y="1936194"/>
                  <a:pt x="3857463" y="4109256"/>
                </a:cubicBezTo>
                <a:lnTo>
                  <a:pt x="0" y="0"/>
                </a:lnTo>
                <a:close/>
              </a:path>
              <a:path w="3857463" h="4109256" fill="none">
                <a:moveTo>
                  <a:pt x="0" y="0"/>
                </a:moveTo>
                <a:cubicBezTo>
                  <a:pt x="2168725" y="137225"/>
                  <a:pt x="3857463" y="1936194"/>
                  <a:pt x="3857463" y="4109256"/>
                </a:cubicBezTo>
              </a:path>
            </a:pathLst>
          </a:cu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Oval 30">
            <a:extLst>
              <a:ext uri="{FF2B5EF4-FFF2-40B4-BE49-F238E27FC236}">
                <a16:creationId xmlns:a16="http://schemas.microsoft.com/office/drawing/2014/main" id="{3748335E-3D1E-4AEE-A4EC-058641519CB3}"/>
              </a:ext>
            </a:extLst>
          </p:cNvPr>
          <p:cNvSpPr/>
          <p:nvPr/>
        </p:nvSpPr>
        <p:spPr bwMode="auto">
          <a:xfrm flipH="1">
            <a:off x="7323005" y="4798415"/>
            <a:ext cx="78382" cy="78382"/>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3BEAF66C-A679-4AE4-A548-9B26BDDDADFE}"/>
              </a:ext>
            </a:extLst>
          </p:cNvPr>
          <p:cNvSpPr/>
          <p:nvPr/>
        </p:nvSpPr>
        <p:spPr bwMode="auto">
          <a:xfrm flipH="1">
            <a:off x="8152228" y="2742031"/>
            <a:ext cx="78382" cy="78382"/>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Oval 36">
            <a:extLst>
              <a:ext uri="{FF2B5EF4-FFF2-40B4-BE49-F238E27FC236}">
                <a16:creationId xmlns:a16="http://schemas.microsoft.com/office/drawing/2014/main" id="{96EF407A-15D2-491E-845D-F99371B1B48C}"/>
              </a:ext>
            </a:extLst>
          </p:cNvPr>
          <p:cNvSpPr/>
          <p:nvPr/>
        </p:nvSpPr>
        <p:spPr bwMode="auto">
          <a:xfrm flipH="1">
            <a:off x="9695412" y="1555737"/>
            <a:ext cx="78382" cy="78382"/>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6F4034A-7C13-4A01-850A-B1DFFC7BA15F}"/>
              </a:ext>
            </a:extLst>
          </p:cNvPr>
          <p:cNvSpPr/>
          <p:nvPr/>
        </p:nvSpPr>
        <p:spPr bwMode="auto">
          <a:xfrm rot="10800000" flipV="1">
            <a:off x="10681821" y="1011541"/>
            <a:ext cx="893074" cy="492310"/>
          </a:xfrm>
          <a:custGeom>
            <a:avLst/>
            <a:gdLst>
              <a:gd name="connsiteX0" fmla="*/ 453439 w 893201"/>
              <a:gd name="connsiteY0" fmla="*/ 0 h 492380"/>
              <a:gd name="connsiteX1" fmla="*/ 260039 w 893201"/>
              <a:gd name="connsiteY1" fmla="*/ 128194 h 492380"/>
              <a:gd name="connsiteX2" fmla="*/ 258244 w 893201"/>
              <a:gd name="connsiteY2" fmla="*/ 133977 h 492380"/>
              <a:gd name="connsiteX3" fmla="*/ 241354 w 893201"/>
              <a:gd name="connsiteY3" fmla="*/ 127795 h 492380"/>
              <a:gd name="connsiteX4" fmla="*/ 186033 w 893201"/>
              <a:gd name="connsiteY4" fmla="*/ 119432 h 492380"/>
              <a:gd name="connsiteX5" fmla="*/ 0 w 893201"/>
              <a:gd name="connsiteY5" fmla="*/ 305465 h 492380"/>
              <a:gd name="connsiteX6" fmla="*/ 167012 w 893201"/>
              <a:gd name="connsiteY6" fmla="*/ 490538 h 492380"/>
              <a:gd name="connsiteX7" fmla="*/ 181206 w 893201"/>
              <a:gd name="connsiteY7" fmla="*/ 491255 h 492380"/>
              <a:gd name="connsiteX8" fmla="*/ 188979 w 893201"/>
              <a:gd name="connsiteY8" fmla="*/ 492038 h 492380"/>
              <a:gd name="connsiteX9" fmla="*/ 788513 w 893201"/>
              <a:gd name="connsiteY9" fmla="*/ 492038 h 492380"/>
              <a:gd name="connsiteX10" fmla="*/ 797231 w 893201"/>
              <a:gd name="connsiteY10" fmla="*/ 492380 h 492380"/>
              <a:gd name="connsiteX11" fmla="*/ 817613 w 893201"/>
              <a:gd name="connsiteY11" fmla="*/ 489063 h 492380"/>
              <a:gd name="connsiteX12" fmla="*/ 889702 w 893201"/>
              <a:gd name="connsiteY12" fmla="*/ 364202 h 492380"/>
              <a:gd name="connsiteX13" fmla="*/ 785223 w 893201"/>
              <a:gd name="connsiteY13" fmla="*/ 288796 h 492380"/>
              <a:gd name="connsiteX14" fmla="*/ 777454 w 893201"/>
              <a:gd name="connsiteY14" fmla="*/ 290060 h 492380"/>
              <a:gd name="connsiteX15" fmla="*/ 779600 w 893201"/>
              <a:gd name="connsiteY15" fmla="*/ 277271 h 492380"/>
              <a:gd name="connsiteX16" fmla="*/ 763810 w 893201"/>
              <a:gd name="connsiteY16" fmla="*/ 208954 h 492380"/>
              <a:gd name="connsiteX17" fmla="*/ 668286 w 893201"/>
              <a:gd name="connsiteY17" fmla="*/ 149263 h 492380"/>
              <a:gd name="connsiteX18" fmla="*/ 654449 w 893201"/>
              <a:gd name="connsiteY18" fmla="*/ 149627 h 492380"/>
              <a:gd name="connsiteX19" fmla="*/ 653897 w 893201"/>
              <a:gd name="connsiteY19" fmla="*/ 147478 h 492380"/>
              <a:gd name="connsiteX20" fmla="*/ 453439 w 893201"/>
              <a:gd name="connsiteY20" fmla="*/ 0 h 4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201" h="492380">
                <a:moveTo>
                  <a:pt x="453439" y="0"/>
                </a:moveTo>
                <a:cubicBezTo>
                  <a:pt x="366498" y="0"/>
                  <a:pt x="291903" y="52860"/>
                  <a:pt x="260039" y="128194"/>
                </a:cubicBezTo>
                <a:lnTo>
                  <a:pt x="258244" y="133977"/>
                </a:lnTo>
                <a:lnTo>
                  <a:pt x="241354" y="127795"/>
                </a:lnTo>
                <a:cubicBezTo>
                  <a:pt x="223878" y="122360"/>
                  <a:pt x="205298" y="119432"/>
                  <a:pt x="186033" y="119432"/>
                </a:cubicBezTo>
                <a:cubicBezTo>
                  <a:pt x="83290" y="119432"/>
                  <a:pt x="0" y="202722"/>
                  <a:pt x="0" y="305465"/>
                </a:cubicBezTo>
                <a:cubicBezTo>
                  <a:pt x="0" y="401787"/>
                  <a:pt x="73204" y="481011"/>
                  <a:pt x="167012" y="490538"/>
                </a:cubicBezTo>
                <a:lnTo>
                  <a:pt x="181206" y="491255"/>
                </a:lnTo>
                <a:lnTo>
                  <a:pt x="188979" y="492038"/>
                </a:lnTo>
                <a:lnTo>
                  <a:pt x="788513" y="492038"/>
                </a:lnTo>
                <a:lnTo>
                  <a:pt x="797231" y="492380"/>
                </a:lnTo>
                <a:cubicBezTo>
                  <a:pt x="803993" y="491974"/>
                  <a:pt x="810815" y="490885"/>
                  <a:pt x="817613" y="489063"/>
                </a:cubicBezTo>
                <a:cubicBezTo>
                  <a:pt x="872000" y="474490"/>
                  <a:pt x="904275" y="418588"/>
                  <a:pt x="889702" y="364202"/>
                </a:cubicBezTo>
                <a:cubicBezTo>
                  <a:pt x="876951" y="316614"/>
                  <a:pt x="832557" y="285955"/>
                  <a:pt x="785223" y="288796"/>
                </a:cubicBezTo>
                <a:lnTo>
                  <a:pt x="777454" y="290060"/>
                </a:lnTo>
                <a:lnTo>
                  <a:pt x="779600" y="277271"/>
                </a:lnTo>
                <a:cubicBezTo>
                  <a:pt x="781228" y="254227"/>
                  <a:pt x="776230" y="230467"/>
                  <a:pt x="763810" y="208954"/>
                </a:cubicBezTo>
                <a:cubicBezTo>
                  <a:pt x="743109" y="173100"/>
                  <a:pt x="706693" y="151977"/>
                  <a:pt x="668286" y="149263"/>
                </a:cubicBezTo>
                <a:lnTo>
                  <a:pt x="654449" y="149627"/>
                </a:lnTo>
                <a:lnTo>
                  <a:pt x="653897" y="147478"/>
                </a:lnTo>
                <a:cubicBezTo>
                  <a:pt x="627322" y="62037"/>
                  <a:pt x="547625" y="0"/>
                  <a:pt x="453439" y="0"/>
                </a:cubicBezTo>
                <a:close/>
              </a:path>
            </a:pathLst>
          </a:custGeom>
          <a:solidFill>
            <a:schemeClr val="tx2"/>
          </a:solidFill>
          <a:ln w="12700"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0EDB8F5C-0393-410A-A5EA-FE1763BFBD8D}"/>
              </a:ext>
            </a:extLst>
          </p:cNvPr>
          <p:cNvGrpSpPr/>
          <p:nvPr/>
        </p:nvGrpSpPr>
        <p:grpSpPr>
          <a:xfrm>
            <a:off x="6939779" y="5658513"/>
            <a:ext cx="716131" cy="556350"/>
            <a:chOff x="4629192" y="2336515"/>
            <a:chExt cx="716233" cy="556429"/>
          </a:xfrm>
        </p:grpSpPr>
        <p:sp>
          <p:nvSpPr>
            <p:cNvPr id="20" name="Rectangle 19">
              <a:extLst>
                <a:ext uri="{FF2B5EF4-FFF2-40B4-BE49-F238E27FC236}">
                  <a16:creationId xmlns:a16="http://schemas.microsoft.com/office/drawing/2014/main" id="{C066B990-C338-4237-8543-1780FDC354DD}"/>
                </a:ext>
              </a:extLst>
            </p:cNvPr>
            <p:cNvSpPr/>
            <p:nvPr/>
          </p:nvSpPr>
          <p:spPr>
            <a:xfrm>
              <a:off x="4629192" y="2336515"/>
              <a:ext cx="278414" cy="55642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A1A667D-583E-4B60-A602-5CEB68F76560}"/>
                </a:ext>
              </a:extLst>
            </p:cNvPr>
            <p:cNvSpPr/>
            <p:nvPr/>
          </p:nvSpPr>
          <p:spPr>
            <a:xfrm>
              <a:off x="4938421" y="2455083"/>
              <a:ext cx="254220" cy="43786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89B745C7-BE36-466E-9F9A-9827AE5858DA}"/>
                </a:ext>
              </a:extLst>
            </p:cNvPr>
            <p:cNvSpPr/>
            <p:nvPr/>
          </p:nvSpPr>
          <p:spPr>
            <a:xfrm>
              <a:off x="5223456" y="2639024"/>
              <a:ext cx="121969" cy="2539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11A7CF14-DE3B-4795-BDD2-464F7921652B}"/>
                </a:ext>
              </a:extLst>
            </p:cNvPr>
            <p:cNvSpPr/>
            <p:nvPr/>
          </p:nvSpPr>
          <p:spPr>
            <a:xfrm>
              <a:off x="4733709"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F4171C05-F979-4359-A79B-93A726FE1C7F}"/>
                </a:ext>
              </a:extLst>
            </p:cNvPr>
            <p:cNvSpPr/>
            <p:nvPr/>
          </p:nvSpPr>
          <p:spPr>
            <a:xfrm>
              <a:off x="5030398"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A127E843-9AA2-4761-9129-F323704F9106}"/>
                </a:ext>
              </a:extLst>
            </p:cNvPr>
            <p:cNvSpPr/>
            <p:nvPr/>
          </p:nvSpPr>
          <p:spPr>
            <a:xfrm>
              <a:off x="5258775" y="2799041"/>
              <a:ext cx="45719" cy="9390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6" name="Content Placeholder 2">
            <a:extLst>
              <a:ext uri="{FF2B5EF4-FFF2-40B4-BE49-F238E27FC236}">
                <a16:creationId xmlns:a16="http://schemas.microsoft.com/office/drawing/2014/main" id="{51A28E48-AB37-40F5-8E08-95018DEDE24B}"/>
              </a:ext>
            </a:extLst>
          </p:cNvPr>
          <p:cNvSpPr txBox="1">
            <a:spLocks/>
          </p:cNvSpPr>
          <p:nvPr/>
        </p:nvSpPr>
        <p:spPr>
          <a:xfrm>
            <a:off x="7774791" y="5785006"/>
            <a:ext cx="3404427" cy="400060"/>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1400"/>
              </a:spcBef>
              <a:spcAft>
                <a:spcPts val="0"/>
              </a:spcAft>
              <a:buClr>
                <a:srgbClr val="0078D7"/>
              </a:buClr>
              <a:buSzPct val="90000"/>
              <a:buFont typeface="Arial" pitchFamily="34" charset="0"/>
              <a:buNone/>
              <a:tabLst/>
              <a:defRPr/>
            </a:pPr>
            <a:r>
              <a:rPr kumimoji="0" lang="en-US" sz="1400" b="1" i="0" u="none" strike="noStrike" kern="1200" cap="none" spc="0" normalizeH="0" baseline="0" noProof="0">
                <a:ln>
                  <a:noFill/>
                </a:ln>
                <a:solidFill>
                  <a:prstClr val="black"/>
                </a:solidFill>
                <a:effectLst/>
                <a:uLnTx/>
                <a:uFillTx/>
                <a:latin typeface="Segoe UI Semibold" charset="0"/>
                <a:ea typeface="Segoe UI Semibold" charset="0"/>
                <a:cs typeface="Segoe UI Semibold" charset="0"/>
              </a:rPr>
              <a:t>On-premises data </a:t>
            </a:r>
            <a:endParaRPr kumimoji="0" lang="en-US" sz="1100" b="1" i="0" u="none" strike="noStrike" kern="1200" cap="none" spc="0" normalizeH="0" baseline="0" noProof="0">
              <a:ln>
                <a:noFill/>
              </a:ln>
              <a:solidFill>
                <a:prstClr val="black"/>
              </a:solidFill>
              <a:effectLst/>
              <a:uLnTx/>
              <a:uFillTx/>
              <a:latin typeface="Segoe UI Semibold" charset="0"/>
              <a:ea typeface="Segoe UI Semibold" charset="0"/>
              <a:cs typeface="Segoe UI Semibold" charset="0"/>
            </a:endParaRPr>
          </a:p>
        </p:txBody>
      </p:sp>
      <p:sp>
        <p:nvSpPr>
          <p:cNvPr id="4" name="TextBox 3">
            <a:extLst>
              <a:ext uri="{FF2B5EF4-FFF2-40B4-BE49-F238E27FC236}">
                <a16:creationId xmlns:a16="http://schemas.microsoft.com/office/drawing/2014/main" id="{2D2E4194-51D0-4B71-9937-0CE390AD8255}"/>
              </a:ext>
            </a:extLst>
          </p:cNvPr>
          <p:cNvSpPr txBox="1"/>
          <p:nvPr/>
        </p:nvSpPr>
        <p:spPr>
          <a:xfrm>
            <a:off x="9822936" y="6465744"/>
            <a:ext cx="2047035" cy="42550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https://datamigration.microsoft.com</a:t>
            </a:r>
            <a:endParaRPr kumimoji="0" lang="en-US" sz="1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8455F6B7-4C77-4727-AC0B-87618F7BDD61}"/>
              </a:ext>
            </a:extLst>
          </p:cNvPr>
          <p:cNvSpPr txBox="1"/>
          <p:nvPr/>
        </p:nvSpPr>
        <p:spPr>
          <a:xfrm>
            <a:off x="7809154" y="3347764"/>
            <a:ext cx="674012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Segoe UI"/>
                <a:ea typeface="+mn-ea"/>
                <a:cs typeface="+mn-cs"/>
                <a:hlinkClick r:id="rId4"/>
              </a:rPr>
              <a:t>Azure </a:t>
            </a:r>
            <a:r>
              <a:rPr kumimoji="0" lang="fr-FR" sz="1200" b="0" i="0" u="none" strike="noStrike" kern="1200" cap="none" spc="0" normalizeH="0" baseline="0" noProof="0" dirty="0" err="1">
                <a:ln>
                  <a:noFill/>
                </a:ln>
                <a:solidFill>
                  <a:srgbClr val="000000"/>
                </a:solidFill>
                <a:effectLst/>
                <a:uLnTx/>
                <a:uFillTx/>
                <a:latin typeface="Segoe UI"/>
                <a:ea typeface="+mn-ea"/>
                <a:cs typeface="+mn-cs"/>
                <a:hlinkClick r:id="rId4"/>
              </a:rPr>
              <a:t>Database</a:t>
            </a:r>
            <a:r>
              <a:rPr kumimoji="0" lang="fr-FR" sz="1200" b="0" i="0" u="none" strike="noStrike" kern="1200" cap="none" spc="0" normalizeH="0" baseline="0" noProof="0" dirty="0">
                <a:ln>
                  <a:noFill/>
                </a:ln>
                <a:solidFill>
                  <a:srgbClr val="000000"/>
                </a:solidFill>
                <a:effectLst/>
                <a:uLnTx/>
                <a:uFillTx/>
                <a:latin typeface="Segoe UI"/>
                <a:ea typeface="+mn-ea"/>
                <a:cs typeface="+mn-cs"/>
                <a:hlinkClick r:id="rId4"/>
              </a:rPr>
              <a:t> Migration Service  </a:t>
            </a:r>
            <a:r>
              <a:rPr kumimoji="0" lang="fr-FR" sz="1200" b="0" i="0" u="none" strike="noStrike" kern="1200" cap="none" spc="0" normalizeH="0" baseline="0" noProof="0" dirty="0" err="1">
                <a:ln>
                  <a:noFill/>
                </a:ln>
                <a:solidFill>
                  <a:srgbClr val="000000"/>
                </a:solidFill>
                <a:effectLst/>
                <a:uLnTx/>
                <a:uFillTx/>
                <a:latin typeface="Segoe UI"/>
                <a:ea typeface="+mn-ea"/>
                <a:cs typeface="+mn-cs"/>
                <a:hlinkClick r:id="rId4"/>
              </a:rPr>
              <a:t>tools</a:t>
            </a:r>
            <a:r>
              <a:rPr kumimoji="0" lang="fr-FR" sz="1200" b="0" i="0" u="none" strike="noStrike" kern="1200" cap="none" spc="0" normalizeH="0" baseline="0" noProof="0" dirty="0">
                <a:ln>
                  <a:noFill/>
                </a:ln>
                <a:solidFill>
                  <a:srgbClr val="000000"/>
                </a:solidFill>
                <a:effectLst/>
                <a:uLnTx/>
                <a:uFillTx/>
                <a:latin typeface="Segoe UI"/>
                <a:ea typeface="+mn-ea"/>
                <a:cs typeface="+mn-cs"/>
                <a:hlinkClick r:id="rId4"/>
              </a:rPr>
              <a:t> matrix | Microsoft Docs</a:t>
            </a:r>
            <a:endParaRPr kumimoji="0" lang="en-DE"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86596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1107996"/>
          </a:xfrm>
        </p:spPr>
        <p:txBody>
          <a:bodyPr/>
          <a:lstStyle/>
          <a:p>
            <a:r>
              <a:rPr lang="en-GB" dirty="0">
                <a:solidFill>
                  <a:srgbClr val="59B4D9"/>
                </a:solidFill>
              </a:rPr>
              <a:t>Lab Environment &amp; </a:t>
            </a:r>
            <a:br>
              <a:rPr lang="en-GB" dirty="0">
                <a:solidFill>
                  <a:srgbClr val="59B4D9"/>
                </a:solidFill>
              </a:rPr>
            </a:br>
            <a:r>
              <a:rPr lang="en-GB" dirty="0">
                <a:solidFill>
                  <a:srgbClr val="59B4D9"/>
                </a:solidFill>
              </a:rPr>
              <a:t>Format of the Azure SQL Hack</a:t>
            </a: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205E6C-B088-24BF-DE32-CFB200597F42}"/>
              </a:ext>
            </a:extLst>
          </p:cNvPr>
          <p:cNvPicPr>
            <a:picLocks noChangeAspect="1"/>
          </p:cNvPicPr>
          <p:nvPr/>
        </p:nvPicPr>
        <p:blipFill>
          <a:blip r:embed="rId3"/>
          <a:stretch>
            <a:fillRect/>
          </a:stretch>
        </p:blipFill>
        <p:spPr>
          <a:xfrm>
            <a:off x="8426046" y="2326923"/>
            <a:ext cx="2132207" cy="2204153"/>
          </a:xfrm>
          <a:prstGeom prst="rect">
            <a:avLst/>
          </a:prstGeom>
        </p:spPr>
      </p:pic>
    </p:spTree>
    <p:extLst>
      <p:ext uri="{BB962C8B-B14F-4D97-AF65-F5344CB8AC3E}">
        <p14:creationId xmlns:p14="http://schemas.microsoft.com/office/powerpoint/2010/main" val="1612582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Lab Architecture</a:t>
            </a:r>
          </a:p>
        </p:txBody>
      </p:sp>
      <p:pic>
        <p:nvPicPr>
          <p:cNvPr id="4" name="Picture 3">
            <a:extLst>
              <a:ext uri="{FF2B5EF4-FFF2-40B4-BE49-F238E27FC236}">
                <a16:creationId xmlns:a16="http://schemas.microsoft.com/office/drawing/2014/main" id="{4C962B76-1AA0-9CF7-7D70-640C368A5531}"/>
              </a:ext>
            </a:extLst>
          </p:cNvPr>
          <p:cNvPicPr>
            <a:picLocks noChangeAspect="1"/>
          </p:cNvPicPr>
          <p:nvPr/>
        </p:nvPicPr>
        <p:blipFill>
          <a:blip r:embed="rId3"/>
          <a:stretch>
            <a:fillRect/>
          </a:stretch>
        </p:blipFill>
        <p:spPr>
          <a:xfrm>
            <a:off x="762000" y="5040922"/>
            <a:ext cx="1131277" cy="123093"/>
          </a:xfrm>
          <a:prstGeom prst="rect">
            <a:avLst/>
          </a:prstGeom>
        </p:spPr>
      </p:pic>
      <p:pic>
        <p:nvPicPr>
          <p:cNvPr id="7" name="Picture 6">
            <a:extLst>
              <a:ext uri="{FF2B5EF4-FFF2-40B4-BE49-F238E27FC236}">
                <a16:creationId xmlns:a16="http://schemas.microsoft.com/office/drawing/2014/main" id="{EBB55A8D-2371-D8BE-2C5E-46710C506281}"/>
              </a:ext>
            </a:extLst>
          </p:cNvPr>
          <p:cNvPicPr>
            <a:picLocks noChangeAspect="1"/>
          </p:cNvPicPr>
          <p:nvPr/>
        </p:nvPicPr>
        <p:blipFill>
          <a:blip r:embed="rId3"/>
          <a:stretch>
            <a:fillRect/>
          </a:stretch>
        </p:blipFill>
        <p:spPr>
          <a:xfrm>
            <a:off x="761999" y="5732585"/>
            <a:ext cx="2123627" cy="269629"/>
          </a:xfrm>
          <a:prstGeom prst="rect">
            <a:avLst/>
          </a:prstGeom>
        </p:spPr>
      </p:pic>
      <p:pic>
        <p:nvPicPr>
          <p:cNvPr id="9" name="Picture 8">
            <a:extLst>
              <a:ext uri="{FF2B5EF4-FFF2-40B4-BE49-F238E27FC236}">
                <a16:creationId xmlns:a16="http://schemas.microsoft.com/office/drawing/2014/main" id="{229A40BB-EE3E-EAEE-6002-D0E71C01CF0F}"/>
              </a:ext>
            </a:extLst>
          </p:cNvPr>
          <p:cNvPicPr>
            <a:picLocks noChangeAspect="1"/>
          </p:cNvPicPr>
          <p:nvPr/>
        </p:nvPicPr>
        <p:blipFill>
          <a:blip r:embed="rId4"/>
          <a:stretch>
            <a:fillRect/>
          </a:stretch>
        </p:blipFill>
        <p:spPr>
          <a:xfrm>
            <a:off x="2574460" y="3311519"/>
            <a:ext cx="311166" cy="234962"/>
          </a:xfrm>
          <a:prstGeom prst="rect">
            <a:avLst/>
          </a:prstGeom>
        </p:spPr>
      </p:pic>
      <p:sp>
        <p:nvSpPr>
          <p:cNvPr id="3" name="Rechteck 2">
            <a:extLst>
              <a:ext uri="{FF2B5EF4-FFF2-40B4-BE49-F238E27FC236}">
                <a16:creationId xmlns:a16="http://schemas.microsoft.com/office/drawing/2014/main" id="{CD3D3553-36D2-BC00-6DBF-E6E0CF657BD9}"/>
              </a:ext>
            </a:extLst>
          </p:cNvPr>
          <p:cNvSpPr/>
          <p:nvPr/>
        </p:nvSpPr>
        <p:spPr bwMode="auto">
          <a:xfrm>
            <a:off x="6203447" y="5164015"/>
            <a:ext cx="1611713" cy="8381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BBBC1F93-1053-D1D8-C38C-D57DCC6395B3}"/>
              </a:ext>
            </a:extLst>
          </p:cNvPr>
          <p:cNvPicPr>
            <a:picLocks noChangeAspect="1"/>
          </p:cNvPicPr>
          <p:nvPr/>
        </p:nvPicPr>
        <p:blipFill>
          <a:blip r:embed="rId5"/>
          <a:stretch>
            <a:fillRect/>
          </a:stretch>
        </p:blipFill>
        <p:spPr>
          <a:xfrm>
            <a:off x="1151757" y="1422358"/>
            <a:ext cx="9677471" cy="4829210"/>
          </a:xfrm>
          <a:prstGeom prst="rect">
            <a:avLst/>
          </a:prstGeom>
        </p:spPr>
      </p:pic>
    </p:spTree>
    <p:extLst>
      <p:ext uri="{BB962C8B-B14F-4D97-AF65-F5344CB8AC3E}">
        <p14:creationId xmlns:p14="http://schemas.microsoft.com/office/powerpoint/2010/main" val="16738838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spc="-50" dirty="0">
                <a:gradFill>
                  <a:gsLst>
                    <a:gs pos="1250">
                      <a:schemeClr val="tx1"/>
                    </a:gs>
                    <a:gs pos="100000">
                      <a:schemeClr val="tx1"/>
                    </a:gs>
                  </a:gsLst>
                  <a:lin ang="5400000" scaled="0"/>
                </a:gradFill>
              </a:rPr>
              <a:t>Format of the Azure SQL </a:t>
            </a:r>
            <a:r>
              <a:rPr lang="en-US" spc="-50" dirty="0" err="1">
                <a:gradFill>
                  <a:gsLst>
                    <a:gs pos="1250">
                      <a:schemeClr val="tx1"/>
                    </a:gs>
                    <a:gs pos="100000">
                      <a:schemeClr val="tx1"/>
                    </a:gs>
                  </a:gsLst>
                  <a:lin ang="5400000" scaled="0"/>
                </a:gradFill>
              </a:rPr>
              <a:t>MIgrathon</a:t>
            </a:r>
            <a:endParaRPr lang="en-US" spc="-50" dirty="0">
              <a:gradFill>
                <a:gsLst>
                  <a:gs pos="1250">
                    <a:schemeClr val="tx1"/>
                  </a:gs>
                  <a:gs pos="100000">
                    <a:schemeClr val="tx1"/>
                  </a:gs>
                </a:gsLst>
                <a:lin ang="5400000" scaled="0"/>
              </a:gradFill>
            </a:endParaRPr>
          </a:p>
        </p:txBody>
      </p:sp>
      <p:sp>
        <p:nvSpPr>
          <p:cNvPr id="4" name="Text Placeholder 2">
            <a:extLst>
              <a:ext uri="{FF2B5EF4-FFF2-40B4-BE49-F238E27FC236}">
                <a16:creationId xmlns:a16="http://schemas.microsoft.com/office/drawing/2014/main" id="{81038973-20C7-30FC-79FB-646866EEB2D6}"/>
              </a:ext>
            </a:extLst>
          </p:cNvPr>
          <p:cNvSpPr txBox="1">
            <a:spLocks/>
          </p:cNvSpPr>
          <p:nvPr/>
        </p:nvSpPr>
        <p:spPr>
          <a:xfrm>
            <a:off x="588263" y="1232378"/>
            <a:ext cx="11531219" cy="4760049"/>
          </a:xfrm>
          <a:prstGeom prst="rect">
            <a:avLst/>
          </a:prstGeom>
        </p:spPr>
        <p:txBody>
          <a:bodyPr>
            <a:normAutofit lnSpcReduction="10000"/>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marL="228595" lvl="1" indent="0">
              <a:buNone/>
            </a:pPr>
            <a:r>
              <a:rPr lang="en-US" b="1" dirty="0"/>
              <a:t>Format </a:t>
            </a:r>
          </a:p>
          <a:p>
            <a:pPr lvl="2"/>
            <a:r>
              <a:rPr lang="en-US" sz="1500" dirty="0"/>
              <a:t>PDF’s for </a:t>
            </a:r>
            <a:r>
              <a:rPr lang="en-US" sz="1500" b="1" dirty="0"/>
              <a:t>Walkthrough</a:t>
            </a:r>
          </a:p>
          <a:p>
            <a:pPr lvl="2"/>
            <a:r>
              <a:rPr lang="en-US" sz="1500" b="1" dirty="0"/>
              <a:t>Everybody works alone on the Labs </a:t>
            </a:r>
            <a:r>
              <a:rPr lang="en-US" sz="1500" dirty="0"/>
              <a:t>by following the instructions</a:t>
            </a:r>
          </a:p>
          <a:p>
            <a:pPr lvl="2"/>
            <a:r>
              <a:rPr lang="en-US" sz="1500" dirty="0"/>
              <a:t>Directly asks any question to coaches in the room,, also after each lab during </a:t>
            </a:r>
            <a:r>
              <a:rPr lang="en-US" sz="1500" dirty="0" err="1"/>
              <a:t>QnA</a:t>
            </a:r>
            <a:r>
              <a:rPr lang="en-US" sz="1500" dirty="0"/>
              <a:t>.</a:t>
            </a:r>
          </a:p>
          <a:p>
            <a:pPr lvl="2"/>
            <a:endParaRPr lang="en-US" dirty="0"/>
          </a:p>
          <a:p>
            <a:pPr marL="228595" lvl="1" indent="0">
              <a:buNone/>
            </a:pPr>
            <a:r>
              <a:rPr lang="en-US" b="1" dirty="0"/>
              <a:t>Steps To Start / Credentials</a:t>
            </a:r>
          </a:p>
          <a:p>
            <a:pPr marL="800089" lvl="2" indent="-342900">
              <a:buFont typeface="Wingdings" panose="05000000000000000000" pitchFamily="2" charset="2"/>
              <a:buAutoNum type="arabicPeriod"/>
            </a:pPr>
            <a:r>
              <a:rPr lang="en-US" sz="1500" dirty="0"/>
              <a:t>Credentials will be shared in the chat in the coming slide.</a:t>
            </a:r>
          </a:p>
          <a:p>
            <a:pPr marL="800089" lvl="2" indent="-342900">
              <a:buFont typeface="Wingdings" panose="05000000000000000000" pitchFamily="2" charset="2"/>
              <a:buAutoNum type="arabicPeriod"/>
            </a:pPr>
            <a:r>
              <a:rPr lang="en-US" sz="1500" dirty="0"/>
              <a:t>Please open a “Private” Browser Window</a:t>
            </a:r>
          </a:p>
          <a:p>
            <a:pPr marL="800089" lvl="2" indent="-342900">
              <a:buFont typeface="Wingdings" panose="05000000000000000000" pitchFamily="2" charset="2"/>
              <a:buAutoNum type="arabicPeriod"/>
            </a:pPr>
            <a:r>
              <a:rPr lang="en-US" sz="1500" dirty="0"/>
              <a:t>Login to Azure Portal </a:t>
            </a:r>
            <a:r>
              <a:rPr lang="en-US" sz="1500" dirty="0">
                <a:hlinkClick r:id="rId3">
                  <a:extLst>
                    <a:ext uri="{A12FA001-AC4F-418D-AE19-62706E023703}">
                      <ahyp:hlinkClr xmlns:ahyp="http://schemas.microsoft.com/office/drawing/2018/hyperlinkcolor" val="tx"/>
                    </a:ext>
                  </a:extLst>
                </a:hlinkClick>
              </a:rPr>
              <a:t>https://portal.azure.com </a:t>
            </a:r>
            <a:r>
              <a:rPr lang="en-US" sz="1500" dirty="0"/>
              <a:t>with your portal credentials (</a:t>
            </a:r>
            <a:r>
              <a:rPr lang="en-GB" sz="1500" dirty="0"/>
              <a:t>Userxx@m365xx.onmicrosoft.com</a:t>
            </a:r>
            <a:r>
              <a:rPr lang="en-US" sz="1500" dirty="0"/>
              <a:t>) </a:t>
            </a:r>
          </a:p>
          <a:p>
            <a:pPr marL="800089" lvl="2" indent="-342900">
              <a:buFont typeface="Wingdings" panose="05000000000000000000" pitchFamily="2" charset="2"/>
              <a:buAutoNum type="arabicPeriod"/>
            </a:pPr>
            <a:r>
              <a:rPr lang="en-US" sz="1500" dirty="0"/>
              <a:t>On the portal Click to Resource Groups &gt; SQLHACK-TEAM_VMs &gt; </a:t>
            </a:r>
            <a:r>
              <a:rPr lang="en-GB" sz="1500" dirty="0" err="1"/>
              <a:t>vm-TEAMxx</a:t>
            </a:r>
            <a:endParaRPr lang="en-GB" sz="1500" dirty="0"/>
          </a:p>
          <a:p>
            <a:pPr marL="800089" lvl="2" indent="-342900">
              <a:buAutoNum type="arabicPeriod"/>
            </a:pPr>
            <a:r>
              <a:rPr lang="en-GB" sz="1500" dirty="0"/>
              <a:t>Click on Connect</a:t>
            </a:r>
          </a:p>
          <a:p>
            <a:pPr marL="800089" lvl="2" indent="-342900">
              <a:buAutoNum type="arabicPeriod"/>
            </a:pPr>
            <a:r>
              <a:rPr lang="en-GB" sz="1500" dirty="0"/>
              <a:t>Select “Bastion”</a:t>
            </a:r>
          </a:p>
          <a:p>
            <a:pPr marL="800089" lvl="2" indent="-342900">
              <a:buAutoNum type="arabicPeriod"/>
            </a:pPr>
            <a:r>
              <a:rPr lang="en-US" sz="1500" dirty="0"/>
              <a:t>Provide Credentials (next Slide) for your VM and connect to your Jump Box</a:t>
            </a:r>
          </a:p>
          <a:p>
            <a:pPr marL="800089" lvl="2" indent="-342900">
              <a:buAutoNum type="arabicPeriod"/>
            </a:pPr>
            <a:r>
              <a:rPr lang="en-US" sz="1500" dirty="0"/>
              <a:t>There you will find instructions for the Lab on the Desktop under “_SQLHACK_” folder </a:t>
            </a:r>
          </a:p>
          <a:p>
            <a:pPr marL="800089" lvl="2" indent="-342900">
              <a:buAutoNum type="arabicPeriod"/>
            </a:pPr>
            <a:r>
              <a:rPr lang="en-US" sz="1500" dirty="0"/>
              <a:t>Change to “_SQLHACK_\LABS\01-Data_Migration” folder and follow the instructions in the .pdf files</a:t>
            </a:r>
          </a:p>
          <a:p>
            <a:pPr lvl="2"/>
            <a:endParaRPr lang="en-US" dirty="0"/>
          </a:p>
          <a:p>
            <a:pPr lvl="2"/>
            <a:endParaRPr lang="en-US" dirty="0"/>
          </a:p>
          <a:p>
            <a:pPr marL="228595" lvl="1" indent="0">
              <a:buNone/>
            </a:pPr>
            <a:endParaRPr lang="en-US" dirty="0"/>
          </a:p>
        </p:txBody>
      </p:sp>
    </p:spTree>
    <p:extLst>
      <p:ext uri="{BB962C8B-B14F-4D97-AF65-F5344CB8AC3E}">
        <p14:creationId xmlns:p14="http://schemas.microsoft.com/office/powerpoint/2010/main" val="30814667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591F0-691E-488D-D546-5F6CD2613032}"/>
              </a:ext>
            </a:extLst>
          </p:cNvPr>
          <p:cNvSpPr>
            <a:spLocks noGrp="1"/>
          </p:cNvSpPr>
          <p:nvPr>
            <p:ph type="title"/>
          </p:nvPr>
        </p:nvSpPr>
        <p:spPr/>
        <p:txBody>
          <a:bodyPr/>
          <a:lstStyle/>
          <a:p>
            <a:r>
              <a:rPr lang="en-US" sz="3600" b="1" spc="-50" dirty="0">
                <a:solidFill>
                  <a:srgbClr val="59B4D9"/>
                </a:solidFill>
              </a:rPr>
              <a:t>Coaches / Presenters</a:t>
            </a:r>
            <a:endParaRPr lang="en-DE" dirty="0"/>
          </a:p>
        </p:txBody>
      </p:sp>
      <p:sp>
        <p:nvSpPr>
          <p:cNvPr id="10" name="TextBox 9">
            <a:extLst>
              <a:ext uri="{FF2B5EF4-FFF2-40B4-BE49-F238E27FC236}">
                <a16:creationId xmlns:a16="http://schemas.microsoft.com/office/drawing/2014/main" id="{30C381EC-C31D-4429-711D-23E47AF08F83}"/>
              </a:ext>
            </a:extLst>
          </p:cNvPr>
          <p:cNvSpPr txBox="1"/>
          <p:nvPr/>
        </p:nvSpPr>
        <p:spPr>
          <a:xfrm>
            <a:off x="6441485" y="4281827"/>
            <a:ext cx="277513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lumMod val="65000"/>
                    <a:lumOff val="35000"/>
                  </a:srgbClr>
                </a:solidFill>
                <a:effectLst/>
                <a:uLnTx/>
                <a:uFillTx/>
                <a:latin typeface="Segoe UI"/>
                <a:ea typeface="+mn-ea"/>
                <a:cs typeface="+mn-cs"/>
              </a:rPr>
              <a:t>Cornel Sukalla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Cloud Solution Architect</a:t>
            </a:r>
          </a:p>
        </p:txBody>
      </p:sp>
      <p:sp>
        <p:nvSpPr>
          <p:cNvPr id="13" name="TextBox 12">
            <a:extLst>
              <a:ext uri="{FF2B5EF4-FFF2-40B4-BE49-F238E27FC236}">
                <a16:creationId xmlns:a16="http://schemas.microsoft.com/office/drawing/2014/main" id="{D7B632F5-38F4-D301-3596-E7C11F24A091}"/>
              </a:ext>
            </a:extLst>
          </p:cNvPr>
          <p:cNvSpPr txBox="1"/>
          <p:nvPr/>
        </p:nvSpPr>
        <p:spPr>
          <a:xfrm>
            <a:off x="2588433" y="4281827"/>
            <a:ext cx="277513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lumMod val="65000"/>
                    <a:lumOff val="35000"/>
                  </a:srgbClr>
                </a:solidFill>
                <a:effectLst/>
                <a:uLnTx/>
                <a:uFillTx/>
                <a:latin typeface="Segoe UI"/>
                <a:ea typeface="+mn-ea"/>
                <a:cs typeface="+mn-cs"/>
              </a:rPr>
              <a:t>Goran Stevanovic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Cloud Solution Architect</a:t>
            </a:r>
          </a:p>
        </p:txBody>
      </p:sp>
      <p:sp>
        <p:nvSpPr>
          <p:cNvPr id="3" name="TextBox 2">
            <a:extLst>
              <a:ext uri="{FF2B5EF4-FFF2-40B4-BE49-F238E27FC236}">
                <a16:creationId xmlns:a16="http://schemas.microsoft.com/office/drawing/2014/main" id="{F5C2F3E7-A638-8993-00C9-F06B5A6290CE}"/>
              </a:ext>
            </a:extLst>
          </p:cNvPr>
          <p:cNvSpPr txBox="1"/>
          <p:nvPr/>
        </p:nvSpPr>
        <p:spPr>
          <a:xfrm>
            <a:off x="1082693" y="5546663"/>
            <a:ext cx="482223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lumMod val="65000"/>
                    <a:lumOff val="35000"/>
                  </a:srgbClr>
                </a:solidFill>
                <a:effectLst/>
                <a:uLnTx/>
                <a:uFillTx/>
                <a:latin typeface="Segoe UI"/>
                <a:ea typeface="+mn-ea"/>
                <a:cs typeface="+mn-cs"/>
                <a:hlinkClick r:id="rId3"/>
              </a:rPr>
              <a:t>goran.stevanovic@microsoft.com</a:t>
            </a:r>
            <a:endParaRPr kumimoji="0" lang="en-GB" sz="1800" b="1"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lumMod val="65000"/>
                    <a:lumOff val="35000"/>
                  </a:srgbClr>
                </a:solidFill>
                <a:effectLst/>
                <a:uLnTx/>
                <a:uFillTx/>
                <a:latin typeface="Segoe UI"/>
                <a:ea typeface="+mn-ea"/>
                <a:cs typeface="+mn-cs"/>
                <a:hlinkClick r:id="rId4"/>
              </a:rPr>
              <a:t>cornel.sukalla@microsoft.com</a:t>
            </a:r>
            <a:endParaRPr kumimoji="0" lang="en-GB" sz="1800" b="1"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p:txBody>
      </p:sp>
      <p:pic>
        <p:nvPicPr>
          <p:cNvPr id="1026" name="Picture 2" descr="profile image">
            <a:extLst>
              <a:ext uri="{FF2B5EF4-FFF2-40B4-BE49-F238E27FC236}">
                <a16:creationId xmlns:a16="http://schemas.microsoft.com/office/drawing/2014/main" id="{7DC72A61-050E-7BB6-7C69-F9E50A45C9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1423" y="1942188"/>
            <a:ext cx="2155778" cy="2155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of Goran Stevanovic">
            <a:extLst>
              <a:ext uri="{FF2B5EF4-FFF2-40B4-BE49-F238E27FC236}">
                <a16:creationId xmlns:a16="http://schemas.microsoft.com/office/drawing/2014/main" id="{DC489C25-F07E-6DCD-6C5F-F4621FD656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16" r="2730"/>
          <a:stretch/>
        </p:blipFill>
        <p:spPr bwMode="auto">
          <a:xfrm>
            <a:off x="3030374" y="1942188"/>
            <a:ext cx="2023850" cy="216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356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E3C04236-3D5D-9ED3-EFEE-B964D199C0C5}"/>
              </a:ext>
            </a:extLst>
          </p:cNvPr>
          <p:cNvSpPr/>
          <p:nvPr/>
        </p:nvSpPr>
        <p:spPr bwMode="auto">
          <a:xfrm>
            <a:off x="6861288" y="3478854"/>
            <a:ext cx="5222380" cy="32508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hteck 12">
            <a:extLst>
              <a:ext uri="{FF2B5EF4-FFF2-40B4-BE49-F238E27FC236}">
                <a16:creationId xmlns:a16="http://schemas.microsoft.com/office/drawing/2014/main" id="{B559C51D-3A07-A809-789B-1EC50350962B}"/>
              </a:ext>
            </a:extLst>
          </p:cNvPr>
          <p:cNvSpPr/>
          <p:nvPr/>
        </p:nvSpPr>
        <p:spPr bwMode="auto">
          <a:xfrm>
            <a:off x="6861289" y="940714"/>
            <a:ext cx="5222380" cy="248828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el 1">
            <a:extLst>
              <a:ext uri="{FF2B5EF4-FFF2-40B4-BE49-F238E27FC236}">
                <a16:creationId xmlns:a16="http://schemas.microsoft.com/office/drawing/2014/main" id="{1BBEEF89-2F91-26E0-E23D-D587E7940115}"/>
              </a:ext>
            </a:extLst>
          </p:cNvPr>
          <p:cNvSpPr>
            <a:spLocks noGrp="1"/>
          </p:cNvSpPr>
          <p:nvPr>
            <p:ph type="title"/>
          </p:nvPr>
        </p:nvSpPr>
        <p:spPr>
          <a:xfrm>
            <a:off x="586740" y="336861"/>
            <a:ext cx="11018520" cy="553999"/>
          </a:xfrm>
        </p:spPr>
        <p:txBody>
          <a:bodyPr/>
          <a:lstStyle/>
          <a:p>
            <a:r>
              <a:rPr lang="de-DE" dirty="0"/>
              <a:t>Login Data &amp; Connect via Bastion</a:t>
            </a:r>
          </a:p>
        </p:txBody>
      </p:sp>
      <p:graphicFrame>
        <p:nvGraphicFramePr>
          <p:cNvPr id="4" name="Inhaltsplatzhalter 3">
            <a:extLst>
              <a:ext uri="{FF2B5EF4-FFF2-40B4-BE49-F238E27FC236}">
                <a16:creationId xmlns:a16="http://schemas.microsoft.com/office/drawing/2014/main" id="{A77B6CEF-5787-972D-62A0-760784C7F99F}"/>
              </a:ext>
            </a:extLst>
          </p:cNvPr>
          <p:cNvGraphicFramePr>
            <a:graphicFrameLocks noGrp="1"/>
          </p:cNvGraphicFramePr>
          <p:nvPr>
            <p:ph sz="quarter" idx="10"/>
            <p:extLst>
              <p:ext uri="{D42A27DB-BD31-4B8C-83A1-F6EECF244321}">
                <p14:modId xmlns:p14="http://schemas.microsoft.com/office/powerpoint/2010/main" val="1311364244"/>
              </p:ext>
            </p:extLst>
          </p:nvPr>
        </p:nvGraphicFramePr>
        <p:xfrm>
          <a:off x="411480" y="2006600"/>
          <a:ext cx="6156867" cy="3286600"/>
        </p:xfrm>
        <a:graphic>
          <a:graphicData uri="http://schemas.openxmlformats.org/drawingml/2006/table">
            <a:tbl>
              <a:tblPr>
                <a:tableStyleId>{5DA37D80-6434-44D0-A028-1B22A696006F}</a:tableStyleId>
              </a:tblPr>
              <a:tblGrid>
                <a:gridCol w="1116806">
                  <a:extLst>
                    <a:ext uri="{9D8B030D-6E8A-4147-A177-3AD203B41FA5}">
                      <a16:colId xmlns:a16="http://schemas.microsoft.com/office/drawing/2014/main" val="276436266"/>
                    </a:ext>
                  </a:extLst>
                </a:gridCol>
                <a:gridCol w="3582364">
                  <a:extLst>
                    <a:ext uri="{9D8B030D-6E8A-4147-A177-3AD203B41FA5}">
                      <a16:colId xmlns:a16="http://schemas.microsoft.com/office/drawing/2014/main" val="2115438068"/>
                    </a:ext>
                  </a:extLst>
                </a:gridCol>
                <a:gridCol w="1457697">
                  <a:extLst>
                    <a:ext uri="{9D8B030D-6E8A-4147-A177-3AD203B41FA5}">
                      <a16:colId xmlns:a16="http://schemas.microsoft.com/office/drawing/2014/main" val="286895496"/>
                    </a:ext>
                  </a:extLst>
                </a:gridCol>
              </a:tblGrid>
              <a:tr h="338465">
                <a:tc>
                  <a:txBody>
                    <a:bodyPr/>
                    <a:lstStyle/>
                    <a:p>
                      <a:pPr marL="0" marR="0" fontAlgn="t">
                        <a:spcBef>
                          <a:spcPts val="0"/>
                        </a:spcBef>
                        <a:spcAft>
                          <a:spcPts val="0"/>
                        </a:spcAft>
                      </a:pPr>
                      <a:r>
                        <a:rPr lang="de-DE" sz="1400" dirty="0">
                          <a:solidFill>
                            <a:srgbClr val="000000"/>
                          </a:solidFill>
                          <a:effectLst/>
                          <a:latin typeface="Calibri" panose="020F0502020204030204" pitchFamily="34" charset="0"/>
                        </a:rPr>
                        <a:t>Andreas</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3">
                            <a:extLst>
                              <a:ext uri="{A12FA001-AC4F-418D-AE19-62706E023703}">
                                <ahyp:hlinkClr xmlns:ahyp="http://schemas.microsoft.com/office/drawing/2018/hyperlinkcolor" val="tx"/>
                              </a:ext>
                            </a:extLst>
                          </a:hlinkClick>
                        </a:rPr>
                        <a:t> sqlhackuser01@</a:t>
                      </a:r>
                      <a:r>
                        <a:rPr lang="en-GB" sz="1100" b="0" u="sng" strike="noStrike" kern="1200" dirty="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&amp;sqlhack@demo_01!</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519124677"/>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Cedomir</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4">
                            <a:extLst>
                              <a:ext uri="{A12FA001-AC4F-418D-AE19-62706E023703}">
                                <ahyp:hlinkClr xmlns:ahyp="http://schemas.microsoft.com/office/drawing/2018/hyperlinkcolor" val="tx"/>
                              </a:ext>
                            </a:extLst>
                          </a:hlinkClick>
                        </a:rPr>
                        <a:t> sqlhackuser02@</a:t>
                      </a:r>
                      <a:r>
                        <a:rPr lang="en-GB" sz="1100" b="0" u="sng" strike="noStrike" kern="1200" dirty="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&amp;sqlhack@demo_02!</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847925043"/>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Jörg</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5">
                            <a:extLst>
                              <a:ext uri="{A12FA001-AC4F-418D-AE19-62706E023703}">
                                <ahyp:hlinkClr xmlns:ahyp="http://schemas.microsoft.com/office/drawing/2018/hyperlinkcolor" val="tx"/>
                              </a:ext>
                            </a:extLst>
                          </a:hlinkClick>
                        </a:rPr>
                        <a:t>sqlhackuser03@</a:t>
                      </a:r>
                      <a:r>
                        <a:rPr lang="en-GB" sz="1100" b="0" u="sng" strike="noStrike" kern="1200" dirty="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&amp;sqlhack@demo_03!</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353242290"/>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Marco</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6">
                            <a:extLst>
                              <a:ext uri="{A12FA001-AC4F-418D-AE19-62706E023703}">
                                <ahyp:hlinkClr xmlns:ahyp="http://schemas.microsoft.com/office/drawing/2018/hyperlinkcolor" val="tx"/>
                              </a:ext>
                            </a:extLst>
                          </a:hlinkClick>
                        </a:rPr>
                        <a:t>sqlhackuser04@</a:t>
                      </a:r>
                      <a:r>
                        <a:rPr lang="en-GB" sz="1100" b="0" u="sng" strike="noStrike" kern="120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&amp;sqlhack@demo_04!</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570383167"/>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Michael</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7">
                            <a:extLst>
                              <a:ext uri="{A12FA001-AC4F-418D-AE19-62706E023703}">
                                <ahyp:hlinkClr xmlns:ahyp="http://schemas.microsoft.com/office/drawing/2018/hyperlinkcolor" val="tx"/>
                              </a:ext>
                            </a:extLst>
                          </a:hlinkClick>
                        </a:rPr>
                        <a:t>sqlhackuser05@</a:t>
                      </a:r>
                      <a:r>
                        <a:rPr lang="en-GB" sz="1100" b="0" u="sng" strike="noStrike" kern="120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&amp;sqlhack@demo_05!</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019899101"/>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David</a:t>
                      </a:r>
                    </a:p>
                  </a:txBody>
                  <a:tcPr marL="38040" marR="38040" marT="38040" marB="38040" anchor="ctr"/>
                </a:tc>
                <a:tc>
                  <a:txBody>
                    <a:bodyPr/>
                    <a:lstStyle/>
                    <a:p>
                      <a:pPr algn="l" fontAlgn="b"/>
                      <a:r>
                        <a:rPr lang="en-GB" sz="1100" b="0" u="sng" strike="noStrike" kern="1200">
                          <a:solidFill>
                            <a:schemeClr val="accent2">
                              <a:lumMod val="60000"/>
                              <a:lumOff val="40000"/>
                            </a:schemeClr>
                          </a:solidFill>
                          <a:effectLst/>
                          <a:latin typeface="+mn-lt"/>
                          <a:ea typeface="+mn-ea"/>
                          <a:cs typeface="+mn-cs"/>
                        </a:rPr>
                        <a:t>sqlhackuser06@m365x90478194.onmicrosoft.com</a:t>
                      </a:r>
                    </a:p>
                  </a:txBody>
                  <a:tcPr marL="4763" marR="4763" marT="4763" anchor="b"/>
                </a:tc>
                <a:tc>
                  <a:txBody>
                    <a:bodyPr/>
                    <a:lstStyle/>
                    <a:p>
                      <a:pPr algn="l" fontAlgn="b"/>
                      <a:r>
                        <a:rPr lang="en-GB" sz="1100" b="0" u="none" strike="noStrike" dirty="0">
                          <a:solidFill>
                            <a:srgbClr val="163E6A"/>
                          </a:solidFill>
                          <a:effectLst/>
                        </a:rPr>
                        <a:t> &amp;sqlhack@demo_06!</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2064269289"/>
                  </a:ext>
                </a:extLst>
              </a:tr>
              <a:tr h="253952">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err="1">
                          <a:solidFill>
                            <a:srgbClr val="000000"/>
                          </a:solidFill>
                          <a:effectLst/>
                          <a:latin typeface="Calibri" panose="020F0502020204030204" pitchFamily="34" charset="0"/>
                          <a:ea typeface="+mn-ea"/>
                          <a:cs typeface="+mn-cs"/>
                        </a:rPr>
                        <a:t>Swarali</a:t>
                      </a:r>
                      <a:endParaRPr lang="de-DE" sz="1400" kern="1200" dirty="0">
                        <a:solidFill>
                          <a:srgbClr val="000000"/>
                        </a:solidFill>
                        <a:effectLst/>
                        <a:latin typeface="Calibri" panose="020F0502020204030204" pitchFamily="34" charset="0"/>
                        <a:ea typeface="+mn-ea"/>
                        <a:cs typeface="+mn-cs"/>
                      </a:endParaRP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8">
                            <a:extLst>
                              <a:ext uri="{A12FA001-AC4F-418D-AE19-62706E023703}">
                                <ahyp:hlinkClr xmlns:ahyp="http://schemas.microsoft.com/office/drawing/2018/hyperlinkcolor" val="tx"/>
                              </a:ext>
                            </a:extLst>
                          </a:hlinkClick>
                        </a:rPr>
                        <a:t> sqlhackuser07@m365x90478194.onmicrosoft.com</a:t>
                      </a:r>
                      <a:endParaRPr lang="en-GB" sz="1100" b="0" u="sng" strike="noStrike" kern="1200" dirty="0">
                        <a:solidFill>
                          <a:schemeClr val="accent2">
                            <a:lumMod val="60000"/>
                            <a:lumOff val="40000"/>
                          </a:schemeClr>
                        </a:solidFill>
                        <a:effectLst/>
                        <a:latin typeface="+mn-lt"/>
                        <a:ea typeface="+mn-ea"/>
                        <a:cs typeface="+mn-cs"/>
                      </a:endParaRPr>
                    </a:p>
                  </a:txBody>
                  <a:tcPr marL="4763" marR="4763" marT="4763" anchor="b"/>
                </a:tc>
                <a:tc>
                  <a:txBody>
                    <a:bodyPr/>
                    <a:lstStyle/>
                    <a:p>
                      <a:pPr algn="l" fontAlgn="b"/>
                      <a:r>
                        <a:rPr lang="en-GB" sz="1100" b="0" u="none" strike="noStrike" dirty="0">
                          <a:solidFill>
                            <a:srgbClr val="163E6A"/>
                          </a:solidFill>
                          <a:effectLst/>
                        </a:rPr>
                        <a:t> &amp;sqlhack@demo_07!</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1508252510"/>
                  </a:ext>
                </a:extLst>
              </a:tr>
              <a:tr h="253952">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Om</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9"/>
                        </a:rPr>
                        <a:t>sqlhackuser08@m365x90478194.onmicrosoft.com</a:t>
                      </a:r>
                      <a:endParaRPr lang="en-GB" sz="1100" b="0" u="sng" strike="noStrike" kern="1200" dirty="0">
                        <a:solidFill>
                          <a:schemeClr val="accent2">
                            <a:lumMod val="60000"/>
                            <a:lumOff val="40000"/>
                          </a:schemeClr>
                        </a:solidFill>
                        <a:effectLst/>
                        <a:latin typeface="+mn-lt"/>
                        <a:ea typeface="+mn-ea"/>
                        <a:cs typeface="+mn-cs"/>
                      </a:endParaRPr>
                    </a:p>
                  </a:txBody>
                  <a:tcPr marL="4763" marR="4763" marT="4763" anchor="b"/>
                </a:tc>
                <a:tc>
                  <a:txBody>
                    <a:bodyPr/>
                    <a:lstStyle/>
                    <a:p>
                      <a:pPr algn="l" fontAlgn="b"/>
                      <a:r>
                        <a:rPr lang="en-GB" sz="1100" b="0" u="none" strike="noStrike" dirty="0">
                          <a:solidFill>
                            <a:srgbClr val="163E6A"/>
                          </a:solidFill>
                          <a:effectLst/>
                        </a:rPr>
                        <a:t> &amp;sqlhack@demo_08!</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84943153"/>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Alexandra</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10">
                            <a:extLst>
                              <a:ext uri="{A12FA001-AC4F-418D-AE19-62706E023703}">
                                <ahyp:hlinkClr xmlns:ahyp="http://schemas.microsoft.com/office/drawing/2018/hyperlinkcolor" val="tx"/>
                              </a:ext>
                            </a:extLst>
                          </a:hlinkClick>
                        </a:rPr>
                        <a:t>sqlhackuser09@m365x90478194.onmicrosoft.com</a:t>
                      </a:r>
                      <a:endParaRPr lang="en-GB" sz="1100" b="0" u="sng" strike="noStrike" kern="1200" dirty="0">
                        <a:solidFill>
                          <a:schemeClr val="accent2">
                            <a:lumMod val="60000"/>
                            <a:lumOff val="40000"/>
                          </a:schemeClr>
                        </a:solidFill>
                        <a:effectLst/>
                        <a:latin typeface="+mn-lt"/>
                        <a:ea typeface="+mn-ea"/>
                        <a:cs typeface="+mn-cs"/>
                      </a:endParaRPr>
                    </a:p>
                  </a:txBody>
                  <a:tcPr marL="4763" marR="4763" marT="4763" anchor="b"/>
                </a:tc>
                <a:tc>
                  <a:txBody>
                    <a:bodyPr/>
                    <a:lstStyle/>
                    <a:p>
                      <a:pPr algn="l" fontAlgn="b"/>
                      <a:r>
                        <a:rPr lang="en-GB" sz="1100" b="0" u="none" strike="noStrike" dirty="0">
                          <a:solidFill>
                            <a:srgbClr val="163E6A"/>
                          </a:solidFill>
                          <a:effectLst/>
                        </a:rPr>
                        <a:t> &amp;sqlhack@demo_09!</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2318134168"/>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err="1">
                          <a:solidFill>
                            <a:srgbClr val="000000"/>
                          </a:solidFill>
                          <a:effectLst/>
                          <a:latin typeface="Calibri" panose="020F0502020204030204" pitchFamily="34" charset="0"/>
                          <a:ea typeface="+mn-ea"/>
                          <a:cs typeface="+mn-cs"/>
                        </a:rPr>
                        <a:t>Pooja</a:t>
                      </a:r>
                      <a:endParaRPr lang="de-DE" sz="1400" kern="1200" dirty="0">
                        <a:solidFill>
                          <a:srgbClr val="000000"/>
                        </a:solidFill>
                        <a:effectLst/>
                        <a:latin typeface="Calibri" panose="020F0502020204030204" pitchFamily="34" charset="0"/>
                        <a:ea typeface="+mn-ea"/>
                        <a:cs typeface="+mn-cs"/>
                      </a:endParaRP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10">
                            <a:extLst>
                              <a:ext uri="{A12FA001-AC4F-418D-AE19-62706E023703}">
                                <ahyp:hlinkClr xmlns:ahyp="http://schemas.microsoft.com/office/drawing/2018/hyperlinkcolor" val="tx"/>
                              </a:ext>
                            </a:extLst>
                          </a:hlinkClick>
                        </a:rPr>
                        <a:t>sqlhackuser10@m365x90478194.onmicrosoft.com</a:t>
                      </a:r>
                      <a:endParaRPr lang="en-GB" sz="1100" b="0" u="sng" strike="noStrike" kern="1200" dirty="0">
                        <a:solidFill>
                          <a:schemeClr val="accent2">
                            <a:lumMod val="60000"/>
                            <a:lumOff val="40000"/>
                          </a:schemeClr>
                        </a:solidFill>
                        <a:effectLst/>
                        <a:latin typeface="+mn-lt"/>
                        <a:ea typeface="+mn-ea"/>
                        <a:cs typeface="+mn-cs"/>
                      </a:endParaRPr>
                    </a:p>
                  </a:txBody>
                  <a:tcPr marL="4763" marR="4763" marT="4763" anchor="b"/>
                </a:tc>
                <a:tc>
                  <a:txBody>
                    <a:bodyPr/>
                    <a:lstStyle/>
                    <a:p>
                      <a:pPr algn="l" fontAlgn="b"/>
                      <a:r>
                        <a:rPr lang="en-GB" sz="1100" b="0" u="none" strike="noStrike" dirty="0">
                          <a:solidFill>
                            <a:srgbClr val="163E6A"/>
                          </a:solidFill>
                          <a:effectLst/>
                        </a:rPr>
                        <a:t>&amp;sqlhack@demo_10!</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319409909"/>
                  </a:ext>
                </a:extLst>
              </a:tr>
            </a:tbl>
          </a:graphicData>
        </a:graphic>
      </p:graphicFrame>
      <p:pic>
        <p:nvPicPr>
          <p:cNvPr id="6" name="Grafik 5">
            <a:extLst>
              <a:ext uri="{FF2B5EF4-FFF2-40B4-BE49-F238E27FC236}">
                <a16:creationId xmlns:a16="http://schemas.microsoft.com/office/drawing/2014/main" id="{932ACD71-0AB3-EB95-27B4-E92BEA2E481D}"/>
              </a:ext>
            </a:extLst>
          </p:cNvPr>
          <p:cNvPicPr>
            <a:picLocks noChangeAspect="1"/>
          </p:cNvPicPr>
          <p:nvPr/>
        </p:nvPicPr>
        <p:blipFill>
          <a:blip r:embed="rId11"/>
          <a:stretch>
            <a:fillRect/>
          </a:stretch>
        </p:blipFill>
        <p:spPr>
          <a:xfrm>
            <a:off x="6985460" y="1061055"/>
            <a:ext cx="4974037" cy="2247604"/>
          </a:xfrm>
          <a:prstGeom prst="rect">
            <a:avLst/>
          </a:prstGeom>
        </p:spPr>
      </p:pic>
      <p:pic>
        <p:nvPicPr>
          <p:cNvPr id="8" name="Grafik 7">
            <a:extLst>
              <a:ext uri="{FF2B5EF4-FFF2-40B4-BE49-F238E27FC236}">
                <a16:creationId xmlns:a16="http://schemas.microsoft.com/office/drawing/2014/main" id="{7036DB56-49FC-F49C-218C-25B9D97C6C05}"/>
              </a:ext>
            </a:extLst>
          </p:cNvPr>
          <p:cNvPicPr>
            <a:picLocks noChangeAspect="1"/>
          </p:cNvPicPr>
          <p:nvPr/>
        </p:nvPicPr>
        <p:blipFill>
          <a:blip r:embed="rId12"/>
          <a:stretch>
            <a:fillRect/>
          </a:stretch>
        </p:blipFill>
        <p:spPr>
          <a:xfrm>
            <a:off x="6985460" y="3549341"/>
            <a:ext cx="5002345" cy="3054131"/>
          </a:xfrm>
          <a:prstGeom prst="rect">
            <a:avLst/>
          </a:prstGeom>
        </p:spPr>
      </p:pic>
      <p:sp>
        <p:nvSpPr>
          <p:cNvPr id="9" name="Pfeil: nach rechts 8">
            <a:extLst>
              <a:ext uri="{FF2B5EF4-FFF2-40B4-BE49-F238E27FC236}">
                <a16:creationId xmlns:a16="http://schemas.microsoft.com/office/drawing/2014/main" id="{4FAA3C91-7A72-A3EB-2203-848646EEC552}"/>
              </a:ext>
            </a:extLst>
          </p:cNvPr>
          <p:cNvSpPr/>
          <p:nvPr/>
        </p:nvSpPr>
        <p:spPr bwMode="auto">
          <a:xfrm>
            <a:off x="8469955" y="2073023"/>
            <a:ext cx="677577" cy="223667"/>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Pfeil: nach rechts 9">
            <a:extLst>
              <a:ext uri="{FF2B5EF4-FFF2-40B4-BE49-F238E27FC236}">
                <a16:creationId xmlns:a16="http://schemas.microsoft.com/office/drawing/2014/main" id="{A9E508B7-FF82-0A82-B336-3A9B318364E5}"/>
              </a:ext>
            </a:extLst>
          </p:cNvPr>
          <p:cNvSpPr/>
          <p:nvPr/>
        </p:nvSpPr>
        <p:spPr bwMode="auto">
          <a:xfrm>
            <a:off x="6889597" y="4531545"/>
            <a:ext cx="377760" cy="224652"/>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7A4D2A7F-68E6-9AB0-F05F-88C2B6F2D808}"/>
              </a:ext>
            </a:extLst>
          </p:cNvPr>
          <p:cNvSpPr txBox="1"/>
          <p:nvPr/>
        </p:nvSpPr>
        <p:spPr>
          <a:xfrm>
            <a:off x="336593" y="6146514"/>
            <a:ext cx="6741884" cy="646331"/>
          </a:xfrm>
          <a:prstGeom prst="rect">
            <a:avLst/>
          </a:prstGeom>
          <a:noFill/>
        </p:spPr>
        <p:txBody>
          <a:bodyPr wrap="square">
            <a:spAutoFit/>
          </a:bodyPr>
          <a:lstStyle/>
          <a:p>
            <a:r>
              <a:rPr lang="en-GB" sz="1800" b="0" i="0" u="none" strike="noStrike" dirty="0" err="1">
                <a:solidFill>
                  <a:srgbClr val="000000"/>
                </a:solidFill>
                <a:effectLst/>
                <a:latin typeface="Calibri" panose="020F0502020204030204" pitchFamily="34" charset="0"/>
              </a:rPr>
              <a:t>Demouser</a:t>
            </a:r>
            <a:endParaRPr lang="en-GB" sz="1800" b="0" i="0" u="none" strike="noStrike" dirty="0">
              <a:solidFill>
                <a:srgbClr val="000000"/>
              </a:solidFill>
              <a:effectLst/>
              <a:latin typeface="Calibri" panose="020F0502020204030204" pitchFamily="34" charset="0"/>
            </a:endParaRPr>
          </a:p>
          <a:p>
            <a:r>
              <a:rPr lang="en-GB" sz="1800" b="0" i="0" u="none" strike="noStrike" dirty="0">
                <a:solidFill>
                  <a:srgbClr val="000000"/>
                </a:solidFill>
                <a:effectLst/>
                <a:latin typeface="Calibri" panose="020F0502020204030204" pitchFamily="34" charset="0"/>
              </a:rPr>
              <a:t>Demo@pass1234567</a:t>
            </a:r>
            <a:r>
              <a:rPr lang="en-GB" dirty="0"/>
              <a:t> </a:t>
            </a:r>
          </a:p>
        </p:txBody>
      </p:sp>
    </p:spTree>
    <p:extLst>
      <p:ext uri="{BB962C8B-B14F-4D97-AF65-F5344CB8AC3E}">
        <p14:creationId xmlns:p14="http://schemas.microsoft.com/office/powerpoint/2010/main" val="9088439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1292662"/>
          </a:xfrm>
        </p:spPr>
        <p:txBody>
          <a:bodyPr/>
          <a:lstStyle/>
          <a:p>
            <a:r>
              <a:rPr lang="en-GB" u="sng" dirty="0">
                <a:solidFill>
                  <a:srgbClr val="59B4D9"/>
                </a:solidFill>
              </a:rPr>
              <a:t>LAB 1: </a:t>
            </a:r>
            <a:br>
              <a:rPr lang="en-GB" u="sng" dirty="0">
                <a:solidFill>
                  <a:srgbClr val="59B4D9"/>
                </a:solidFill>
              </a:rPr>
            </a:br>
            <a:r>
              <a:rPr lang="en-GB" sz="2400" dirty="0">
                <a:solidFill>
                  <a:srgbClr val="59B4D9"/>
                </a:solidFill>
              </a:rPr>
              <a:t>Assessing &amp; Migrating </a:t>
            </a:r>
            <a:br>
              <a:rPr lang="en-GB" sz="2400" dirty="0">
                <a:solidFill>
                  <a:srgbClr val="59B4D9"/>
                </a:solidFill>
              </a:rPr>
            </a:br>
            <a:r>
              <a:rPr lang="en-GB" sz="2400" dirty="0">
                <a:solidFill>
                  <a:srgbClr val="59B4D9"/>
                </a:solidFill>
              </a:rPr>
              <a:t>SQL Server Databases to Azure SQL</a:t>
            </a:r>
            <a:endParaRPr lang="en-US" sz="2400"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34F16C-6BD2-BC50-9E3D-AE2950611E18}"/>
              </a:ext>
            </a:extLst>
          </p:cNvPr>
          <p:cNvPicPr>
            <a:picLocks noChangeAspect="1"/>
          </p:cNvPicPr>
          <p:nvPr/>
        </p:nvPicPr>
        <p:blipFill>
          <a:blip r:embed="rId3"/>
          <a:stretch>
            <a:fillRect/>
          </a:stretch>
        </p:blipFill>
        <p:spPr>
          <a:xfrm>
            <a:off x="8426046" y="2326923"/>
            <a:ext cx="2132207" cy="2204153"/>
          </a:xfrm>
          <a:prstGeom prst="rect">
            <a:avLst/>
          </a:prstGeom>
        </p:spPr>
      </p:pic>
    </p:spTree>
    <p:extLst>
      <p:ext uri="{BB962C8B-B14F-4D97-AF65-F5344CB8AC3E}">
        <p14:creationId xmlns:p14="http://schemas.microsoft.com/office/powerpoint/2010/main" val="41519969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2215991"/>
          </a:xfrm>
        </p:spPr>
        <p:txBody>
          <a:bodyPr/>
          <a:lstStyle/>
          <a:p>
            <a:r>
              <a:rPr lang="en-GB" dirty="0">
                <a:solidFill>
                  <a:srgbClr val="59B4D9"/>
                </a:solidFill>
              </a:rPr>
              <a:t>Administering &amp; Monitoring SQL Managed Instance</a:t>
            </a:r>
            <a:br>
              <a:rPr lang="en-GB" sz="3600" kern="1200" dirty="0">
                <a:solidFill>
                  <a:schemeClr val="tx1">
                    <a:lumMod val="65000"/>
                    <a:lumOff val="35000"/>
                  </a:schemeClr>
                </a:solidFill>
                <a:effectLst/>
                <a:latin typeface="+mn-lt"/>
                <a:ea typeface="+mn-ea"/>
                <a:cs typeface="+mn-cs"/>
              </a:rPr>
            </a:br>
            <a:br>
              <a:rPr lang="en-GB" sz="3600" kern="1200" dirty="0">
                <a:solidFill>
                  <a:schemeClr val="tx1">
                    <a:lumMod val="65000"/>
                    <a:lumOff val="35000"/>
                  </a:schemeClr>
                </a:solidFill>
                <a:effectLst/>
                <a:latin typeface="+mn-lt"/>
                <a:ea typeface="+mn-ea"/>
                <a:cs typeface="+mn-cs"/>
              </a:rPr>
            </a:b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2512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89623" y="3429000"/>
            <a:ext cx="6466777" cy="1793090"/>
          </a:xfrm>
        </p:spPr>
        <p:txBody>
          <a:bodyPr>
            <a:noAutofit/>
          </a:bodyPr>
          <a:lstStyle/>
          <a:p>
            <a:pPr>
              <a:spcBef>
                <a:spcPts val="1200"/>
              </a:spcBef>
            </a:pPr>
            <a:r>
              <a:rPr lang="en-US" sz="4000" spc="0" dirty="0">
                <a:latin typeface="Segoe UI Semilight" charset="0"/>
                <a:ea typeface="Segoe UI Semilight" charset="0"/>
              </a:rPr>
              <a:t>Administration, Monitoring and Tuning Azure SQL Database in the Cloud</a:t>
            </a:r>
            <a:br>
              <a:rPr lang="en-US" sz="4000" spc="0" dirty="0">
                <a:latin typeface="Segoe UI Semilight" charset="0"/>
                <a:ea typeface="Segoe UI Semilight" charset="0"/>
              </a:rPr>
            </a:br>
            <a:endParaRPr lang="en-US" sz="4000" spc="0" dirty="0">
              <a:latin typeface="Segoe UI Semilight" charset="0"/>
              <a:ea typeface="Segoe UI Semilight" charset="0"/>
            </a:endParaRP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BFD200-5494-4CDA-8D9A-DD067E32669F}"/>
              </a:ext>
            </a:extLst>
          </p:cNvPr>
          <p:cNvCxnSpPr/>
          <p:nvPr/>
        </p:nvCxnSpPr>
        <p:spPr>
          <a:xfrm>
            <a:off x="1239520" y="447040"/>
            <a:ext cx="40640" cy="61468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769E56A-6C32-4E56-9A2F-402B75CB76B3}"/>
              </a:ext>
            </a:extLst>
          </p:cNvPr>
          <p:cNvSpPr/>
          <p:nvPr/>
        </p:nvSpPr>
        <p:spPr>
          <a:xfrm>
            <a:off x="1512846" y="548640"/>
            <a:ext cx="1560042" cy="584775"/>
          </a:xfrm>
          <a:prstGeom prst="rect">
            <a:avLst/>
          </a:prstGeom>
        </p:spPr>
        <p:txBody>
          <a:bodyPr wrap="none">
            <a:spAutoFit/>
          </a:bodyPr>
          <a:lstStyle/>
          <a:p>
            <a:r>
              <a:rPr lang="en-US" sz="3200">
                <a:latin typeface="Segoe UI Semilight" charset="0"/>
                <a:ea typeface="Segoe UI Semilight" charset="0"/>
              </a:rPr>
              <a:t>Agenda</a:t>
            </a:r>
            <a:endParaRPr lang="en-GB" sz="3200"/>
          </a:p>
        </p:txBody>
      </p:sp>
      <p:sp>
        <p:nvSpPr>
          <p:cNvPr id="9" name="Text Placeholder 4">
            <a:extLst>
              <a:ext uri="{FF2B5EF4-FFF2-40B4-BE49-F238E27FC236}">
                <a16:creationId xmlns:a16="http://schemas.microsoft.com/office/drawing/2014/main" id="{3DAF6ADB-F718-4232-81F8-636BAF7E6797}"/>
              </a:ext>
            </a:extLst>
          </p:cNvPr>
          <p:cNvSpPr>
            <a:spLocks noGrp="1"/>
          </p:cNvSpPr>
          <p:nvPr>
            <p:ph type="body" sz="quarter" idx="10"/>
          </p:nvPr>
        </p:nvSpPr>
        <p:spPr>
          <a:xfrm>
            <a:off x="1552015" y="1796902"/>
            <a:ext cx="7066282" cy="4753260"/>
          </a:xfrm>
        </p:spPr>
        <p:txBody>
          <a:bodyPr vert="horz" lIns="91440" tIns="45720" rIns="91440" bIns="45720" rtlCol="0" anchor="t">
            <a:noAutofit/>
          </a:bodyPr>
          <a:lstStyle/>
          <a:p>
            <a:r>
              <a:rPr lang="en-GB" sz="2400" b="1" dirty="0"/>
              <a:t>Core Database Administration Automation</a:t>
            </a:r>
          </a:p>
          <a:p>
            <a:pPr marL="285750" indent="-195263">
              <a:lnSpc>
                <a:spcPct val="100000"/>
              </a:lnSpc>
              <a:spcBef>
                <a:spcPts val="0"/>
              </a:spcBef>
              <a:buFont typeface="Arial" panose="020B0604020202020204" pitchFamily="34" charset="0"/>
              <a:buChar char="•"/>
            </a:pPr>
            <a:r>
              <a:rPr lang="en-GB" sz="1800" dirty="0"/>
              <a:t>Backups</a:t>
            </a:r>
          </a:p>
          <a:p>
            <a:pPr marL="285750" indent="-195263">
              <a:lnSpc>
                <a:spcPct val="100000"/>
              </a:lnSpc>
              <a:spcBef>
                <a:spcPts val="0"/>
              </a:spcBef>
              <a:buFont typeface="Arial" panose="020B0604020202020204" pitchFamily="34" charset="0"/>
              <a:buChar char="•"/>
            </a:pPr>
            <a:r>
              <a:rPr lang="en-GB" sz="1800" dirty="0"/>
              <a:t>Encryption</a:t>
            </a:r>
          </a:p>
          <a:p>
            <a:pPr marL="285750" indent="-195263">
              <a:lnSpc>
                <a:spcPct val="100000"/>
              </a:lnSpc>
              <a:spcBef>
                <a:spcPts val="0"/>
              </a:spcBef>
              <a:buFont typeface="Arial" panose="020B0604020202020204" pitchFamily="34" charset="0"/>
              <a:buChar char="•"/>
            </a:pPr>
            <a:r>
              <a:rPr lang="en-GB" sz="1800" dirty="0"/>
              <a:t>High-availability</a:t>
            </a:r>
          </a:p>
          <a:p>
            <a:pPr marL="285750" indent="-195263">
              <a:lnSpc>
                <a:spcPct val="100000"/>
              </a:lnSpc>
              <a:spcBef>
                <a:spcPts val="0"/>
              </a:spcBef>
              <a:buFont typeface="Arial" panose="020B0604020202020204" pitchFamily="34" charset="0"/>
              <a:buChar char="•"/>
            </a:pPr>
            <a:r>
              <a:rPr lang="en-GB" sz="1800" dirty="0"/>
              <a:t>Patching</a:t>
            </a:r>
          </a:p>
          <a:p>
            <a:pPr>
              <a:lnSpc>
                <a:spcPct val="100000"/>
              </a:lnSpc>
              <a:spcBef>
                <a:spcPts val="0"/>
              </a:spcBef>
            </a:pPr>
            <a:endParaRPr lang="en-GB" sz="1800" dirty="0"/>
          </a:p>
          <a:p>
            <a:r>
              <a:rPr lang="en-GB" sz="2400" b="1" dirty="0"/>
              <a:t>Performance Monitoring and Troubleshooting</a:t>
            </a:r>
          </a:p>
          <a:p>
            <a:pPr marL="269875" indent="-179388">
              <a:lnSpc>
                <a:spcPct val="100000"/>
              </a:lnSpc>
              <a:spcBef>
                <a:spcPts val="0"/>
              </a:spcBef>
              <a:buFont typeface="Arial" panose="020B0604020202020204" pitchFamily="34" charset="0"/>
              <a:buChar char="•"/>
            </a:pPr>
            <a:r>
              <a:rPr lang="en-GB" sz="1800" dirty="0"/>
              <a:t>Troubleshooting approach – Running or Waiting?</a:t>
            </a:r>
          </a:p>
          <a:p>
            <a:pPr marL="269875" indent="-179388">
              <a:lnSpc>
                <a:spcPct val="100000"/>
              </a:lnSpc>
              <a:spcBef>
                <a:spcPts val="0"/>
              </a:spcBef>
              <a:buFont typeface="Arial" panose="020B0604020202020204" pitchFamily="34" charset="0"/>
              <a:buChar char="•"/>
            </a:pPr>
            <a:r>
              <a:rPr lang="en-GB" sz="1800" dirty="0"/>
              <a:t>Tools Reference</a:t>
            </a:r>
          </a:p>
          <a:p>
            <a:pPr marL="269875" indent="-179388">
              <a:lnSpc>
                <a:spcPct val="100000"/>
              </a:lnSpc>
              <a:spcBef>
                <a:spcPts val="0"/>
              </a:spcBef>
              <a:buFont typeface="Arial" panose="020B0604020202020204" pitchFamily="34" charset="0"/>
              <a:buChar char="•"/>
            </a:pPr>
            <a:r>
              <a:rPr lang="en-GB" sz="1800" dirty="0"/>
              <a:t>Azure Portal Overview</a:t>
            </a:r>
            <a:endParaRPr lang="en-GB" sz="1800" dirty="0">
              <a:cs typeface="Calibri" panose="020F0502020204030204"/>
            </a:endParaRPr>
          </a:p>
          <a:p>
            <a:pPr marL="269875" indent="-179388">
              <a:lnSpc>
                <a:spcPct val="100000"/>
              </a:lnSpc>
              <a:spcBef>
                <a:spcPts val="0"/>
              </a:spcBef>
              <a:buFont typeface="Arial" panose="020B0604020202020204" pitchFamily="34" charset="0"/>
              <a:buChar char="•"/>
            </a:pPr>
            <a:r>
              <a:rPr lang="en-GB" sz="1800" dirty="0"/>
              <a:t>DMVs</a:t>
            </a:r>
            <a:endParaRPr lang="en-GB" sz="1800" dirty="0">
              <a:cs typeface="Calibri" panose="020F0502020204030204"/>
            </a:endParaRPr>
          </a:p>
          <a:p>
            <a:pPr marL="269875" indent="-179388">
              <a:lnSpc>
                <a:spcPct val="100000"/>
              </a:lnSpc>
              <a:spcBef>
                <a:spcPts val="0"/>
              </a:spcBef>
              <a:buFont typeface="Arial" panose="020B0604020202020204" pitchFamily="34" charset="0"/>
              <a:buChar char="•"/>
            </a:pPr>
            <a:r>
              <a:rPr lang="en-GB" sz="1800" dirty="0"/>
              <a:t>Azure SQL Insights</a:t>
            </a:r>
            <a:endParaRPr lang="en-GB" sz="1800" dirty="0">
              <a:cs typeface="Calibri" panose="020F0502020204030204"/>
            </a:endParaRPr>
          </a:p>
        </p:txBody>
      </p:sp>
    </p:spTree>
    <p:extLst>
      <p:ext uri="{BB962C8B-B14F-4D97-AF65-F5344CB8AC3E}">
        <p14:creationId xmlns:p14="http://schemas.microsoft.com/office/powerpoint/2010/main" val="13142462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2420" y="-797413"/>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313"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pic>
        <p:nvPicPr>
          <p:cNvPr id="11" name="Picture Placeholder 10">
            <a:extLst>
              <a:ext uri="{FF2B5EF4-FFF2-40B4-BE49-F238E27FC236}">
                <a16:creationId xmlns:a16="http://schemas.microsoft.com/office/drawing/2014/main" id="{D79B2F30-B99C-47F0-B6F6-69543C505C4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433458" y="0"/>
            <a:ext cx="5758542" cy="6858000"/>
          </a:xfrm>
        </p:spPr>
      </p:pic>
      <p:sp>
        <p:nvSpPr>
          <p:cNvPr id="4" name="Text Placeholder 3">
            <a:extLst>
              <a:ext uri="{FF2B5EF4-FFF2-40B4-BE49-F238E27FC236}">
                <a16:creationId xmlns:a16="http://schemas.microsoft.com/office/drawing/2014/main" id="{F7F268BD-4C91-4F07-A5B1-F0AF3A035D3F}"/>
              </a:ext>
            </a:extLst>
          </p:cNvPr>
          <p:cNvSpPr>
            <a:spLocks noGrp="1"/>
          </p:cNvSpPr>
          <p:nvPr>
            <p:ph type="body" sz="quarter" idx="11"/>
          </p:nvPr>
        </p:nvSpPr>
        <p:spPr>
          <a:xfrm>
            <a:off x="269240" y="1811337"/>
            <a:ext cx="3735201" cy="2956707"/>
          </a:xfrm>
        </p:spPr>
        <p:txBody>
          <a:bodyPr vert="horz" lIns="91440" tIns="45720" rIns="91440" bIns="45720" rtlCol="0" anchor="t">
            <a:normAutofit/>
          </a:bodyPr>
          <a:lstStyle/>
          <a:p>
            <a:pPr marL="335915" lvl="1">
              <a:lnSpc>
                <a:spcPct val="100000"/>
              </a:lnSpc>
            </a:pPr>
            <a:br>
              <a:rPr lang="en-GB" b="1" dirty="0"/>
            </a:br>
            <a:r>
              <a:rPr lang="en-GB" sz="2000" dirty="0"/>
              <a:t>Backups</a:t>
            </a:r>
          </a:p>
          <a:p>
            <a:pPr marL="335915" lvl="1">
              <a:lnSpc>
                <a:spcPct val="100000"/>
              </a:lnSpc>
            </a:pPr>
            <a:r>
              <a:rPr lang="en-GB" sz="2000" dirty="0"/>
              <a:t>Encryption</a:t>
            </a:r>
          </a:p>
          <a:p>
            <a:pPr marL="335915" lvl="1">
              <a:lnSpc>
                <a:spcPct val="100000"/>
              </a:lnSpc>
            </a:pPr>
            <a:r>
              <a:rPr lang="en-GB" sz="2000" dirty="0"/>
              <a:t>High Availability</a:t>
            </a:r>
          </a:p>
          <a:p>
            <a:pPr marL="335915" lvl="1">
              <a:lnSpc>
                <a:spcPct val="100000"/>
              </a:lnSpc>
            </a:pPr>
            <a:r>
              <a:rPr lang="en-GB" sz="2000" dirty="0">
                <a:latin typeface="Segoe UI Semilight"/>
                <a:cs typeface="Segoe UI Semilight"/>
              </a:rPr>
              <a:t>Patching</a:t>
            </a:r>
            <a:endParaRPr lang="en-US" dirty="0">
              <a:latin typeface="Segoe UI Semilight"/>
              <a:cs typeface="Segoe UI Semilight"/>
            </a:endParaRPr>
          </a:p>
          <a:p>
            <a:pPr marL="335915" lvl="1">
              <a:lnSpc>
                <a:spcPct val="100000"/>
              </a:lnSpc>
            </a:pPr>
            <a:br>
              <a:rPr lang="en-GB" dirty="0"/>
            </a:br>
            <a:endParaRPr lang="en-US" dirty="0"/>
          </a:p>
        </p:txBody>
      </p:sp>
      <p:sp>
        <p:nvSpPr>
          <p:cNvPr id="5" name="Title 4">
            <a:extLst>
              <a:ext uri="{FF2B5EF4-FFF2-40B4-BE49-F238E27FC236}">
                <a16:creationId xmlns:a16="http://schemas.microsoft.com/office/drawing/2014/main" id="{3F207DD0-9C74-4778-A34C-19ED629CA5AB}"/>
              </a:ext>
            </a:extLst>
          </p:cNvPr>
          <p:cNvSpPr>
            <a:spLocks noGrp="1"/>
          </p:cNvSpPr>
          <p:nvPr>
            <p:ph type="title"/>
          </p:nvPr>
        </p:nvSpPr>
        <p:spPr>
          <a:xfrm>
            <a:off x="269240" y="480898"/>
            <a:ext cx="5826760" cy="764225"/>
          </a:xfrm>
        </p:spPr>
        <p:txBody>
          <a:bodyPr>
            <a:normAutofit fontScale="90000"/>
          </a:bodyPr>
          <a:lstStyle/>
          <a:p>
            <a:r>
              <a:rPr lang="en-GB" b="1"/>
              <a:t>Core Database Administration Automation</a:t>
            </a:r>
            <a:endParaRPr lang="en-GB"/>
          </a:p>
        </p:txBody>
      </p:sp>
    </p:spTree>
    <p:extLst>
      <p:ext uri="{BB962C8B-B14F-4D97-AF65-F5344CB8AC3E}">
        <p14:creationId xmlns:p14="http://schemas.microsoft.com/office/powerpoint/2010/main" val="4084185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06A738E-4F6E-4AB0-8FDE-70D7A26E9505}"/>
              </a:ext>
            </a:extLst>
          </p:cNvPr>
          <p:cNvSpPr txBox="1">
            <a:spLocks/>
          </p:cNvSpPr>
          <p:nvPr/>
        </p:nvSpPr>
        <p:spPr>
          <a:xfrm>
            <a:off x="405354" y="329684"/>
            <a:ext cx="11381292" cy="422275"/>
          </a:xfrm>
          <a:prstGeom prst="rect">
            <a:avLst/>
          </a:prstGeom>
          <a:solidFill>
            <a:schemeClr val="bg1">
              <a:lumMod val="95000"/>
            </a:schemeClr>
          </a:solidFill>
        </p:spPr>
        <p:txBody>
          <a:bodyPr vert="horz" lIns="0" tIns="0" rIns="0" bIns="0" rtlCol="0" anchor="t">
            <a:noAutofit/>
          </a:bodyPr>
          <a:lstStyle>
            <a:lvl1pPr algn="l" defTabSz="914400" rtl="0" eaLnBrk="1" latinLnBrk="0" hangingPunct="1">
              <a:lnSpc>
                <a:spcPct val="90000"/>
              </a:lnSpc>
              <a:spcBef>
                <a:spcPct val="0"/>
              </a:spcBef>
              <a:buNone/>
              <a:defRPr sz="4400" b="1" i="0" kern="1200">
                <a:solidFill>
                  <a:schemeClr val="tx1"/>
                </a:solidFill>
                <a:latin typeface="Segoe Semibold" charset="0"/>
                <a:ea typeface="Segoe Semibold" charset="0"/>
                <a:cs typeface="Segoe Semibold" charset="0"/>
              </a:defRPr>
            </a:lvl1pPr>
          </a:lstStyle>
          <a:p>
            <a:r>
              <a:rPr lang="en-GB" sz="3200" b="0" dirty="0">
                <a:latin typeface="+mj-lt"/>
                <a:ea typeface="+mj-ea"/>
                <a:cs typeface="+mj-cs"/>
              </a:rPr>
              <a:t>Backup / Restore Database</a:t>
            </a:r>
          </a:p>
        </p:txBody>
      </p:sp>
      <p:sp>
        <p:nvSpPr>
          <p:cNvPr id="6" name="TextBox 5">
            <a:extLst>
              <a:ext uri="{FF2B5EF4-FFF2-40B4-BE49-F238E27FC236}">
                <a16:creationId xmlns:a16="http://schemas.microsoft.com/office/drawing/2014/main" id="{69808A10-17BC-41B8-B5E5-BBB84C3C8EBD}"/>
              </a:ext>
            </a:extLst>
          </p:cNvPr>
          <p:cNvSpPr txBox="1"/>
          <p:nvPr/>
        </p:nvSpPr>
        <p:spPr>
          <a:xfrm>
            <a:off x="524929" y="1391923"/>
            <a:ext cx="6705865" cy="3524042"/>
          </a:xfrm>
          <a:prstGeom prst="rect">
            <a:avLst/>
          </a:prstGeom>
          <a:noFill/>
        </p:spPr>
        <p:txBody>
          <a:bodyPr wrap="square" rtlCol="0">
            <a:spAutoFit/>
          </a:bodyPr>
          <a:lstStyle/>
          <a:p>
            <a:pPr>
              <a:spcAft>
                <a:spcPts val="600"/>
              </a:spcAft>
            </a:pPr>
            <a:r>
              <a:rPr lang="en-GB" dirty="0">
                <a:solidFill>
                  <a:srgbClr val="FFC000"/>
                </a:solidFill>
                <a:latin typeface="Segoe UI Semibold" panose="020B0702040204020203" pitchFamily="34" charset="0"/>
                <a:cs typeface="Segoe UI Semibold" panose="020B0702040204020203" pitchFamily="34" charset="0"/>
              </a:rPr>
              <a:t>Built-in with PaaS Service</a:t>
            </a:r>
          </a:p>
          <a:p>
            <a:pPr marL="285750" indent="-285750">
              <a:spcAft>
                <a:spcPts val="600"/>
              </a:spcAft>
              <a:buFont typeface="Wingdings" panose="05000000000000000000" pitchFamily="2" charset="2"/>
              <a:buChar char="ü"/>
            </a:pPr>
            <a:r>
              <a:rPr lang="en-GB" b="1" dirty="0">
                <a:solidFill>
                  <a:srgbClr val="FFC000"/>
                </a:solidFill>
                <a:latin typeface="Segoe UI Semibold" panose="020B0702040204020203" pitchFamily="34" charset="0"/>
                <a:cs typeface="Segoe UI Semibold" panose="020B0702040204020203" pitchFamily="34" charset="0"/>
              </a:rPr>
              <a:t>Automated backup</a:t>
            </a:r>
          </a:p>
          <a:p>
            <a:pPr marL="285750" indent="-285750">
              <a:spcAft>
                <a:spcPts val="600"/>
              </a:spcAft>
              <a:buFont typeface="Wingdings" panose="05000000000000000000" pitchFamily="2" charset="2"/>
              <a:buChar char="ü"/>
            </a:pPr>
            <a:r>
              <a:rPr lang="en-GB" b="1" dirty="0">
                <a:solidFill>
                  <a:srgbClr val="FFC000"/>
                </a:solidFill>
                <a:latin typeface="Segoe UI Semibold" panose="020B0702040204020203" pitchFamily="34" charset="0"/>
                <a:cs typeface="Segoe UI Semibold" panose="020B0702040204020203" pitchFamily="34" charset="0"/>
              </a:rPr>
              <a:t>Point In Time Restore – Retention 7 days per default</a:t>
            </a: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a:spcAft>
                <a:spcPts val="600"/>
              </a:spcAft>
            </a:pPr>
            <a:r>
              <a:rPr lang="en-GB" b="1" dirty="0">
                <a:latin typeface="Segoe UI Semibold" panose="020B0702040204020203" pitchFamily="34" charset="0"/>
                <a:cs typeface="Segoe UI Semibold" panose="020B0702040204020203" pitchFamily="34" charset="0"/>
              </a:rPr>
              <a:t>Can be configured</a:t>
            </a:r>
          </a:p>
          <a:p>
            <a:pPr marL="285750" indent="-285750">
              <a:spcAft>
                <a:spcPts val="600"/>
              </a:spcAft>
              <a:buFont typeface="Wingdings" panose="05000000000000000000" pitchFamily="2" charset="2"/>
              <a:buChar char="ü"/>
            </a:pPr>
            <a:r>
              <a:rPr lang="en-GB" b="1" dirty="0">
                <a:latin typeface="Segoe UI Semibold" panose="020B0702040204020203" pitchFamily="34" charset="0"/>
                <a:cs typeface="Segoe UI Semibold" panose="020B0702040204020203" pitchFamily="34" charset="0"/>
              </a:rPr>
              <a:t>Point In Time restore – Up to 35 days</a:t>
            </a:r>
          </a:p>
          <a:p>
            <a:pPr marL="285750" indent="-285750">
              <a:spcAft>
                <a:spcPts val="600"/>
              </a:spcAft>
              <a:buFont typeface="Wingdings" panose="05000000000000000000" pitchFamily="2" charset="2"/>
              <a:buChar char="ü"/>
            </a:pPr>
            <a:r>
              <a:rPr lang="en-GB" b="1" dirty="0">
                <a:latin typeface="Segoe UI Semibold" panose="020B0702040204020203" pitchFamily="34" charset="0"/>
                <a:cs typeface="Segoe UI Semibold" panose="020B0702040204020203" pitchFamily="34" charset="0"/>
              </a:rPr>
              <a:t>Long term retention up to 10 years</a:t>
            </a:r>
          </a:p>
          <a:p>
            <a:pPr>
              <a:spcAft>
                <a:spcPts val="600"/>
              </a:spcAft>
            </a:pPr>
            <a:endParaRPr lang="en-GB" sz="1600" dirty="0"/>
          </a:p>
          <a:p>
            <a:pPr>
              <a:spcAft>
                <a:spcPts val="600"/>
              </a:spcAft>
            </a:pPr>
            <a:endParaRPr lang="en-GB" b="1" dirty="0">
              <a:latin typeface="Segoe UI Semibold" panose="020B0702040204020203" pitchFamily="34" charset="0"/>
              <a:cs typeface="Segoe UI Semibold" panose="020B0702040204020203" pitchFamily="34" charset="0"/>
            </a:endParaRPr>
          </a:p>
          <a:p>
            <a:pPr>
              <a:spcAft>
                <a:spcPts val="600"/>
              </a:spcAft>
            </a:pPr>
            <a:r>
              <a:rPr lang="en-GB" b="1" dirty="0">
                <a:latin typeface="Segoe UI Semibold" panose="020B0702040204020203" pitchFamily="34" charset="0"/>
                <a:cs typeface="Segoe UI Semibold" panose="020B0702040204020203" pitchFamily="34" charset="0"/>
              </a:rPr>
              <a:t>Manual commands like on Premise</a:t>
            </a:r>
          </a:p>
        </p:txBody>
      </p:sp>
      <p:sp>
        <p:nvSpPr>
          <p:cNvPr id="7" name="TextBox 6">
            <a:extLst>
              <a:ext uri="{FF2B5EF4-FFF2-40B4-BE49-F238E27FC236}">
                <a16:creationId xmlns:a16="http://schemas.microsoft.com/office/drawing/2014/main" id="{6B2CCB77-4AFF-4D33-899A-6EB48DC2866A}"/>
              </a:ext>
            </a:extLst>
          </p:cNvPr>
          <p:cNvSpPr txBox="1"/>
          <p:nvPr/>
        </p:nvSpPr>
        <p:spPr>
          <a:xfrm>
            <a:off x="616369" y="4998049"/>
            <a:ext cx="10786988" cy="1569660"/>
          </a:xfrm>
          <a:prstGeom prst="rect">
            <a:avLst/>
          </a:prstGeom>
          <a:solidFill>
            <a:schemeClr val="bg1">
              <a:lumMod val="85000"/>
            </a:schemeClr>
          </a:solidFill>
        </p:spPr>
        <p:txBody>
          <a:bodyPr wrap="square">
            <a:spAutoFit/>
          </a:bodyPr>
          <a:lstStyle/>
          <a:p>
            <a:r>
              <a:rPr lang="en-US" sz="1600" dirty="0">
                <a:solidFill>
                  <a:srgbClr val="0000FF"/>
                </a:solidFill>
                <a:latin typeface="Consolas" panose="020B0609020204030204" pitchFamily="49" charset="0"/>
              </a:rPr>
              <a:t>RESTORE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DATABASE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TenantCRM</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URL</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'https://sqlhacksxxx.blob.core.windows.net/</a:t>
            </a:r>
            <a:r>
              <a:rPr lang="en-US" sz="1600" dirty="0" err="1">
                <a:solidFill>
                  <a:srgbClr val="FF0000"/>
                </a:solidFill>
                <a:latin typeface="Consolas" panose="020B0609020204030204" pitchFamily="49" charset="0"/>
              </a:rPr>
              <a:t>auditlogs</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TenantCRM_xxxx.bak</a:t>
            </a:r>
            <a:r>
              <a:rPr lang="en-US" sz="1600" dirty="0">
                <a:solidFill>
                  <a:srgbClr val="FF0000"/>
                </a:solidFill>
                <a:latin typeface="Consolas" panose="020B0609020204030204" pitchFamily="49" charset="0"/>
              </a:rPr>
              <a:t>’</a:t>
            </a:r>
          </a:p>
          <a:p>
            <a:endParaRPr lang="en-US" sz="1600" dirty="0">
              <a:solidFill>
                <a:srgbClr val="0000FF"/>
              </a:solidFill>
              <a:latin typeface="Consolas" panose="020B0609020204030204" pitchFamily="49" charset="0"/>
            </a:endParaRPr>
          </a:p>
          <a:p>
            <a:r>
              <a:rPr lang="en-US" sz="1600" dirty="0">
                <a:solidFill>
                  <a:srgbClr val="0000FF"/>
                </a:solidFill>
                <a:latin typeface="Consolas" panose="020B0609020204030204" pitchFamily="49" charset="0"/>
              </a:rPr>
              <a:t>BACKUP</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DATABASE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TenantCRM</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TO</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URL</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'https://sqlhacksxxxxxxx.blob.core.windows.net/</a:t>
            </a:r>
            <a:r>
              <a:rPr lang="en-US" sz="1600" dirty="0" err="1">
                <a:solidFill>
                  <a:srgbClr val="FF0000"/>
                </a:solidFill>
                <a:latin typeface="Consolas" panose="020B0609020204030204" pitchFamily="49" charset="0"/>
              </a:rPr>
              <a:t>auditlogs</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TenantCRM_xxx.bak</a:t>
            </a:r>
            <a:r>
              <a:rPr lang="en-US" sz="1600" dirty="0">
                <a:solidFill>
                  <a:srgbClr val="FF000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WITH</a:t>
            </a:r>
            <a:r>
              <a:rPr lang="en-US" sz="1600" dirty="0">
                <a:solidFill>
                  <a:srgbClr val="000000"/>
                </a:solidFill>
                <a:latin typeface="Consolas" panose="020B0609020204030204" pitchFamily="49" charset="0"/>
              </a:rPr>
              <a:t> </a:t>
            </a:r>
            <a:r>
              <a:rPr lang="en-US" sz="1600" dirty="0">
                <a:solidFill>
                  <a:srgbClr val="00FF00"/>
                </a:solidFill>
                <a:latin typeface="Consolas" panose="020B0609020204030204" pitchFamily="49" charset="0"/>
              </a:rPr>
              <a:t>STATS</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COPY_ONLY</a:t>
            </a:r>
            <a:endParaRPr lang="en-US" sz="1600" dirty="0"/>
          </a:p>
        </p:txBody>
      </p:sp>
      <p:sp>
        <p:nvSpPr>
          <p:cNvPr id="8" name="Arrow: Left-Right 7">
            <a:extLst>
              <a:ext uri="{FF2B5EF4-FFF2-40B4-BE49-F238E27FC236}">
                <a16:creationId xmlns:a16="http://schemas.microsoft.com/office/drawing/2014/main" id="{30B2752E-0056-43F8-BE2E-6ABDD69879A5}"/>
              </a:ext>
            </a:extLst>
          </p:cNvPr>
          <p:cNvSpPr/>
          <p:nvPr/>
        </p:nvSpPr>
        <p:spPr>
          <a:xfrm>
            <a:off x="349084" y="898010"/>
            <a:ext cx="5868837" cy="347862"/>
          </a:xfrm>
          <a:prstGeom prst="leftRightArrow">
            <a:avLst>
              <a:gd name="adj1" fmla="val 100000"/>
              <a:gd name="adj2" fmla="val 50000"/>
            </a:avLst>
          </a:prstGeom>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b="1" spc="900" dirty="0">
                <a:solidFill>
                  <a:schemeClr val="bg1"/>
                </a:solidFill>
              </a:rPr>
              <a:t>ZERO CONFIGURATION</a:t>
            </a:r>
          </a:p>
        </p:txBody>
      </p:sp>
      <p:pic>
        <p:nvPicPr>
          <p:cNvPr id="12" name="Picture 11">
            <a:extLst>
              <a:ext uri="{FF2B5EF4-FFF2-40B4-BE49-F238E27FC236}">
                <a16:creationId xmlns:a16="http://schemas.microsoft.com/office/drawing/2014/main" id="{CEE8B3FC-1F28-4AD5-83A8-CF38D03F2231}"/>
              </a:ext>
            </a:extLst>
          </p:cNvPr>
          <p:cNvPicPr>
            <a:picLocks noChangeAspect="1"/>
          </p:cNvPicPr>
          <p:nvPr/>
        </p:nvPicPr>
        <p:blipFill>
          <a:blip r:embed="rId3"/>
          <a:stretch>
            <a:fillRect/>
          </a:stretch>
        </p:blipFill>
        <p:spPr>
          <a:xfrm>
            <a:off x="7749909" y="751959"/>
            <a:ext cx="3562008" cy="4107766"/>
          </a:xfrm>
          <a:prstGeom prst="rect">
            <a:avLst/>
          </a:prstGeom>
        </p:spPr>
      </p:pic>
    </p:spTree>
    <p:extLst>
      <p:ext uri="{BB962C8B-B14F-4D97-AF65-F5344CB8AC3E}">
        <p14:creationId xmlns:p14="http://schemas.microsoft.com/office/powerpoint/2010/main" val="41561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B1792B-B7E8-4269-84AE-AE8BB9079EA9}"/>
              </a:ext>
            </a:extLst>
          </p:cNvPr>
          <p:cNvPicPr>
            <a:picLocks noChangeAspect="1"/>
          </p:cNvPicPr>
          <p:nvPr/>
        </p:nvPicPr>
        <p:blipFill>
          <a:blip r:embed="rId3"/>
          <a:stretch>
            <a:fillRect/>
          </a:stretch>
        </p:blipFill>
        <p:spPr>
          <a:xfrm>
            <a:off x="8201286" y="666170"/>
            <a:ext cx="3365656" cy="2934916"/>
          </a:xfrm>
          <a:prstGeom prst="rect">
            <a:avLst/>
          </a:prstGeom>
        </p:spPr>
      </p:pic>
      <p:sp>
        <p:nvSpPr>
          <p:cNvPr id="2" name="Freeform: Shape 1">
            <a:extLst>
              <a:ext uri="{FF2B5EF4-FFF2-40B4-BE49-F238E27FC236}">
                <a16:creationId xmlns:a16="http://schemas.microsoft.com/office/drawing/2014/main" id="{4FA9D411-E41E-45D8-84EA-3DE4642962D9}"/>
              </a:ext>
            </a:extLst>
          </p:cNvPr>
          <p:cNvSpPr/>
          <p:nvPr/>
        </p:nvSpPr>
        <p:spPr>
          <a:xfrm>
            <a:off x="498449" y="976590"/>
            <a:ext cx="7414627" cy="2451027"/>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1">
              <a:lumMod val="65000"/>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Semibold"/>
                <a:ea typeface="+mn-ea"/>
                <a:cs typeface="+mn-cs"/>
              </a:rPr>
              <a:t>High Availability</a:t>
            </a:r>
          </a:p>
          <a:p>
            <a:pPr marL="0" lvl="1" defTabSz="1155700">
              <a:lnSpc>
                <a:spcPct val="90000"/>
              </a:lnSpc>
              <a:spcBef>
                <a:spcPct val="0"/>
              </a:spcBef>
              <a:spcAft>
                <a:spcPts val="600"/>
              </a:spcAft>
              <a:defRPr/>
            </a:pPr>
            <a:r>
              <a:rPr lang="en-US" dirty="0">
                <a:solidFill>
                  <a:srgbClr val="FFFFFF"/>
                </a:solidFill>
                <a:latin typeface="Segoe UI Semibold"/>
              </a:rPr>
              <a:t>DBs/Managed Instances run on a technology similar to a 4-node  SQL Server Always-On High Availability cluster</a:t>
            </a:r>
          </a:p>
          <a:p>
            <a:pPr marL="285750" lvl="1" indent="-285750" defTabSz="1155700">
              <a:lnSpc>
                <a:spcPct val="90000"/>
              </a:lnSpc>
              <a:spcBef>
                <a:spcPct val="0"/>
              </a:spcBef>
              <a:spcAft>
                <a:spcPts val="1200"/>
              </a:spcAft>
              <a:buFont typeface="Arial" panose="020B0604020202020204" pitchFamily="34" charset="0"/>
              <a:buChar char="•"/>
              <a:defRPr/>
            </a:pPr>
            <a:r>
              <a:rPr lang="en-US" dirty="0">
                <a:solidFill>
                  <a:srgbClr val="FFFFFF"/>
                </a:solidFill>
                <a:latin typeface="Segoe UI Semibold"/>
              </a:rPr>
              <a:t>Geo-replication &amp; Auto Failover Groups</a:t>
            </a:r>
          </a:p>
          <a:p>
            <a:pPr marL="0" lvl="1" defTabSz="1155700">
              <a:lnSpc>
                <a:spcPct val="90000"/>
              </a:lnSpc>
              <a:spcBef>
                <a:spcPct val="0"/>
              </a:spcBef>
              <a:spcAft>
                <a:spcPts val="1200"/>
              </a:spcAft>
              <a:defRPr/>
            </a:pPr>
            <a:r>
              <a:rPr lang="en-US" dirty="0">
                <a:solidFill>
                  <a:srgbClr val="FFFFFF"/>
                </a:solidFill>
                <a:latin typeface="Segoe UI Semibold"/>
              </a:rPr>
              <a:t>Zero admin overhead with 99.99% availability</a:t>
            </a:r>
          </a:p>
          <a:p>
            <a:pPr marL="0" lvl="1" defTabSz="1155700">
              <a:lnSpc>
                <a:spcPct val="90000"/>
              </a:lnSpc>
              <a:spcBef>
                <a:spcPct val="0"/>
              </a:spcBef>
              <a:spcAft>
                <a:spcPts val="1200"/>
              </a:spcAft>
              <a:defRPr/>
            </a:pPr>
            <a:endParaRPr lang="en-US" dirty="0">
              <a:solidFill>
                <a:srgbClr val="FFFFFF"/>
              </a:solidFill>
              <a:latin typeface="Segoe UI Semibold"/>
            </a:endParaRP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 name="Freeform: Shape 2">
            <a:extLst>
              <a:ext uri="{FF2B5EF4-FFF2-40B4-BE49-F238E27FC236}">
                <a16:creationId xmlns:a16="http://schemas.microsoft.com/office/drawing/2014/main" id="{54DD0F71-6D74-48D5-9E2A-93CE2B0661E7}"/>
              </a:ext>
            </a:extLst>
          </p:cNvPr>
          <p:cNvSpPr/>
          <p:nvPr/>
        </p:nvSpPr>
        <p:spPr>
          <a:xfrm>
            <a:off x="498450"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1">
              <a:lumMod val="65000"/>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Semibold"/>
                <a:ea typeface="+mn-ea"/>
                <a:cs typeface="+mn-cs"/>
              </a:rPr>
              <a:t>Encryption</a:t>
            </a:r>
            <a:endParaRPr kumimoji="0" lang="en-US" sz="1800" b="0" i="0" u="none" strike="noStrike" kern="1200" cap="none" spc="0" normalizeH="0" baseline="0" noProof="0" dirty="0">
              <a:ln>
                <a:noFill/>
              </a:ln>
              <a:solidFill>
                <a:schemeClr val="tx1"/>
              </a:solidFill>
              <a:effectLst/>
              <a:uLnTx/>
              <a:uFillTx/>
              <a:latin typeface="Segoe UI Semibold"/>
              <a:ea typeface="+mn-ea"/>
              <a:cs typeface="+mn-cs"/>
            </a:endParaRPr>
          </a:p>
          <a:p>
            <a:pPr marL="0" lvl="1" defTabSz="1155700">
              <a:lnSpc>
                <a:spcPct val="90000"/>
              </a:lnSpc>
              <a:spcBef>
                <a:spcPct val="0"/>
              </a:spcBef>
              <a:spcAft>
                <a:spcPts val="1200"/>
              </a:spcAft>
              <a:defRPr/>
            </a:pPr>
            <a:r>
              <a:rPr lang="en-US" dirty="0">
                <a:solidFill>
                  <a:srgbClr val="FFFFFF"/>
                </a:solidFill>
                <a:latin typeface="Segoe UI Semibold"/>
              </a:rPr>
              <a:t>SQL Transparent Data Encryption on by default</a:t>
            </a:r>
          </a:p>
          <a:p>
            <a:pPr marL="0" lvl="1" defTabSz="1155700">
              <a:lnSpc>
                <a:spcPct val="90000"/>
              </a:lnSpc>
              <a:spcBef>
                <a:spcPct val="0"/>
              </a:spcBef>
              <a:spcAft>
                <a:spcPts val="600"/>
              </a:spcAft>
              <a:defRPr/>
            </a:pPr>
            <a:r>
              <a:rPr lang="en-US" dirty="0">
                <a:solidFill>
                  <a:srgbClr val="FFFFFF"/>
                </a:solidFill>
                <a:latin typeface="Segoe UI Semibold"/>
              </a:rPr>
              <a:t>Keys are either:</a:t>
            </a:r>
          </a:p>
          <a:p>
            <a:pPr marL="285750" marR="0" lvl="1" indent="-285750" algn="l" defTabSz="66675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bold"/>
              </a:rPr>
              <a:t>Managed</a:t>
            </a:r>
            <a:r>
              <a:rPr kumimoji="0" lang="en-US" b="0" i="0" u="none" strike="noStrike" kern="1200" cap="none" spc="0" normalizeH="0" noProof="0" dirty="0">
                <a:ln>
                  <a:noFill/>
                </a:ln>
                <a:solidFill>
                  <a:srgbClr val="FFFFFF"/>
                </a:solidFill>
                <a:effectLst/>
                <a:uLnTx/>
                <a:uFillTx/>
                <a:latin typeface="Segoe UI Semibold"/>
              </a:rPr>
              <a:t> by us</a:t>
            </a:r>
          </a:p>
          <a:p>
            <a:pPr marL="285750" marR="0" lvl="1" indent="-285750" algn="l" defTabSz="666750" rtl="0" eaLnBrk="1" fontAlgn="auto" latinLnBrk="0" hangingPunct="1">
              <a:lnSpc>
                <a:spcPct val="90000"/>
              </a:lnSpc>
              <a:spcBef>
                <a:spcPct val="0"/>
              </a:spcBef>
              <a:spcAft>
                <a:spcPts val="1800"/>
              </a:spcAft>
              <a:buClrTx/>
              <a:buSzTx/>
              <a:buFont typeface="Arial" panose="020B0604020202020204" pitchFamily="34" charset="0"/>
              <a:buChar char="•"/>
              <a:tabLst/>
              <a:defRPr/>
            </a:pPr>
            <a:r>
              <a:rPr lang="en-US" baseline="0" dirty="0">
                <a:solidFill>
                  <a:srgbClr val="FFFFFF"/>
                </a:solidFill>
                <a:latin typeface="Segoe UI Semibold"/>
              </a:rPr>
              <a:t>BYOK</a:t>
            </a:r>
            <a:r>
              <a:rPr lang="en-US" dirty="0">
                <a:solidFill>
                  <a:srgbClr val="FFFFFF"/>
                </a:solidFill>
                <a:latin typeface="Segoe UI Semibold"/>
              </a:rPr>
              <a:t> &amp; stored in Azure Key Vault</a:t>
            </a:r>
          </a:p>
        </p:txBody>
      </p:sp>
      <p:sp>
        <p:nvSpPr>
          <p:cNvPr id="8" name="Freeform: Shape 7">
            <a:extLst>
              <a:ext uri="{FF2B5EF4-FFF2-40B4-BE49-F238E27FC236}">
                <a16:creationId xmlns:a16="http://schemas.microsoft.com/office/drawing/2014/main" id="{0E801074-1CC5-4A80-A124-289EFF03A2DD}"/>
              </a:ext>
            </a:extLst>
          </p:cNvPr>
          <p:cNvSpPr/>
          <p:nvPr/>
        </p:nvSpPr>
        <p:spPr>
          <a:xfrm>
            <a:off x="6183088"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1">
              <a:lumMod val="65000"/>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Semibold"/>
                <a:ea typeface="+mn-ea"/>
                <a:cs typeface="+mn-cs"/>
              </a:rPr>
              <a:t>Patching</a:t>
            </a:r>
          </a:p>
          <a:p>
            <a:pPr marL="0" lvl="1" defTabSz="1155700">
              <a:lnSpc>
                <a:spcPct val="90000"/>
              </a:lnSpc>
              <a:spcBef>
                <a:spcPct val="0"/>
              </a:spcBef>
              <a:spcAft>
                <a:spcPts val="1200"/>
              </a:spcAft>
              <a:defRPr/>
            </a:pPr>
            <a:r>
              <a:rPr lang="en-US" dirty="0">
                <a:solidFill>
                  <a:srgbClr val="FFFFFF"/>
                </a:solidFill>
                <a:latin typeface="Segoe UI Semibold"/>
              </a:rPr>
              <a:t>Ever-green SQL – always patched, always v-Next</a:t>
            </a:r>
          </a:p>
          <a:p>
            <a:pPr marL="0" lvl="1" defTabSz="1155700">
              <a:lnSpc>
                <a:spcPct val="90000"/>
              </a:lnSpc>
              <a:spcBef>
                <a:spcPct val="0"/>
              </a:spcBef>
              <a:spcAft>
                <a:spcPts val="1200"/>
              </a:spcAft>
              <a:defRPr/>
            </a:pPr>
            <a:r>
              <a:rPr lang="en-US" dirty="0">
                <a:solidFill>
                  <a:srgbClr val="FFFFFF"/>
                </a:solidFill>
                <a:latin typeface="Segoe UI Semibold"/>
              </a:rPr>
              <a:t>Compatibility Level SQL2008 DBs upwards</a:t>
            </a:r>
          </a:p>
          <a:p>
            <a:pPr marL="0" lvl="1" defTabSz="1155700">
              <a:lnSpc>
                <a:spcPct val="90000"/>
              </a:lnSpc>
              <a:spcBef>
                <a:spcPct val="0"/>
              </a:spcBef>
              <a:spcAft>
                <a:spcPts val="1200"/>
              </a:spcAft>
              <a:defRPr/>
            </a:pPr>
            <a:r>
              <a:rPr lang="en-US" dirty="0">
                <a:solidFill>
                  <a:srgbClr val="FFFFFF"/>
                </a:solidFill>
                <a:latin typeface="Segoe UI Semibold"/>
              </a:rPr>
              <a:t>HA stand-by nodes are patched then fail-over &amp; patch 4</a:t>
            </a:r>
            <a:r>
              <a:rPr lang="en-US" baseline="30000" dirty="0">
                <a:solidFill>
                  <a:srgbClr val="FFFFFF"/>
                </a:solidFill>
                <a:latin typeface="Segoe UI Semibold"/>
              </a:rPr>
              <a:t>th</a:t>
            </a:r>
            <a:r>
              <a:rPr lang="en-US" dirty="0">
                <a:solidFill>
                  <a:srgbClr val="FFFFFF"/>
                </a:solidFill>
                <a:latin typeface="Segoe UI Semibold"/>
              </a:rPr>
              <a:t> node</a:t>
            </a: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 name="Arrow: Left-Right 4">
            <a:extLst>
              <a:ext uri="{FF2B5EF4-FFF2-40B4-BE49-F238E27FC236}">
                <a16:creationId xmlns:a16="http://schemas.microsoft.com/office/drawing/2014/main" id="{90B79E0D-DC42-4023-B9A3-646CE46A7C8D}"/>
              </a:ext>
            </a:extLst>
          </p:cNvPr>
          <p:cNvSpPr/>
          <p:nvPr/>
        </p:nvSpPr>
        <p:spPr>
          <a:xfrm>
            <a:off x="492442" y="3601086"/>
            <a:ext cx="11074500" cy="492612"/>
          </a:xfrm>
          <a:prstGeom prst="leftRightArrow">
            <a:avLst>
              <a:gd name="adj1" fmla="val 100000"/>
              <a:gd name="adj2" fmla="val 50000"/>
            </a:avLst>
          </a:prstGeom>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400" b="1" spc="900" dirty="0">
                <a:solidFill>
                  <a:schemeClr val="bg1"/>
                </a:solidFill>
              </a:rPr>
              <a:t>ZERO CONFIGURATION</a:t>
            </a:r>
          </a:p>
        </p:txBody>
      </p:sp>
      <p:sp>
        <p:nvSpPr>
          <p:cNvPr id="9" name="Title 1">
            <a:extLst>
              <a:ext uri="{FF2B5EF4-FFF2-40B4-BE49-F238E27FC236}">
                <a16:creationId xmlns:a16="http://schemas.microsoft.com/office/drawing/2014/main" id="{A06A738E-4F6E-4AB0-8FDE-70D7A26E9505}"/>
              </a:ext>
            </a:extLst>
          </p:cNvPr>
          <p:cNvSpPr txBox="1">
            <a:spLocks/>
          </p:cNvSpPr>
          <p:nvPr/>
        </p:nvSpPr>
        <p:spPr>
          <a:xfrm>
            <a:off x="405354" y="329684"/>
            <a:ext cx="11381292" cy="422275"/>
          </a:xfrm>
          <a:prstGeom prst="rect">
            <a:avLst/>
          </a:prstGeom>
          <a:solidFill>
            <a:schemeClr val="bg1">
              <a:lumMod val="95000"/>
            </a:schemeClr>
          </a:solidFill>
        </p:spPr>
        <p:txBody>
          <a:bodyPr vert="horz" lIns="0" tIns="0" rIns="0" bIns="0" rtlCol="0" anchor="t">
            <a:noAutofit/>
          </a:bodyPr>
          <a:lstStyle>
            <a:lvl1pPr algn="l" defTabSz="914400" rtl="0" eaLnBrk="1" latinLnBrk="0" hangingPunct="1">
              <a:lnSpc>
                <a:spcPct val="90000"/>
              </a:lnSpc>
              <a:spcBef>
                <a:spcPct val="0"/>
              </a:spcBef>
              <a:buNone/>
              <a:defRPr sz="4400" b="1" i="0" kern="1200">
                <a:solidFill>
                  <a:schemeClr val="tx1"/>
                </a:solidFill>
                <a:latin typeface="Segoe Semibold" charset="0"/>
                <a:ea typeface="Segoe Semibold" charset="0"/>
                <a:cs typeface="Segoe Semibold" charset="0"/>
              </a:defRPr>
            </a:lvl1pPr>
          </a:lstStyle>
          <a:p>
            <a:r>
              <a:rPr lang="en-GB" sz="3200" b="0">
                <a:latin typeface="+mj-lt"/>
                <a:ea typeface="+mj-ea"/>
                <a:cs typeface="+mj-cs"/>
              </a:rPr>
              <a:t>Core Database Administration Automation</a:t>
            </a:r>
          </a:p>
        </p:txBody>
      </p:sp>
    </p:spTree>
    <p:extLst>
      <p:ext uri="{BB962C8B-B14F-4D97-AF65-F5344CB8AC3E}">
        <p14:creationId xmlns:p14="http://schemas.microsoft.com/office/powerpoint/2010/main" val="3323590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2420" y="-797413"/>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313"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pic>
        <p:nvPicPr>
          <p:cNvPr id="11" name="Picture Placeholder 10">
            <a:extLst>
              <a:ext uri="{FF2B5EF4-FFF2-40B4-BE49-F238E27FC236}">
                <a16:creationId xmlns:a16="http://schemas.microsoft.com/office/drawing/2014/main" id="{D79B2F30-B99C-47F0-B6F6-69543C505C4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433458" y="0"/>
            <a:ext cx="5758542" cy="6858000"/>
          </a:xfrm>
        </p:spPr>
      </p:pic>
      <p:sp>
        <p:nvSpPr>
          <p:cNvPr id="4" name="Text Placeholder 3">
            <a:extLst>
              <a:ext uri="{FF2B5EF4-FFF2-40B4-BE49-F238E27FC236}">
                <a16:creationId xmlns:a16="http://schemas.microsoft.com/office/drawing/2014/main" id="{F7F268BD-4C91-4F07-A5B1-F0AF3A035D3F}"/>
              </a:ext>
            </a:extLst>
          </p:cNvPr>
          <p:cNvSpPr>
            <a:spLocks noGrp="1"/>
          </p:cNvSpPr>
          <p:nvPr>
            <p:ph type="body" sz="quarter" idx="11"/>
          </p:nvPr>
        </p:nvSpPr>
        <p:spPr>
          <a:xfrm>
            <a:off x="269241" y="1811337"/>
            <a:ext cx="5826760" cy="2956707"/>
          </a:xfrm>
        </p:spPr>
        <p:txBody>
          <a:bodyPr>
            <a:normAutofit/>
          </a:bodyPr>
          <a:lstStyle/>
          <a:p>
            <a:pPr lvl="1">
              <a:lnSpc>
                <a:spcPct val="100000"/>
              </a:lnSpc>
              <a:spcBef>
                <a:spcPts val="0"/>
              </a:spcBef>
              <a:spcAft>
                <a:spcPts val="600"/>
              </a:spcAft>
            </a:pPr>
            <a:br>
              <a:rPr lang="en-GB" b="1" dirty="0"/>
            </a:br>
            <a:r>
              <a:rPr lang="en-GB" sz="2000" dirty="0"/>
              <a:t>Monitoring Tools Reference</a:t>
            </a:r>
          </a:p>
          <a:p>
            <a:pPr lvl="1">
              <a:lnSpc>
                <a:spcPct val="100000"/>
              </a:lnSpc>
              <a:spcBef>
                <a:spcPts val="0"/>
              </a:spcBef>
              <a:spcAft>
                <a:spcPts val="600"/>
              </a:spcAft>
            </a:pPr>
            <a:r>
              <a:rPr lang="en-GB" sz="2000" dirty="0"/>
              <a:t>Troubleshooting approach – Running or Waiting?</a:t>
            </a:r>
          </a:p>
          <a:p>
            <a:pPr lvl="1">
              <a:lnSpc>
                <a:spcPct val="100000"/>
              </a:lnSpc>
              <a:spcBef>
                <a:spcPts val="0"/>
              </a:spcBef>
              <a:spcAft>
                <a:spcPts val="600"/>
              </a:spcAft>
            </a:pPr>
            <a:endParaRPr lang="en-GB" sz="2000" dirty="0"/>
          </a:p>
        </p:txBody>
      </p:sp>
      <p:sp>
        <p:nvSpPr>
          <p:cNvPr id="5" name="Title 4">
            <a:extLst>
              <a:ext uri="{FF2B5EF4-FFF2-40B4-BE49-F238E27FC236}">
                <a16:creationId xmlns:a16="http://schemas.microsoft.com/office/drawing/2014/main" id="{3F207DD0-9C74-4778-A34C-19ED629CA5AB}"/>
              </a:ext>
            </a:extLst>
          </p:cNvPr>
          <p:cNvSpPr>
            <a:spLocks noGrp="1"/>
          </p:cNvSpPr>
          <p:nvPr>
            <p:ph type="title"/>
          </p:nvPr>
        </p:nvSpPr>
        <p:spPr>
          <a:xfrm>
            <a:off x="269240" y="480898"/>
            <a:ext cx="5312853" cy="764225"/>
          </a:xfrm>
        </p:spPr>
        <p:txBody>
          <a:bodyPr>
            <a:normAutofit fontScale="90000"/>
          </a:bodyPr>
          <a:lstStyle/>
          <a:p>
            <a:r>
              <a:rPr lang="en-GB" b="1"/>
              <a:t>Monitoring and Troubleshooting</a:t>
            </a:r>
            <a:endParaRPr lang="en-GB"/>
          </a:p>
        </p:txBody>
      </p:sp>
    </p:spTree>
    <p:extLst>
      <p:ext uri="{BB962C8B-B14F-4D97-AF65-F5344CB8AC3E}">
        <p14:creationId xmlns:p14="http://schemas.microsoft.com/office/powerpoint/2010/main" val="4114582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06A738E-4F6E-4AB0-8FDE-70D7A26E9505}"/>
              </a:ext>
            </a:extLst>
          </p:cNvPr>
          <p:cNvSpPr txBox="1">
            <a:spLocks/>
          </p:cNvSpPr>
          <p:nvPr/>
        </p:nvSpPr>
        <p:spPr>
          <a:xfrm>
            <a:off x="405354" y="329684"/>
            <a:ext cx="11381292" cy="422275"/>
          </a:xfrm>
          <a:prstGeom prst="rect">
            <a:avLst/>
          </a:prstGeom>
          <a:solidFill>
            <a:schemeClr val="bg1">
              <a:lumMod val="95000"/>
            </a:schemeClr>
          </a:solidFill>
        </p:spPr>
        <p:txBody>
          <a:bodyPr vert="horz" lIns="0" tIns="0" rIns="0" bIns="0" rtlCol="0" anchor="t">
            <a:noAutofit/>
          </a:bodyPr>
          <a:lstStyle>
            <a:lvl1pPr algn="l" defTabSz="914400" rtl="0" eaLnBrk="1" latinLnBrk="0" hangingPunct="1">
              <a:lnSpc>
                <a:spcPct val="90000"/>
              </a:lnSpc>
              <a:spcBef>
                <a:spcPct val="0"/>
              </a:spcBef>
              <a:buNone/>
              <a:defRPr sz="4400" b="1" i="0" kern="1200">
                <a:solidFill>
                  <a:schemeClr val="tx1"/>
                </a:solidFill>
                <a:latin typeface="Segoe Semibold" charset="0"/>
                <a:ea typeface="Segoe Semibold" charset="0"/>
                <a:cs typeface="Segoe Semibold" charset="0"/>
              </a:defRPr>
            </a:lvl1pPr>
          </a:lstStyle>
          <a:p>
            <a:r>
              <a:rPr lang="en-GB" sz="3200" b="0" dirty="0">
                <a:latin typeface="+mj-lt"/>
                <a:ea typeface="+mj-ea"/>
                <a:cs typeface="+mj-cs"/>
              </a:rPr>
              <a:t>Administering Tools</a:t>
            </a:r>
          </a:p>
        </p:txBody>
      </p:sp>
      <p:sp>
        <p:nvSpPr>
          <p:cNvPr id="6" name="TextBox 5">
            <a:extLst>
              <a:ext uri="{FF2B5EF4-FFF2-40B4-BE49-F238E27FC236}">
                <a16:creationId xmlns:a16="http://schemas.microsoft.com/office/drawing/2014/main" id="{17AFFF25-4F17-4EB1-B819-8B7F584EE31E}"/>
              </a:ext>
            </a:extLst>
          </p:cNvPr>
          <p:cNvSpPr txBox="1"/>
          <p:nvPr/>
        </p:nvSpPr>
        <p:spPr>
          <a:xfrm>
            <a:off x="612848" y="1036198"/>
            <a:ext cx="4127578" cy="6971139"/>
          </a:xfrm>
          <a:prstGeom prst="rect">
            <a:avLst/>
          </a:prstGeom>
          <a:noFill/>
        </p:spPr>
        <p:txBody>
          <a:bodyPr wrap="square" rtlCol="0">
            <a:spAutoFit/>
          </a:bodyPr>
          <a:lstStyle/>
          <a:p>
            <a:pPr>
              <a:spcAft>
                <a:spcPts val="600"/>
              </a:spcAft>
            </a:pPr>
            <a:r>
              <a:rPr lang="en-GB" b="1" dirty="0">
                <a:latin typeface="Segoe UI Semibold" panose="020B0702040204020203" pitchFamily="34" charset="0"/>
                <a:cs typeface="Segoe UI Semibold" panose="020B0702040204020203" pitchFamily="34" charset="0"/>
              </a:rPr>
              <a:t>Like </a:t>
            </a:r>
            <a:r>
              <a:rPr lang="en-GB" b="1" dirty="0" err="1">
                <a:latin typeface="Segoe UI Semibold" panose="020B0702040204020203" pitchFamily="34" charset="0"/>
                <a:cs typeface="Segoe UI Semibold" panose="020B0702040204020203" pitchFamily="34" charset="0"/>
              </a:rPr>
              <a:t>OnPremises</a:t>
            </a: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r>
              <a:rPr lang="en-GB" b="1" dirty="0">
                <a:latin typeface="Segoe UI Semibold" panose="020B0702040204020203" pitchFamily="34" charset="0"/>
                <a:cs typeface="Segoe UI Semibold" panose="020B0702040204020203" pitchFamily="34" charset="0"/>
              </a:rPr>
              <a:t>Azure Data Studio</a:t>
            </a: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r>
              <a:rPr lang="en-GB" b="1" dirty="0">
                <a:latin typeface="Segoe UI Semibold" panose="020B0702040204020203" pitchFamily="34" charset="0"/>
                <a:cs typeface="Segoe UI Semibold" panose="020B0702040204020203" pitchFamily="34" charset="0"/>
              </a:rPr>
              <a:t>SQL Server Management Studio</a:t>
            </a: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a:spcAft>
                <a:spcPts val="600"/>
              </a:spcAft>
            </a:pPr>
            <a:endParaRPr lang="en-GB" sz="1600" dirty="0"/>
          </a:p>
          <a:p>
            <a:pPr>
              <a:spcAft>
                <a:spcPts val="600"/>
              </a:spcAft>
            </a:pPr>
            <a:endParaRPr lang="en-GB" sz="1600" dirty="0"/>
          </a:p>
          <a:p>
            <a:endParaRPr lang="en-GB" sz="1400" dirty="0"/>
          </a:p>
        </p:txBody>
      </p:sp>
      <p:pic>
        <p:nvPicPr>
          <p:cNvPr id="11" name="Picture 10">
            <a:extLst>
              <a:ext uri="{FF2B5EF4-FFF2-40B4-BE49-F238E27FC236}">
                <a16:creationId xmlns:a16="http://schemas.microsoft.com/office/drawing/2014/main" id="{71A9AC6D-8A21-44E9-8404-99852E6CC965}"/>
              </a:ext>
            </a:extLst>
          </p:cNvPr>
          <p:cNvPicPr>
            <a:picLocks noChangeAspect="1"/>
          </p:cNvPicPr>
          <p:nvPr/>
        </p:nvPicPr>
        <p:blipFill>
          <a:blip r:embed="rId3"/>
          <a:stretch>
            <a:fillRect/>
          </a:stretch>
        </p:blipFill>
        <p:spPr>
          <a:xfrm>
            <a:off x="1026942" y="1846501"/>
            <a:ext cx="7608702" cy="4210261"/>
          </a:xfrm>
          <a:prstGeom prst="rect">
            <a:avLst/>
          </a:prstGeom>
        </p:spPr>
      </p:pic>
      <p:pic>
        <p:nvPicPr>
          <p:cNvPr id="3" name="Picture 2">
            <a:extLst>
              <a:ext uri="{FF2B5EF4-FFF2-40B4-BE49-F238E27FC236}">
                <a16:creationId xmlns:a16="http://schemas.microsoft.com/office/drawing/2014/main" id="{4239180A-04BF-490D-AE3B-6AF8E0A00CBC}"/>
              </a:ext>
            </a:extLst>
          </p:cNvPr>
          <p:cNvPicPr>
            <a:picLocks noChangeAspect="1"/>
          </p:cNvPicPr>
          <p:nvPr/>
        </p:nvPicPr>
        <p:blipFill>
          <a:blip r:embed="rId4"/>
          <a:stretch>
            <a:fillRect/>
          </a:stretch>
        </p:blipFill>
        <p:spPr>
          <a:xfrm>
            <a:off x="9049738" y="1913827"/>
            <a:ext cx="2002989" cy="4142935"/>
          </a:xfrm>
          <a:prstGeom prst="rect">
            <a:avLst/>
          </a:prstGeom>
        </p:spPr>
      </p:pic>
    </p:spTree>
    <p:extLst>
      <p:ext uri="{BB962C8B-B14F-4D97-AF65-F5344CB8AC3E}">
        <p14:creationId xmlns:p14="http://schemas.microsoft.com/office/powerpoint/2010/main" val="127308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5005" y="257981"/>
            <a:ext cx="11655840" cy="899665"/>
          </a:xfrm>
        </p:spPr>
        <p:txBody>
          <a:bodyPr/>
          <a:lstStyle/>
          <a:p>
            <a:pPr algn="ctr"/>
            <a:r>
              <a:rPr lang="en-US" sz="3600" b="1" spc="-50" dirty="0">
                <a:solidFill>
                  <a:srgbClr val="59B4D9"/>
                </a:solidFill>
              </a:rPr>
              <a:t>Azure SQL </a:t>
            </a:r>
            <a:r>
              <a:rPr lang="en-US" sz="3600" b="1" spc="-50" dirty="0" err="1">
                <a:solidFill>
                  <a:srgbClr val="59B4D9"/>
                </a:solidFill>
              </a:rPr>
              <a:t>MIgrathon</a:t>
            </a:r>
            <a:r>
              <a:rPr lang="en-US" sz="3600" b="1" spc="-50" dirty="0">
                <a:solidFill>
                  <a:srgbClr val="59B4D9"/>
                </a:solidFill>
              </a:rPr>
              <a:t> Agenda</a:t>
            </a:r>
          </a:p>
        </p:txBody>
      </p:sp>
      <p:graphicFrame>
        <p:nvGraphicFramePr>
          <p:cNvPr id="3" name="Table 2">
            <a:extLst>
              <a:ext uri="{FF2B5EF4-FFF2-40B4-BE49-F238E27FC236}">
                <a16:creationId xmlns:a16="http://schemas.microsoft.com/office/drawing/2014/main" id="{7C4CEF60-E516-4D1F-94AC-CE5135C5F6DF}"/>
              </a:ext>
            </a:extLst>
          </p:cNvPr>
          <p:cNvGraphicFramePr>
            <a:graphicFrameLocks noGrp="1"/>
          </p:cNvGraphicFramePr>
          <p:nvPr>
            <p:extLst>
              <p:ext uri="{D42A27DB-BD31-4B8C-83A1-F6EECF244321}">
                <p14:modId xmlns:p14="http://schemas.microsoft.com/office/powerpoint/2010/main" val="2401635529"/>
              </p:ext>
            </p:extLst>
          </p:nvPr>
        </p:nvGraphicFramePr>
        <p:xfrm>
          <a:off x="257176" y="1872643"/>
          <a:ext cx="5639532" cy="4898989"/>
        </p:xfrm>
        <a:graphic>
          <a:graphicData uri="http://schemas.openxmlformats.org/drawingml/2006/table">
            <a:tbl>
              <a:tblPr>
                <a:tableStyleId>{0660B408-B3CF-4A94-85FC-2B1E0A45F4A2}</a:tableStyleId>
              </a:tblPr>
              <a:tblGrid>
                <a:gridCol w="972216">
                  <a:extLst>
                    <a:ext uri="{9D8B030D-6E8A-4147-A177-3AD203B41FA5}">
                      <a16:colId xmlns:a16="http://schemas.microsoft.com/office/drawing/2014/main" val="2412526044"/>
                    </a:ext>
                  </a:extLst>
                </a:gridCol>
                <a:gridCol w="897537">
                  <a:extLst>
                    <a:ext uri="{9D8B030D-6E8A-4147-A177-3AD203B41FA5}">
                      <a16:colId xmlns:a16="http://schemas.microsoft.com/office/drawing/2014/main" val="3121980683"/>
                    </a:ext>
                  </a:extLst>
                </a:gridCol>
                <a:gridCol w="3769779">
                  <a:extLst>
                    <a:ext uri="{9D8B030D-6E8A-4147-A177-3AD203B41FA5}">
                      <a16:colId xmlns:a16="http://schemas.microsoft.com/office/drawing/2014/main" val="2818200693"/>
                    </a:ext>
                  </a:extLst>
                </a:gridCol>
              </a:tblGrid>
              <a:tr h="817803">
                <a:tc>
                  <a:txBody>
                    <a:bodyPr/>
                    <a:lstStyle/>
                    <a:p>
                      <a:pPr algn="ctr"/>
                      <a:r>
                        <a:rPr lang="en-GB" sz="1200" b="1" kern="1200" dirty="0">
                          <a:solidFill>
                            <a:schemeClr val="tx1">
                              <a:lumMod val="65000"/>
                              <a:lumOff val="35000"/>
                            </a:schemeClr>
                          </a:solidFill>
                          <a:effectLst/>
                        </a:rPr>
                        <a:t>09:00 – 09:20</a:t>
                      </a: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20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rPr>
                        <a:t>Introduction</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3709874422"/>
                  </a:ext>
                </a:extLst>
              </a:tr>
              <a:tr h="79063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09:20 – 10:05</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45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kern="1200" dirty="0">
                          <a:solidFill>
                            <a:schemeClr val="tx1">
                              <a:lumMod val="65000"/>
                              <a:lumOff val="35000"/>
                            </a:schemeClr>
                          </a:solidFill>
                          <a:effectLst/>
                        </a:rPr>
                        <a:t>What is SQL Modernisation / Migration Paths</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272622583"/>
                  </a:ext>
                </a:extLst>
              </a:tr>
              <a:tr h="65909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10:05 – 10:15</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10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indent="0"/>
                      <a:r>
                        <a:rPr lang="en-GB" sz="1200" kern="1200" dirty="0">
                          <a:solidFill>
                            <a:schemeClr val="tx1">
                              <a:lumMod val="65000"/>
                              <a:lumOff val="35000"/>
                            </a:schemeClr>
                          </a:solidFill>
                          <a:effectLst/>
                        </a:rPr>
                        <a:t>Lab Environment Overview</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177407225"/>
                  </a:ext>
                </a:extLst>
              </a:tr>
              <a:tr h="65909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10:15 – 10:30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15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indent="0">
                        <a:buFont typeface="Arial" panose="020B0604020202020204" pitchFamily="34" charset="0"/>
                        <a:buNone/>
                      </a:pPr>
                      <a:r>
                        <a:rPr lang="en-GB" sz="1200" kern="1200" dirty="0">
                          <a:solidFill>
                            <a:schemeClr val="tx1">
                              <a:lumMod val="65000"/>
                              <a:lumOff val="35000"/>
                            </a:schemeClr>
                          </a:solidFill>
                          <a:effectLst/>
                        </a:rPr>
                        <a:t>Break</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3509472299"/>
                  </a:ext>
                </a:extLst>
              </a:tr>
              <a:tr h="65909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10:30 – 11:50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80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b="0" u="sng" kern="1200" dirty="0">
                          <a:solidFill>
                            <a:schemeClr val="tx1">
                              <a:lumMod val="65000"/>
                              <a:lumOff val="35000"/>
                            </a:schemeClr>
                          </a:solidFill>
                          <a:effectLst/>
                        </a:rPr>
                        <a:t>Lab1:</a:t>
                      </a:r>
                      <a:r>
                        <a:rPr lang="en-GB" sz="1200" b="0" kern="1200" dirty="0">
                          <a:solidFill>
                            <a:schemeClr val="tx1">
                              <a:lumMod val="65000"/>
                              <a:lumOff val="35000"/>
                            </a:schemeClr>
                          </a:solidFill>
                          <a:effectLst/>
                        </a:rPr>
                        <a:t> Assessing &amp; Migrating SQL Server to SQL MI</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2936956849"/>
                  </a:ext>
                </a:extLst>
              </a:tr>
              <a:tr h="659094">
                <a:tc>
                  <a:txBody>
                    <a:bodyPr/>
                    <a:lstStyle/>
                    <a:p>
                      <a:pPr algn="ctr"/>
                      <a:endParaRPr lang="en-GB" sz="1200" b="1" kern="1200" dirty="0">
                        <a:solidFill>
                          <a:schemeClr val="tx1">
                            <a:lumMod val="65000"/>
                            <a:lumOff val="35000"/>
                          </a:schemeClr>
                        </a:solidFill>
                        <a:effectLst/>
                      </a:endParaRPr>
                    </a:p>
                    <a:p>
                      <a:pPr algn="ctr"/>
                      <a:r>
                        <a:rPr lang="en-GB" sz="1200" b="1" kern="1200" dirty="0">
                          <a:solidFill>
                            <a:schemeClr val="tx1">
                              <a:lumMod val="65000"/>
                              <a:lumOff val="35000"/>
                            </a:schemeClr>
                          </a:solidFill>
                          <a:effectLst/>
                        </a:rPr>
                        <a:t>11:50 – 12:00 </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10 Mins</a:t>
                      </a: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Wrap-Up</a:t>
                      </a:r>
                    </a:p>
                  </a:txBody>
                  <a:tcPr marL="12414" marR="12414" marT="6207" marB="6207" anchor="ctr">
                    <a:solidFill>
                      <a:schemeClr val="tx2">
                        <a:alpha val="2000"/>
                      </a:schemeClr>
                    </a:solidFill>
                  </a:tcPr>
                </a:tc>
                <a:extLst>
                  <a:ext uri="{0D108BD9-81ED-4DB2-BD59-A6C34878D82A}">
                    <a16:rowId xmlns:a16="http://schemas.microsoft.com/office/drawing/2014/main" val="3750810767"/>
                  </a:ext>
                </a:extLst>
              </a:tr>
              <a:tr h="654172">
                <a:tc>
                  <a:txBody>
                    <a:bodyPr/>
                    <a:lstStyle/>
                    <a:p>
                      <a:pPr algn="ctr"/>
                      <a:r>
                        <a:rPr lang="en-GB" sz="1200" b="1" kern="1200" dirty="0">
                          <a:solidFill>
                            <a:schemeClr val="tx1">
                              <a:lumMod val="65000"/>
                              <a:lumOff val="35000"/>
                            </a:schemeClr>
                          </a:solidFill>
                          <a:effectLst/>
                          <a:latin typeface="+mn-lt"/>
                          <a:ea typeface="+mn-ea"/>
                          <a:cs typeface="+mn-cs"/>
                        </a:rPr>
                        <a:t>12:00 – 13:00</a:t>
                      </a: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60 Mins</a:t>
                      </a: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Lunch Break</a:t>
                      </a:r>
                    </a:p>
                  </a:txBody>
                  <a:tcPr marL="12414" marR="12414" marT="6207" marB="6207" anchor="ctr">
                    <a:solidFill>
                      <a:schemeClr val="tx2">
                        <a:alpha val="2000"/>
                      </a:schemeClr>
                    </a:solidFill>
                  </a:tcPr>
                </a:tc>
                <a:extLst>
                  <a:ext uri="{0D108BD9-81ED-4DB2-BD59-A6C34878D82A}">
                    <a16:rowId xmlns:a16="http://schemas.microsoft.com/office/drawing/2014/main" val="191711913"/>
                  </a:ext>
                </a:extLst>
              </a:tr>
            </a:tbl>
          </a:graphicData>
        </a:graphic>
      </p:graphicFrame>
      <p:sp>
        <p:nvSpPr>
          <p:cNvPr id="5" name="TextBox 4">
            <a:extLst>
              <a:ext uri="{FF2B5EF4-FFF2-40B4-BE49-F238E27FC236}">
                <a16:creationId xmlns:a16="http://schemas.microsoft.com/office/drawing/2014/main" id="{6F907ACF-78BB-C544-1C97-42AEB7811E2C}"/>
              </a:ext>
            </a:extLst>
          </p:cNvPr>
          <p:cNvSpPr txBox="1"/>
          <p:nvPr/>
        </p:nvSpPr>
        <p:spPr>
          <a:xfrm>
            <a:off x="188649" y="1311552"/>
            <a:ext cx="6538404" cy="369332"/>
          </a:xfrm>
          <a:prstGeom prst="rect">
            <a:avLst/>
          </a:prstGeom>
          <a:noFill/>
        </p:spPr>
        <p:txBody>
          <a:bodyPr wrap="square">
            <a:spAutoFit/>
          </a:bodyPr>
          <a:lstStyle/>
          <a:p>
            <a:r>
              <a:rPr lang="en-GB" sz="1800" b="1" dirty="0">
                <a:solidFill>
                  <a:schemeClr val="accent1">
                    <a:lumMod val="75000"/>
                  </a:schemeClr>
                </a:solidFill>
                <a:effectLst/>
              </a:rPr>
              <a:t>Morning Session</a:t>
            </a:r>
            <a:endParaRPr lang="en-DE" dirty="0">
              <a:solidFill>
                <a:schemeClr val="accent1">
                  <a:lumMod val="75000"/>
                </a:schemeClr>
              </a:solidFill>
            </a:endParaRPr>
          </a:p>
        </p:txBody>
      </p:sp>
      <p:graphicFrame>
        <p:nvGraphicFramePr>
          <p:cNvPr id="7" name="Table 6">
            <a:extLst>
              <a:ext uri="{FF2B5EF4-FFF2-40B4-BE49-F238E27FC236}">
                <a16:creationId xmlns:a16="http://schemas.microsoft.com/office/drawing/2014/main" id="{D8FFD4C9-F963-0BBE-F0FE-036FE002003D}"/>
              </a:ext>
            </a:extLst>
          </p:cNvPr>
          <p:cNvGraphicFramePr>
            <a:graphicFrameLocks noGrp="1"/>
          </p:cNvGraphicFramePr>
          <p:nvPr>
            <p:extLst>
              <p:ext uri="{D42A27DB-BD31-4B8C-83A1-F6EECF244321}">
                <p14:modId xmlns:p14="http://schemas.microsoft.com/office/powerpoint/2010/main" val="2294170459"/>
              </p:ext>
            </p:extLst>
          </p:nvPr>
        </p:nvGraphicFramePr>
        <p:xfrm>
          <a:off x="6227164" y="1867525"/>
          <a:ext cx="5845001" cy="4894898"/>
        </p:xfrm>
        <a:graphic>
          <a:graphicData uri="http://schemas.openxmlformats.org/drawingml/2006/table">
            <a:tbl>
              <a:tblPr>
                <a:tableStyleId>{0660B408-B3CF-4A94-85FC-2B1E0A45F4A2}</a:tableStyleId>
              </a:tblPr>
              <a:tblGrid>
                <a:gridCol w="984832">
                  <a:extLst>
                    <a:ext uri="{9D8B030D-6E8A-4147-A177-3AD203B41FA5}">
                      <a16:colId xmlns:a16="http://schemas.microsoft.com/office/drawing/2014/main" val="2412526044"/>
                    </a:ext>
                  </a:extLst>
                </a:gridCol>
                <a:gridCol w="934623">
                  <a:extLst>
                    <a:ext uri="{9D8B030D-6E8A-4147-A177-3AD203B41FA5}">
                      <a16:colId xmlns:a16="http://schemas.microsoft.com/office/drawing/2014/main" val="3121980683"/>
                    </a:ext>
                  </a:extLst>
                </a:gridCol>
                <a:gridCol w="3925546">
                  <a:extLst>
                    <a:ext uri="{9D8B030D-6E8A-4147-A177-3AD203B41FA5}">
                      <a16:colId xmlns:a16="http://schemas.microsoft.com/office/drawing/2014/main" val="2818200693"/>
                    </a:ext>
                  </a:extLst>
                </a:gridCol>
              </a:tblGrid>
              <a:tr h="682871">
                <a:tc>
                  <a:txBody>
                    <a:bodyPr/>
                    <a:lstStyle/>
                    <a:p>
                      <a:pPr algn="ctr"/>
                      <a:r>
                        <a:rPr lang="en-GB" sz="1200" b="1" kern="1200" dirty="0">
                          <a:solidFill>
                            <a:schemeClr val="tx1">
                              <a:lumMod val="65000"/>
                              <a:lumOff val="35000"/>
                            </a:schemeClr>
                          </a:solidFill>
                          <a:effectLst/>
                          <a:latin typeface="+mn-lt"/>
                          <a:ea typeface="+mn-ea"/>
                          <a:cs typeface="+mn-cs"/>
                        </a:rPr>
                        <a:t>13:00 – 13:05</a:t>
                      </a: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5 min</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Intro. To Afternoon Session</a:t>
                      </a:r>
                    </a:p>
                  </a:txBody>
                  <a:tcPr marL="12414" marR="12414" marT="6207" marB="6207" anchor="ctr">
                    <a:solidFill>
                      <a:schemeClr val="tx2">
                        <a:alpha val="2000"/>
                      </a:schemeClr>
                    </a:solidFill>
                  </a:tcPr>
                </a:tc>
                <a:extLst>
                  <a:ext uri="{0D108BD9-81ED-4DB2-BD59-A6C34878D82A}">
                    <a16:rowId xmlns:a16="http://schemas.microsoft.com/office/drawing/2014/main" val="1046431414"/>
                  </a:ext>
                </a:extLst>
              </a:tr>
              <a:tr h="682871">
                <a:tc>
                  <a:txBody>
                    <a:bodyPr/>
                    <a:lstStyle/>
                    <a:p>
                      <a:pPr algn="ctr"/>
                      <a:r>
                        <a:rPr lang="en-GB" sz="1200" b="1" kern="1200" dirty="0">
                          <a:solidFill>
                            <a:schemeClr val="tx1">
                              <a:lumMod val="65000"/>
                              <a:lumOff val="35000"/>
                            </a:schemeClr>
                          </a:solidFill>
                          <a:effectLst/>
                        </a:rPr>
                        <a:t>13:05 – 13:35</a:t>
                      </a: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30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kern="1200" dirty="0">
                          <a:solidFill>
                            <a:schemeClr val="tx1">
                              <a:lumMod val="65000"/>
                              <a:lumOff val="35000"/>
                            </a:schemeClr>
                          </a:solidFill>
                          <a:effectLst/>
                        </a:rPr>
                        <a:t>Administering &amp; Monitoring SQL Managed Instance</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3709874422"/>
                  </a:ext>
                </a:extLst>
              </a:tr>
              <a:tr h="68287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13:35 – 14:30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55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u="sng" kern="1200" dirty="0">
                          <a:solidFill>
                            <a:schemeClr val="tx1">
                              <a:lumMod val="65000"/>
                              <a:lumOff val="35000"/>
                            </a:schemeClr>
                          </a:solidFill>
                          <a:effectLst/>
                        </a:rPr>
                        <a:t>Lab2: </a:t>
                      </a:r>
                      <a:r>
                        <a:rPr lang="en-GB" sz="1200" b="0" kern="1200" dirty="0">
                          <a:solidFill>
                            <a:schemeClr val="tx1">
                              <a:lumMod val="65000"/>
                              <a:lumOff val="35000"/>
                            </a:schemeClr>
                          </a:solidFill>
                          <a:effectLst/>
                        </a:rPr>
                        <a:t>Administering &amp; Monitoring SQL MI</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272622583"/>
                  </a:ext>
                </a:extLst>
              </a:tr>
              <a:tr h="5692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14:30 – 14:45</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15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indent="0">
                        <a:buFont typeface="Arial" panose="020B0604020202020204" pitchFamily="34" charset="0"/>
                        <a:buNone/>
                      </a:pPr>
                      <a:r>
                        <a:rPr lang="en-GB" sz="1200" kern="1200" dirty="0">
                          <a:solidFill>
                            <a:schemeClr val="tx1">
                              <a:lumMod val="65000"/>
                              <a:lumOff val="35000"/>
                            </a:schemeClr>
                          </a:solidFill>
                          <a:effectLst/>
                        </a:rPr>
                        <a:t>Break</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177407225"/>
                  </a:ext>
                </a:extLst>
              </a:tr>
              <a:tr h="5692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14:45 – 15:15</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30 mins</a:t>
                      </a:r>
                    </a:p>
                  </a:txBody>
                  <a:tcPr marL="12414" marR="12414" marT="6207" marB="6207" anchor="ctr">
                    <a:solidFill>
                      <a:schemeClr val="accent1">
                        <a:tint val="20000"/>
                        <a:alpha val="0"/>
                      </a:schemeClr>
                    </a:solidFill>
                  </a:tcPr>
                </a:tc>
                <a:tc>
                  <a:txBody>
                    <a:bodyPr/>
                    <a:lstStyle/>
                    <a:p>
                      <a:pPr marL="85725" indent="0">
                        <a:buFont typeface="Arial" panose="020B0604020202020204" pitchFamily="34" charset="0"/>
                        <a:buNone/>
                      </a:pPr>
                      <a:r>
                        <a:rPr lang="en-GB" sz="1200" b="0" kern="1200" dirty="0">
                          <a:solidFill>
                            <a:schemeClr val="tx1">
                              <a:lumMod val="65000"/>
                              <a:lumOff val="35000"/>
                            </a:schemeClr>
                          </a:solidFill>
                          <a:effectLst/>
                          <a:latin typeface="+mn-lt"/>
                          <a:ea typeface="+mn-ea"/>
                          <a:cs typeface="+mn-cs"/>
                        </a:rPr>
                        <a:t>Securing SQL Managed Instance</a:t>
                      </a:r>
                    </a:p>
                  </a:txBody>
                  <a:tcPr marL="12414" marR="12414" marT="6207" marB="6207" anchor="ctr">
                    <a:solidFill>
                      <a:schemeClr val="tx2">
                        <a:alpha val="2000"/>
                      </a:schemeClr>
                    </a:solidFill>
                  </a:tcPr>
                </a:tc>
                <a:extLst>
                  <a:ext uri="{0D108BD9-81ED-4DB2-BD59-A6C34878D82A}">
                    <a16:rowId xmlns:a16="http://schemas.microsoft.com/office/drawing/2014/main" val="3509472299"/>
                  </a:ext>
                </a:extLst>
              </a:tr>
              <a:tr h="5692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15:15 – 16:10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55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b="0" u="sng" kern="1200" dirty="0">
                          <a:solidFill>
                            <a:schemeClr val="tx1">
                              <a:lumMod val="65000"/>
                              <a:lumOff val="35000"/>
                            </a:schemeClr>
                          </a:solidFill>
                          <a:effectLst/>
                        </a:rPr>
                        <a:t>Lab3: </a:t>
                      </a:r>
                      <a:r>
                        <a:rPr lang="en-GB" sz="1200" b="0" kern="1200" dirty="0">
                          <a:solidFill>
                            <a:schemeClr val="tx1">
                              <a:lumMod val="65000"/>
                              <a:lumOff val="35000"/>
                            </a:schemeClr>
                          </a:solidFill>
                          <a:effectLst/>
                          <a:latin typeface="+mn-lt"/>
                          <a:ea typeface="+mn-ea"/>
                          <a:cs typeface="+mn-cs"/>
                        </a:rPr>
                        <a:t>Securing your Azure Managed Instance</a:t>
                      </a:r>
                    </a:p>
                  </a:txBody>
                  <a:tcPr marL="12414" marR="12414" marT="6207" marB="6207" anchor="ctr">
                    <a:solidFill>
                      <a:schemeClr val="tx2">
                        <a:alpha val="2000"/>
                      </a:schemeClr>
                    </a:solidFill>
                  </a:tcPr>
                </a:tc>
                <a:extLst>
                  <a:ext uri="{0D108BD9-81ED-4DB2-BD59-A6C34878D82A}">
                    <a16:rowId xmlns:a16="http://schemas.microsoft.com/office/drawing/2014/main" val="2936956849"/>
                  </a:ext>
                </a:extLst>
              </a:tr>
              <a:tr h="569257">
                <a:tc>
                  <a:txBody>
                    <a:bodyPr/>
                    <a:lstStyle/>
                    <a:p>
                      <a:pPr algn="ctr"/>
                      <a:endParaRPr lang="en-GB" sz="1200" b="1" kern="1200" dirty="0">
                        <a:solidFill>
                          <a:schemeClr val="tx1">
                            <a:lumMod val="65000"/>
                            <a:lumOff val="35000"/>
                          </a:schemeClr>
                        </a:solidFill>
                        <a:effectLst/>
                      </a:endParaRPr>
                    </a:p>
                    <a:p>
                      <a:pPr algn="ctr"/>
                      <a:r>
                        <a:rPr lang="en-GB" sz="1200" b="1" kern="1200" dirty="0">
                          <a:solidFill>
                            <a:schemeClr val="tx1">
                              <a:lumMod val="65000"/>
                              <a:lumOff val="35000"/>
                            </a:schemeClr>
                          </a:solidFill>
                          <a:effectLst/>
                        </a:rPr>
                        <a:t>16:10 – 16:20 </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10 Mins</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Free Offerings from Microsoft</a:t>
                      </a:r>
                    </a:p>
                  </a:txBody>
                  <a:tcPr marL="12414" marR="12414" marT="6207" marB="6207" anchor="ctr">
                    <a:solidFill>
                      <a:schemeClr val="tx2">
                        <a:alpha val="2000"/>
                      </a:schemeClr>
                    </a:solidFill>
                  </a:tcPr>
                </a:tc>
                <a:extLst>
                  <a:ext uri="{0D108BD9-81ED-4DB2-BD59-A6C34878D82A}">
                    <a16:rowId xmlns:a16="http://schemas.microsoft.com/office/drawing/2014/main" val="3750810767"/>
                  </a:ext>
                </a:extLst>
              </a:tr>
              <a:tr h="569257">
                <a:tc>
                  <a:txBody>
                    <a:bodyPr/>
                    <a:lstStyle/>
                    <a:p>
                      <a:pPr algn="ctr"/>
                      <a:r>
                        <a:rPr lang="en-GB" sz="1200" b="1" kern="1200" dirty="0">
                          <a:solidFill>
                            <a:schemeClr val="tx1">
                              <a:lumMod val="65000"/>
                              <a:lumOff val="35000"/>
                            </a:schemeClr>
                          </a:solidFill>
                          <a:effectLst/>
                          <a:latin typeface="+mn-lt"/>
                          <a:ea typeface="+mn-ea"/>
                          <a:cs typeface="+mn-cs"/>
                        </a:rPr>
                        <a:t>16:20 – 16:30</a:t>
                      </a: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10 Mins</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Wrap-Up</a:t>
                      </a:r>
                    </a:p>
                  </a:txBody>
                  <a:tcPr marL="12414" marR="12414" marT="6207" marB="6207" anchor="ctr">
                    <a:solidFill>
                      <a:schemeClr val="tx2">
                        <a:alpha val="2000"/>
                      </a:schemeClr>
                    </a:solidFill>
                  </a:tcPr>
                </a:tc>
                <a:extLst>
                  <a:ext uri="{0D108BD9-81ED-4DB2-BD59-A6C34878D82A}">
                    <a16:rowId xmlns:a16="http://schemas.microsoft.com/office/drawing/2014/main" val="190871625"/>
                  </a:ext>
                </a:extLst>
              </a:tr>
            </a:tbl>
          </a:graphicData>
        </a:graphic>
      </p:graphicFrame>
      <p:sp>
        <p:nvSpPr>
          <p:cNvPr id="9" name="TextBox 8">
            <a:extLst>
              <a:ext uri="{FF2B5EF4-FFF2-40B4-BE49-F238E27FC236}">
                <a16:creationId xmlns:a16="http://schemas.microsoft.com/office/drawing/2014/main" id="{373CE572-A402-2964-C383-905982D283F4}"/>
              </a:ext>
            </a:extLst>
          </p:cNvPr>
          <p:cNvSpPr txBox="1"/>
          <p:nvPr/>
        </p:nvSpPr>
        <p:spPr>
          <a:xfrm>
            <a:off x="6297965" y="1349407"/>
            <a:ext cx="6538404" cy="369332"/>
          </a:xfrm>
          <a:prstGeom prst="rect">
            <a:avLst/>
          </a:prstGeom>
          <a:noFill/>
        </p:spPr>
        <p:txBody>
          <a:bodyPr wrap="square">
            <a:spAutoFit/>
          </a:bodyPr>
          <a:lstStyle/>
          <a:p>
            <a:r>
              <a:rPr lang="en-GB" b="1" dirty="0">
                <a:solidFill>
                  <a:schemeClr val="accent1">
                    <a:lumMod val="75000"/>
                  </a:schemeClr>
                </a:solidFill>
              </a:rPr>
              <a:t>Afternoon Session</a:t>
            </a:r>
            <a:endParaRPr lang="en-DE" b="1" dirty="0">
              <a:solidFill>
                <a:schemeClr val="accent1">
                  <a:lumMod val="75000"/>
                </a:schemeClr>
              </a:solidFill>
            </a:endParaRPr>
          </a:p>
        </p:txBody>
      </p:sp>
    </p:spTree>
    <p:extLst>
      <p:ext uri="{BB962C8B-B14F-4D97-AF65-F5344CB8AC3E}">
        <p14:creationId xmlns:p14="http://schemas.microsoft.com/office/powerpoint/2010/main" val="37317088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FE13EDE-3209-4058-B7BB-3D0E5C22B5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699" y="1449704"/>
            <a:ext cx="11308599" cy="4402456"/>
          </a:xfrm>
          <a:prstGeom prst="rect">
            <a:avLst/>
          </a:prstGeom>
        </p:spPr>
      </p:pic>
      <p:sp>
        <p:nvSpPr>
          <p:cNvPr id="4" name="Title 1">
            <a:extLst>
              <a:ext uri="{FF2B5EF4-FFF2-40B4-BE49-F238E27FC236}">
                <a16:creationId xmlns:a16="http://schemas.microsoft.com/office/drawing/2014/main" id="{290676BE-84E0-453C-8309-447F7BE4F555}"/>
              </a:ext>
            </a:extLst>
          </p:cNvPr>
          <p:cNvSpPr txBox="1">
            <a:spLocks/>
          </p:cNvSpPr>
          <p:nvPr/>
        </p:nvSpPr>
        <p:spPr>
          <a:xfrm>
            <a:off x="405353" y="299439"/>
            <a:ext cx="11381292" cy="422275"/>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a:t>Troubleshooting approach – Running or Waiting?</a:t>
            </a:r>
          </a:p>
        </p:txBody>
      </p:sp>
      <p:grpSp>
        <p:nvGrpSpPr>
          <p:cNvPr id="7" name="Group 6">
            <a:extLst>
              <a:ext uri="{FF2B5EF4-FFF2-40B4-BE49-F238E27FC236}">
                <a16:creationId xmlns:a16="http://schemas.microsoft.com/office/drawing/2014/main" id="{D172D2F1-00DB-4C6E-83E4-09B5CCF89193}"/>
              </a:ext>
            </a:extLst>
          </p:cNvPr>
          <p:cNvGrpSpPr/>
          <p:nvPr/>
        </p:nvGrpSpPr>
        <p:grpSpPr>
          <a:xfrm>
            <a:off x="9819248" y="1280160"/>
            <a:ext cx="1301261" cy="1036541"/>
            <a:chOff x="9981027" y="1005840"/>
            <a:chExt cx="1301261" cy="1036541"/>
          </a:xfrm>
        </p:grpSpPr>
        <p:pic>
          <p:nvPicPr>
            <p:cNvPr id="3" name="Picture 2">
              <a:extLst>
                <a:ext uri="{FF2B5EF4-FFF2-40B4-BE49-F238E27FC236}">
                  <a16:creationId xmlns:a16="http://schemas.microsoft.com/office/drawing/2014/main" id="{960711AC-30B2-411F-8266-BC57B0F549CC}"/>
                </a:ext>
              </a:extLst>
            </p:cNvPr>
            <p:cNvPicPr>
              <a:picLocks noChangeAspect="1"/>
            </p:cNvPicPr>
            <p:nvPr/>
          </p:nvPicPr>
          <p:blipFill>
            <a:blip r:embed="rId5"/>
            <a:stretch>
              <a:fillRect/>
            </a:stretch>
          </p:blipFill>
          <p:spPr>
            <a:xfrm>
              <a:off x="10070122" y="1005840"/>
              <a:ext cx="733528" cy="728764"/>
            </a:xfrm>
            <a:prstGeom prst="rect">
              <a:avLst/>
            </a:prstGeom>
          </p:spPr>
        </p:pic>
        <p:sp>
          <p:nvSpPr>
            <p:cNvPr id="6" name="TextBox 5">
              <a:extLst>
                <a:ext uri="{FF2B5EF4-FFF2-40B4-BE49-F238E27FC236}">
                  <a16:creationId xmlns:a16="http://schemas.microsoft.com/office/drawing/2014/main" id="{8DD58573-62CA-432F-9A0D-955C079D877E}"/>
                </a:ext>
              </a:extLst>
            </p:cNvPr>
            <p:cNvSpPr txBox="1"/>
            <p:nvPr/>
          </p:nvSpPr>
          <p:spPr>
            <a:xfrm>
              <a:off x="9981027" y="1734604"/>
              <a:ext cx="1301261" cy="307777"/>
            </a:xfrm>
            <a:prstGeom prst="rect">
              <a:avLst/>
            </a:prstGeom>
            <a:noFill/>
          </p:spPr>
          <p:txBody>
            <a:bodyPr wrap="square" rtlCol="0">
              <a:spAutoFit/>
            </a:bodyPr>
            <a:lstStyle/>
            <a:p>
              <a:r>
                <a:rPr lang="fr-FR" sz="1400" b="1" dirty="0"/>
                <a:t>Azure SQL</a:t>
              </a:r>
              <a:endParaRPr lang="en-US" sz="1400" b="1" dirty="0"/>
            </a:p>
          </p:txBody>
        </p:sp>
      </p:grpSp>
      <p:sp>
        <p:nvSpPr>
          <p:cNvPr id="10" name="Rectangle: Rounded Corners 9">
            <a:extLst>
              <a:ext uri="{FF2B5EF4-FFF2-40B4-BE49-F238E27FC236}">
                <a16:creationId xmlns:a16="http://schemas.microsoft.com/office/drawing/2014/main" id="{061F2077-A43A-4971-8884-07D488F61039}"/>
              </a:ext>
            </a:extLst>
          </p:cNvPr>
          <p:cNvSpPr/>
          <p:nvPr/>
        </p:nvSpPr>
        <p:spPr>
          <a:xfrm>
            <a:off x="6928338" y="1209822"/>
            <a:ext cx="3938954" cy="11068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2833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06677814-A3B9-47B8-8F10-C9484B8D3B6B}"/>
              </a:ext>
            </a:extLst>
          </p:cNvPr>
          <p:cNvPicPr>
            <a:picLocks noChangeAspect="1"/>
          </p:cNvPicPr>
          <p:nvPr/>
        </p:nvPicPr>
        <p:blipFill>
          <a:blip r:embed="rId3"/>
          <a:stretch>
            <a:fillRect/>
          </a:stretch>
        </p:blipFill>
        <p:spPr>
          <a:xfrm>
            <a:off x="3690730" y="1737360"/>
            <a:ext cx="6049323" cy="3950892"/>
          </a:xfrm>
          <a:prstGeom prst="rect">
            <a:avLst/>
          </a:prstGeom>
        </p:spPr>
      </p:pic>
      <p:sp>
        <p:nvSpPr>
          <p:cNvPr id="2" name="Titel 1">
            <a:extLst>
              <a:ext uri="{FF2B5EF4-FFF2-40B4-BE49-F238E27FC236}">
                <a16:creationId xmlns:a16="http://schemas.microsoft.com/office/drawing/2014/main" id="{3B0E4048-BC87-4B78-9B3D-12665D594DA7}"/>
              </a:ext>
            </a:extLst>
          </p:cNvPr>
          <p:cNvSpPr>
            <a:spLocks noGrp="1"/>
          </p:cNvSpPr>
          <p:nvPr>
            <p:ph type="title"/>
          </p:nvPr>
        </p:nvSpPr>
        <p:spPr/>
        <p:txBody>
          <a:bodyPr>
            <a:normAutofit fontScale="90000"/>
          </a:bodyPr>
          <a:lstStyle/>
          <a:p>
            <a:r>
              <a:rPr lang="de-DE" dirty="0"/>
              <a:t>Query Store – Flightrecorder for </a:t>
            </a:r>
            <a:r>
              <a:rPr lang="de-DE" dirty="0" err="1"/>
              <a:t>the</a:t>
            </a:r>
            <a:r>
              <a:rPr lang="de-DE" dirty="0"/>
              <a:t> Admin</a:t>
            </a:r>
          </a:p>
        </p:txBody>
      </p:sp>
      <p:sp>
        <p:nvSpPr>
          <p:cNvPr id="3" name="Untertitel 2">
            <a:extLst>
              <a:ext uri="{FF2B5EF4-FFF2-40B4-BE49-F238E27FC236}">
                <a16:creationId xmlns:a16="http://schemas.microsoft.com/office/drawing/2014/main" id="{27BD454D-E6E0-4837-99C3-1CC6F3A8C8F1}"/>
              </a:ext>
            </a:extLst>
          </p:cNvPr>
          <p:cNvSpPr>
            <a:spLocks noGrp="1"/>
          </p:cNvSpPr>
          <p:nvPr>
            <p:ph type="subTitle" idx="27"/>
          </p:nvPr>
        </p:nvSpPr>
        <p:spPr/>
        <p:txBody>
          <a:bodyPr/>
          <a:lstStyle/>
          <a:p>
            <a:endParaRPr lang="de-DE"/>
          </a:p>
        </p:txBody>
      </p:sp>
      <p:pic>
        <p:nvPicPr>
          <p:cNvPr id="10" name="Grafik 9">
            <a:extLst>
              <a:ext uri="{FF2B5EF4-FFF2-40B4-BE49-F238E27FC236}">
                <a16:creationId xmlns:a16="http://schemas.microsoft.com/office/drawing/2014/main" id="{D4F22136-3333-41FF-A815-B7FCF189ABB5}"/>
              </a:ext>
            </a:extLst>
          </p:cNvPr>
          <p:cNvPicPr>
            <a:picLocks noChangeAspect="1"/>
          </p:cNvPicPr>
          <p:nvPr/>
        </p:nvPicPr>
        <p:blipFill>
          <a:blip r:embed="rId4"/>
          <a:stretch>
            <a:fillRect/>
          </a:stretch>
        </p:blipFill>
        <p:spPr>
          <a:xfrm>
            <a:off x="6354733" y="3568388"/>
            <a:ext cx="5837267" cy="3992328"/>
          </a:xfrm>
          <a:prstGeom prst="rect">
            <a:avLst/>
          </a:prstGeom>
        </p:spPr>
      </p:pic>
      <p:sp>
        <p:nvSpPr>
          <p:cNvPr id="12" name="Inhaltsplatzhalter 11">
            <a:extLst>
              <a:ext uri="{FF2B5EF4-FFF2-40B4-BE49-F238E27FC236}">
                <a16:creationId xmlns:a16="http://schemas.microsoft.com/office/drawing/2014/main" id="{9076E366-2464-4CAC-9C39-F8138F3ABDF5}"/>
              </a:ext>
            </a:extLst>
          </p:cNvPr>
          <p:cNvSpPr>
            <a:spLocks noGrp="1"/>
          </p:cNvSpPr>
          <p:nvPr>
            <p:ph idx="32"/>
          </p:nvPr>
        </p:nvSpPr>
        <p:spPr/>
        <p:txBody>
          <a:bodyPr/>
          <a:lstStyle/>
          <a:p>
            <a:endParaRPr lang="de-DE"/>
          </a:p>
        </p:txBody>
      </p:sp>
      <p:pic>
        <p:nvPicPr>
          <p:cNvPr id="14" name="Grafik 13">
            <a:extLst>
              <a:ext uri="{FF2B5EF4-FFF2-40B4-BE49-F238E27FC236}">
                <a16:creationId xmlns:a16="http://schemas.microsoft.com/office/drawing/2014/main" id="{538336D8-874F-409F-9F0B-955BD2A5F6F3}"/>
              </a:ext>
            </a:extLst>
          </p:cNvPr>
          <p:cNvPicPr>
            <a:picLocks noChangeAspect="1"/>
          </p:cNvPicPr>
          <p:nvPr/>
        </p:nvPicPr>
        <p:blipFill>
          <a:blip r:embed="rId5"/>
          <a:stretch>
            <a:fillRect/>
          </a:stretch>
        </p:blipFill>
        <p:spPr>
          <a:xfrm>
            <a:off x="204093" y="1326482"/>
            <a:ext cx="3486637" cy="3762900"/>
          </a:xfrm>
          <a:prstGeom prst="rect">
            <a:avLst/>
          </a:prstGeom>
        </p:spPr>
      </p:pic>
    </p:spTree>
    <p:extLst>
      <p:ext uri="{BB962C8B-B14F-4D97-AF65-F5344CB8AC3E}">
        <p14:creationId xmlns:p14="http://schemas.microsoft.com/office/powerpoint/2010/main" val="4207929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59" y="403355"/>
            <a:ext cx="11279802" cy="422275"/>
          </a:xfrm>
          <a:solidFill>
            <a:schemeClr val="bg1">
              <a:lumMod val="95000"/>
            </a:schemeClr>
          </a:solidFill>
        </p:spPr>
        <p:txBody>
          <a:bodyPr>
            <a:noAutofit/>
          </a:bodyPr>
          <a:lstStyle/>
          <a:p>
            <a:r>
              <a:rPr lang="en-GB" sz="3200" dirty="0" err="1"/>
              <a:t>sys.dm_db_resource_stats</a:t>
            </a:r>
            <a:endParaRPr lang="en-GB" sz="3200" dirty="0"/>
          </a:p>
        </p:txBody>
      </p:sp>
      <p:sp>
        <p:nvSpPr>
          <p:cNvPr id="4" name="TextBox 3">
            <a:extLst>
              <a:ext uri="{FF2B5EF4-FFF2-40B4-BE49-F238E27FC236}">
                <a16:creationId xmlns:a16="http://schemas.microsoft.com/office/drawing/2014/main" id="{F45673E8-8972-4165-9615-CDD0C1562E9E}"/>
              </a:ext>
            </a:extLst>
          </p:cNvPr>
          <p:cNvSpPr txBox="1"/>
          <p:nvPr/>
        </p:nvSpPr>
        <p:spPr>
          <a:xfrm>
            <a:off x="441959" y="1251558"/>
            <a:ext cx="5023176" cy="2893100"/>
          </a:xfrm>
          <a:prstGeom prst="rect">
            <a:avLst/>
          </a:prstGeom>
          <a:noFill/>
          <a:ln w="3175">
            <a:noFill/>
          </a:ln>
        </p:spPr>
        <p:txBody>
          <a:bodyPr wrap="square" rtlCol="0">
            <a:spAutoFit/>
          </a:bodyPr>
          <a:lstStyle/>
          <a:p>
            <a:pPr marL="285750" indent="-285750">
              <a:spcAft>
                <a:spcPts val="600"/>
              </a:spcAft>
              <a:buFont typeface="Arial" panose="020B0604020202020204" pitchFamily="34" charset="0"/>
              <a:buChar char="•"/>
            </a:pPr>
            <a:r>
              <a:rPr lang="en-GB" dirty="0"/>
              <a:t>Returns CPU, Memory and IO consumption</a:t>
            </a:r>
          </a:p>
          <a:p>
            <a:pPr marL="285750" indent="-285750">
              <a:buFont typeface="Arial" panose="020B0604020202020204" pitchFamily="34" charset="0"/>
              <a:buChar char="•"/>
            </a:pPr>
            <a:r>
              <a:rPr lang="en-GB" dirty="0">
                <a:solidFill>
                  <a:srgbClr val="FF0000"/>
                </a:solidFill>
              </a:rPr>
              <a:t>Uses Query store </a:t>
            </a:r>
          </a:p>
          <a:p>
            <a:pPr marL="742950" lvl="1" indent="-285750">
              <a:buFont typeface="Arial" panose="020B0604020202020204" pitchFamily="34" charset="0"/>
              <a:buChar char="•"/>
            </a:pPr>
            <a:r>
              <a:rPr lang="en-GB" dirty="0">
                <a:solidFill>
                  <a:srgbClr val="FF0000"/>
                </a:solidFill>
              </a:rPr>
              <a:t>Stats captured every 15 seconds</a:t>
            </a:r>
          </a:p>
          <a:p>
            <a:pPr marL="742950" lvl="1" indent="-285750">
              <a:spcAft>
                <a:spcPts val="600"/>
              </a:spcAft>
              <a:buFont typeface="Arial" panose="020B0604020202020204" pitchFamily="34" charset="0"/>
              <a:buChar char="•"/>
            </a:pPr>
            <a:r>
              <a:rPr lang="en-GB" dirty="0">
                <a:solidFill>
                  <a:srgbClr val="FF0000"/>
                </a:solidFill>
              </a:rPr>
              <a:t>History maintained for 1 hour</a:t>
            </a:r>
          </a:p>
          <a:p>
            <a:pPr marL="742950" lvl="1" indent="-285750">
              <a:spcAft>
                <a:spcPts val="600"/>
              </a:spcAft>
              <a:buFont typeface="Arial" panose="020B0604020202020204" pitchFamily="34" charset="0"/>
              <a:buChar char="•"/>
            </a:pPr>
            <a:endParaRPr lang="en-GB" sz="1100" dirty="0">
              <a:solidFill>
                <a:srgbClr val="FF0000"/>
              </a:solidFill>
            </a:endParaRPr>
          </a:p>
          <a:p>
            <a:pPr marL="285750" indent="-285750">
              <a:spcAft>
                <a:spcPts val="600"/>
              </a:spcAft>
              <a:buFont typeface="Arial" panose="020B0604020202020204" pitchFamily="34" charset="0"/>
              <a:buChar char="•"/>
            </a:pPr>
            <a:r>
              <a:rPr lang="en-GB" dirty="0"/>
              <a:t>Data returned is percentage of maximum allowed limits for the service tier</a:t>
            </a:r>
          </a:p>
          <a:p>
            <a:pPr marL="285750" indent="-285750">
              <a:spcAft>
                <a:spcPts val="600"/>
              </a:spcAft>
              <a:buFont typeface="Arial" panose="020B0604020202020204" pitchFamily="34" charset="0"/>
              <a:buChar char="•"/>
            </a:pPr>
            <a:r>
              <a:rPr lang="en-GB" b="1" i="1" dirty="0">
                <a:solidFill>
                  <a:schemeClr val="accent1"/>
                </a:solidFill>
                <a:highlight>
                  <a:srgbClr val="FFFFFF"/>
                </a:highlight>
                <a:latin typeface="Segoe UI Semibold" panose="020B0702040204020203" pitchFamily="34" charset="0"/>
                <a:cs typeface="Segoe UI Semibold" panose="020B0702040204020203" pitchFamily="34" charset="0"/>
              </a:rPr>
              <a:t>If the % returned is consistently high, then performance tune or move to higher tier</a:t>
            </a:r>
            <a:endParaRPr lang="en-GB" i="1" dirty="0">
              <a:solidFill>
                <a:schemeClr val="accent1"/>
              </a:solidFill>
              <a:latin typeface="Segoe UI Semibold" panose="020B07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85FF0296-1E71-4D7C-BEDA-2F99D36B1814}"/>
              </a:ext>
            </a:extLst>
          </p:cNvPr>
          <p:cNvSpPr/>
          <p:nvPr/>
        </p:nvSpPr>
        <p:spPr>
          <a:xfrm>
            <a:off x="5550196" y="1251558"/>
            <a:ext cx="6632926" cy="2754600"/>
          </a:xfrm>
          <a:prstGeom prst="rect">
            <a:avLst/>
          </a:prstGeom>
        </p:spPr>
        <p:txBody>
          <a:bodyPr wrap="square">
            <a:spAutoFit/>
          </a:bodyPr>
          <a:lstStyle/>
          <a:p>
            <a:pPr>
              <a:spcAft>
                <a:spcPts val="600"/>
              </a:spcAft>
            </a:pPr>
            <a:r>
              <a:rPr lang="en-GB" sz="1400" b="1" dirty="0">
                <a:highlight>
                  <a:srgbClr val="FFFFFF"/>
                </a:highlight>
              </a:rPr>
              <a:t>This query returns the average and maximum values for CPU %, data and log I/O, and memory consumption over the last hour. </a:t>
            </a:r>
            <a:endParaRPr lang="en-GB" sz="1400" dirty="0">
              <a:solidFill>
                <a:srgbClr val="0000FF"/>
              </a:solidFill>
              <a:highlight>
                <a:srgbClr val="FFFFFF"/>
              </a:highlight>
              <a:latin typeface="Consolas" panose="020B0609020204030204" pitchFamily="49" charset="0"/>
            </a:endParaRPr>
          </a:p>
          <a:p>
            <a:r>
              <a:rPr lang="en-GB" sz="1400" dirty="0">
                <a:solidFill>
                  <a:srgbClr val="0000FF"/>
                </a:solidFill>
                <a:highlight>
                  <a:srgbClr val="FFFFFF"/>
                </a:highlight>
                <a:latin typeface="Consolas" panose="020B0609020204030204" pitchFamily="49" charset="0"/>
              </a:rPr>
              <a:t>SELECT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AVG</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avg_cpu_percent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'Average CPU Utilization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MAX</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avg_cpu_percent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'Maximum CPU Utilization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it-IT" sz="1400" dirty="0">
                <a:solidFill>
                  <a:srgbClr val="000000"/>
                </a:solidFill>
                <a:highlight>
                  <a:srgbClr val="FFFFFF"/>
                </a:highlight>
                <a:latin typeface="Consolas" panose="020B0609020204030204" pitchFamily="49" charset="0"/>
              </a:rPr>
              <a:t>    </a:t>
            </a:r>
            <a:r>
              <a:rPr lang="it-IT" sz="1400" dirty="0">
                <a:solidFill>
                  <a:srgbClr val="FF00FF"/>
                </a:solidFill>
                <a:highlight>
                  <a:srgbClr val="FFFFFF"/>
                </a:highlight>
                <a:latin typeface="Consolas" panose="020B0609020204030204" pitchFamily="49" charset="0"/>
              </a:rPr>
              <a:t>AVG</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avg_data_io_percent</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 </a:t>
            </a:r>
            <a:r>
              <a:rPr lang="it-IT" sz="1400" dirty="0">
                <a:solidFill>
                  <a:srgbClr val="0000FF"/>
                </a:solidFill>
                <a:highlight>
                  <a:srgbClr val="FFFFFF"/>
                </a:highlight>
                <a:latin typeface="Consolas" panose="020B0609020204030204" pitchFamily="49" charset="0"/>
              </a:rPr>
              <a:t>AS</a:t>
            </a:r>
            <a:r>
              <a:rPr lang="it-IT" sz="1400" dirty="0">
                <a:solidFill>
                  <a:srgbClr val="000000"/>
                </a:solidFill>
                <a:highlight>
                  <a:srgbClr val="FFFFFF"/>
                </a:highlight>
                <a:latin typeface="Consolas" panose="020B0609020204030204" pitchFamily="49" charset="0"/>
              </a:rPr>
              <a:t> </a:t>
            </a:r>
            <a:r>
              <a:rPr lang="it-IT" sz="1400" dirty="0">
                <a:solidFill>
                  <a:srgbClr val="FF0000"/>
                </a:solidFill>
                <a:highlight>
                  <a:srgbClr val="FFFFFF"/>
                </a:highlight>
                <a:latin typeface="Consolas" panose="020B0609020204030204" pitchFamily="49" charset="0"/>
              </a:rPr>
              <a:t>'Average Data IO In %'</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   </a:t>
            </a:r>
          </a:p>
          <a:p>
            <a:r>
              <a:rPr lang="it-IT" sz="1400" dirty="0">
                <a:solidFill>
                  <a:srgbClr val="000000"/>
                </a:solidFill>
                <a:highlight>
                  <a:srgbClr val="FFFFFF"/>
                </a:highlight>
                <a:latin typeface="Consolas" panose="020B0609020204030204" pitchFamily="49" charset="0"/>
              </a:rPr>
              <a:t>    </a:t>
            </a:r>
            <a:r>
              <a:rPr lang="it-IT" sz="1400" dirty="0">
                <a:solidFill>
                  <a:srgbClr val="FF00FF"/>
                </a:solidFill>
                <a:highlight>
                  <a:srgbClr val="FFFFFF"/>
                </a:highlight>
                <a:latin typeface="Consolas" panose="020B0609020204030204" pitchFamily="49" charset="0"/>
              </a:rPr>
              <a:t>MAX</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avg_data_io_percent</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 </a:t>
            </a:r>
            <a:r>
              <a:rPr lang="it-IT" sz="1400" dirty="0">
                <a:solidFill>
                  <a:srgbClr val="0000FF"/>
                </a:solidFill>
                <a:highlight>
                  <a:srgbClr val="FFFFFF"/>
                </a:highlight>
                <a:latin typeface="Consolas" panose="020B0609020204030204" pitchFamily="49" charset="0"/>
              </a:rPr>
              <a:t>AS</a:t>
            </a:r>
            <a:r>
              <a:rPr lang="it-IT" sz="1400" dirty="0">
                <a:solidFill>
                  <a:srgbClr val="000000"/>
                </a:solidFill>
                <a:highlight>
                  <a:srgbClr val="FFFFFF"/>
                </a:highlight>
                <a:latin typeface="Consolas" panose="020B0609020204030204" pitchFamily="49" charset="0"/>
              </a:rPr>
              <a:t> </a:t>
            </a:r>
            <a:r>
              <a:rPr lang="it-IT" sz="1400" dirty="0">
                <a:solidFill>
                  <a:srgbClr val="FF0000"/>
                </a:solidFill>
                <a:highlight>
                  <a:srgbClr val="FFFFFF"/>
                </a:highlight>
                <a:latin typeface="Consolas" panose="020B0609020204030204" pitchFamily="49" charset="0"/>
              </a:rPr>
              <a:t>'Maximum Data IO In %'</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AVG</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avg_log_write_percent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'Average Log Write I/O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MAX</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avg_log_write_percent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'Maximum Log Write I/O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AVG</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avg_memory_usage_percent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'Average Memory Usage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MAX</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avg_memory_usage_percent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'Maximum Memory Usage In %'</a:t>
            </a:r>
            <a:r>
              <a:rPr lang="en-GB" sz="1400" dirty="0">
                <a:solidFill>
                  <a:srgbClr val="000000"/>
                </a:solidFill>
                <a:highlight>
                  <a:srgbClr val="FFFFFF"/>
                </a:highlight>
                <a:latin typeface="Consolas" panose="020B0609020204030204" pitchFamily="49" charset="0"/>
              </a:rPr>
              <a:t>   </a:t>
            </a:r>
          </a:p>
          <a:p>
            <a:r>
              <a:rPr lang="en-GB" sz="1400" dirty="0">
                <a:solidFill>
                  <a:srgbClr val="0000FF"/>
                </a:solidFill>
                <a:highlight>
                  <a:srgbClr val="FFFFFF"/>
                </a:highlight>
                <a:latin typeface="Consolas" panose="020B0609020204030204" pitchFamily="49" charset="0"/>
              </a:rPr>
              <a:t>FROM</a:t>
            </a:r>
            <a:r>
              <a:rPr lang="en-GB" sz="1400" dirty="0">
                <a:solidFill>
                  <a:srgbClr val="000000"/>
                </a:solidFill>
                <a:highlight>
                  <a:srgbClr val="FFFFFF"/>
                </a:highlight>
                <a:latin typeface="Consolas" panose="020B0609020204030204" pitchFamily="49" charset="0"/>
              </a:rPr>
              <a:t> </a:t>
            </a:r>
            <a:r>
              <a:rPr lang="en-GB" sz="1400" dirty="0">
                <a:solidFill>
                  <a:srgbClr val="00FF00"/>
                </a:solidFill>
                <a:highlight>
                  <a:srgbClr val="FFFFFF"/>
                </a:highlight>
                <a:latin typeface="Consolas" panose="020B0609020204030204" pitchFamily="49" charset="0"/>
              </a:rPr>
              <a:t>sys</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dm_db_resource_stats</a:t>
            </a:r>
            <a:r>
              <a:rPr lang="en-GB" sz="1400" dirty="0">
                <a:solidFill>
                  <a:srgbClr val="808080"/>
                </a:solidFill>
                <a:highlight>
                  <a:srgbClr val="FFFFFF"/>
                </a:highlight>
                <a:latin typeface="Consolas" panose="020B0609020204030204" pitchFamily="49" charset="0"/>
              </a:rPr>
              <a:t>;</a:t>
            </a:r>
            <a:endParaRPr lang="en-GB" sz="1400" dirty="0">
              <a:solidFill>
                <a:srgbClr val="000000"/>
              </a:solidFill>
              <a:highlight>
                <a:srgbClr val="FFFFFF"/>
              </a:highlight>
              <a:latin typeface="Consolas" panose="020B0609020204030204" pitchFamily="49" charset="0"/>
            </a:endParaRPr>
          </a:p>
        </p:txBody>
      </p:sp>
      <p:cxnSp>
        <p:nvCxnSpPr>
          <p:cNvPr id="11" name="Straight Connector 10">
            <a:extLst>
              <a:ext uri="{FF2B5EF4-FFF2-40B4-BE49-F238E27FC236}">
                <a16:creationId xmlns:a16="http://schemas.microsoft.com/office/drawing/2014/main" id="{79404BCD-96EC-485E-9632-AAF5FB9AF608}"/>
              </a:ext>
            </a:extLst>
          </p:cNvPr>
          <p:cNvCxnSpPr>
            <a:cxnSpLocks/>
          </p:cNvCxnSpPr>
          <p:nvPr/>
        </p:nvCxnSpPr>
        <p:spPr>
          <a:xfrm>
            <a:off x="5351416" y="1251558"/>
            <a:ext cx="0" cy="28931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75B063A-66C9-42A7-8E49-255210D2D6AA}"/>
              </a:ext>
            </a:extLst>
          </p:cNvPr>
          <p:cNvPicPr>
            <a:picLocks noChangeAspect="1"/>
          </p:cNvPicPr>
          <p:nvPr/>
        </p:nvPicPr>
        <p:blipFill>
          <a:blip r:embed="rId3"/>
          <a:stretch>
            <a:fillRect/>
          </a:stretch>
        </p:blipFill>
        <p:spPr>
          <a:xfrm>
            <a:off x="715762" y="4802768"/>
            <a:ext cx="11177407" cy="8036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30171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60" y="405765"/>
            <a:ext cx="11381292" cy="422275"/>
          </a:xfrm>
          <a:solidFill>
            <a:schemeClr val="bg1">
              <a:lumMod val="95000"/>
            </a:schemeClr>
          </a:solidFill>
        </p:spPr>
        <p:txBody>
          <a:bodyPr>
            <a:noAutofit/>
          </a:bodyPr>
          <a:lstStyle/>
          <a:p>
            <a:r>
              <a:rPr lang="en-GB" sz="3200" dirty="0"/>
              <a:t>SQL Managed Instance Overview Blade – Azure Portal</a:t>
            </a:r>
          </a:p>
        </p:txBody>
      </p:sp>
      <p:sp>
        <p:nvSpPr>
          <p:cNvPr id="10" name="TextBox 9">
            <a:extLst>
              <a:ext uri="{FF2B5EF4-FFF2-40B4-BE49-F238E27FC236}">
                <a16:creationId xmlns:a16="http://schemas.microsoft.com/office/drawing/2014/main" id="{2EF5F1AB-1C78-47C2-840E-376A9AC45CC7}"/>
              </a:ext>
            </a:extLst>
          </p:cNvPr>
          <p:cNvSpPr txBox="1"/>
          <p:nvPr/>
        </p:nvSpPr>
        <p:spPr>
          <a:xfrm>
            <a:off x="441960" y="1016399"/>
            <a:ext cx="11147528" cy="158504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dirty="0"/>
              <a:t>Instance Details</a:t>
            </a:r>
          </a:p>
          <a:p>
            <a:pPr marL="285750" indent="-285750">
              <a:spcAft>
                <a:spcPts val="600"/>
              </a:spcAft>
              <a:buFont typeface="Arial" panose="020B0604020202020204" pitchFamily="34" charset="0"/>
              <a:buChar char="•"/>
            </a:pPr>
            <a:r>
              <a:rPr lang="en-GB" dirty="0"/>
              <a:t>Graphs can be drilled into</a:t>
            </a:r>
          </a:p>
          <a:p>
            <a:pPr marL="285750" indent="-285750">
              <a:spcAft>
                <a:spcPts val="600"/>
              </a:spcAft>
              <a:buFont typeface="Arial" panose="020B0604020202020204" pitchFamily="34" charset="0"/>
              <a:buChar char="•"/>
            </a:pPr>
            <a:r>
              <a:rPr lang="en-GB" dirty="0"/>
              <a:t>Alerts can be configured</a:t>
            </a:r>
          </a:p>
          <a:p>
            <a:endParaRPr lang="en-GB" sz="1400" dirty="0"/>
          </a:p>
          <a:p>
            <a:endParaRPr lang="en-GB" sz="1400" dirty="0"/>
          </a:p>
        </p:txBody>
      </p:sp>
      <p:pic>
        <p:nvPicPr>
          <p:cNvPr id="5" name="Picture 4" descr="A picture containing chart&#10;&#10;Description automatically generated">
            <a:extLst>
              <a:ext uri="{FF2B5EF4-FFF2-40B4-BE49-F238E27FC236}">
                <a16:creationId xmlns:a16="http://schemas.microsoft.com/office/drawing/2014/main" id="{D87E1FA1-8C6A-4109-8086-ABC8B69FCA09}"/>
              </a:ext>
            </a:extLst>
          </p:cNvPr>
          <p:cNvPicPr>
            <a:picLocks noChangeAspect="1"/>
          </p:cNvPicPr>
          <p:nvPr/>
        </p:nvPicPr>
        <p:blipFill>
          <a:blip r:embed="rId3"/>
          <a:stretch>
            <a:fillRect/>
          </a:stretch>
        </p:blipFill>
        <p:spPr>
          <a:xfrm>
            <a:off x="3488083" y="911144"/>
            <a:ext cx="8335169" cy="5841601"/>
          </a:xfrm>
          <a:prstGeom prst="rect">
            <a:avLst/>
          </a:prstGeom>
        </p:spPr>
      </p:pic>
    </p:spTree>
    <p:extLst>
      <p:ext uri="{BB962C8B-B14F-4D97-AF65-F5344CB8AC3E}">
        <p14:creationId xmlns:p14="http://schemas.microsoft.com/office/powerpoint/2010/main" val="221644145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a:extLst>
              <a:ext uri="{FF2B5EF4-FFF2-40B4-BE49-F238E27FC236}">
                <a16:creationId xmlns:a16="http://schemas.microsoft.com/office/drawing/2014/main" id="{A626A030-6013-4200-A568-480AEDDF7956}"/>
              </a:ext>
            </a:extLst>
          </p:cNvPr>
          <p:cNvPicPr>
            <a:picLocks noChangeAspect="1"/>
          </p:cNvPicPr>
          <p:nvPr/>
        </p:nvPicPr>
        <p:blipFill>
          <a:blip r:embed="rId3"/>
          <a:stretch>
            <a:fillRect/>
          </a:stretch>
        </p:blipFill>
        <p:spPr>
          <a:xfrm>
            <a:off x="5760241" y="4068225"/>
            <a:ext cx="2654444" cy="669931"/>
          </a:xfrm>
          <a:prstGeom prst="rect">
            <a:avLst/>
          </a:prstGeom>
        </p:spPr>
      </p:pic>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59" y="403355"/>
            <a:ext cx="11279802" cy="422275"/>
          </a:xfrm>
          <a:solidFill>
            <a:schemeClr val="bg1">
              <a:lumMod val="95000"/>
            </a:schemeClr>
          </a:solidFill>
        </p:spPr>
        <p:txBody>
          <a:bodyPr>
            <a:noAutofit/>
          </a:bodyPr>
          <a:lstStyle/>
          <a:p>
            <a:r>
              <a:rPr lang="en-GB" sz="3200" dirty="0"/>
              <a:t>Diagnostics -&gt; Log Analytics Workspace</a:t>
            </a:r>
          </a:p>
        </p:txBody>
      </p:sp>
      <p:sp>
        <p:nvSpPr>
          <p:cNvPr id="16" name="Rectangle 15">
            <a:extLst>
              <a:ext uri="{FF2B5EF4-FFF2-40B4-BE49-F238E27FC236}">
                <a16:creationId xmlns:a16="http://schemas.microsoft.com/office/drawing/2014/main" id="{BD283CB5-7D96-407F-96CA-8C6B2EEFE2FB}"/>
              </a:ext>
            </a:extLst>
          </p:cNvPr>
          <p:cNvSpPr/>
          <p:nvPr/>
        </p:nvSpPr>
        <p:spPr>
          <a:xfrm>
            <a:off x="797459" y="4815482"/>
            <a:ext cx="1412737" cy="641209"/>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Databases </a:t>
            </a:r>
            <a:br>
              <a:rPr kumimoji="0" lang="en-US" sz="1176"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1176"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 managed instance</a:t>
            </a:r>
          </a:p>
        </p:txBody>
      </p:sp>
      <p:sp>
        <p:nvSpPr>
          <p:cNvPr id="39" name="Rectangle 38">
            <a:extLst>
              <a:ext uri="{FF2B5EF4-FFF2-40B4-BE49-F238E27FC236}">
                <a16:creationId xmlns:a16="http://schemas.microsoft.com/office/drawing/2014/main" id="{37C3B312-6862-402A-818D-B31DAB8B65BC}"/>
              </a:ext>
            </a:extLst>
          </p:cNvPr>
          <p:cNvSpPr/>
          <p:nvPr/>
        </p:nvSpPr>
        <p:spPr>
          <a:xfrm>
            <a:off x="452755" y="2992742"/>
            <a:ext cx="1736490" cy="454227"/>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SQL Managed Instances</a:t>
            </a:r>
          </a:p>
        </p:txBody>
      </p:sp>
      <p:pic>
        <p:nvPicPr>
          <p:cNvPr id="70" name="Picture 69">
            <a:extLst>
              <a:ext uri="{FF2B5EF4-FFF2-40B4-BE49-F238E27FC236}">
                <a16:creationId xmlns:a16="http://schemas.microsoft.com/office/drawing/2014/main" id="{D1F30548-5F05-4CDD-B072-4B546F539F54}"/>
              </a:ext>
            </a:extLst>
          </p:cNvPr>
          <p:cNvPicPr>
            <a:picLocks noChangeAspect="1"/>
          </p:cNvPicPr>
          <p:nvPr/>
        </p:nvPicPr>
        <p:blipFill>
          <a:blip r:embed="rId4"/>
          <a:stretch>
            <a:fillRect/>
          </a:stretch>
        </p:blipFill>
        <p:spPr>
          <a:xfrm>
            <a:off x="4679120" y="2689191"/>
            <a:ext cx="1261837" cy="1089412"/>
          </a:xfrm>
          <a:prstGeom prst="rect">
            <a:avLst/>
          </a:prstGeom>
        </p:spPr>
      </p:pic>
      <p:sp>
        <p:nvSpPr>
          <p:cNvPr id="7" name="Rectangle: Rounded Corners 6">
            <a:extLst>
              <a:ext uri="{FF2B5EF4-FFF2-40B4-BE49-F238E27FC236}">
                <a16:creationId xmlns:a16="http://schemas.microsoft.com/office/drawing/2014/main" id="{A6A8E984-95E1-408C-BB22-5E17467B9226}"/>
              </a:ext>
            </a:extLst>
          </p:cNvPr>
          <p:cNvSpPr/>
          <p:nvPr/>
        </p:nvSpPr>
        <p:spPr>
          <a:xfrm>
            <a:off x="441959" y="1047004"/>
            <a:ext cx="2570956" cy="44920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911864F-A713-4D2C-AAA8-A2DCD0B5F0DD}"/>
              </a:ext>
            </a:extLst>
          </p:cNvPr>
          <p:cNvPicPr>
            <a:picLocks noChangeAspect="1"/>
          </p:cNvPicPr>
          <p:nvPr/>
        </p:nvPicPr>
        <p:blipFill>
          <a:blip r:embed="rId5"/>
          <a:stretch>
            <a:fillRect/>
          </a:stretch>
        </p:blipFill>
        <p:spPr>
          <a:xfrm>
            <a:off x="614300" y="1217518"/>
            <a:ext cx="920631" cy="753965"/>
          </a:xfrm>
          <a:prstGeom prst="rect">
            <a:avLst/>
          </a:prstGeom>
        </p:spPr>
      </p:pic>
      <p:pic>
        <p:nvPicPr>
          <p:cNvPr id="71" name="Picture 70">
            <a:extLst>
              <a:ext uri="{FF2B5EF4-FFF2-40B4-BE49-F238E27FC236}">
                <a16:creationId xmlns:a16="http://schemas.microsoft.com/office/drawing/2014/main" id="{D83D9E95-730E-4005-8610-4E7429833507}"/>
              </a:ext>
            </a:extLst>
          </p:cNvPr>
          <p:cNvPicPr>
            <a:picLocks noChangeAspect="1"/>
          </p:cNvPicPr>
          <p:nvPr/>
        </p:nvPicPr>
        <p:blipFill>
          <a:blip r:embed="rId6"/>
          <a:stretch>
            <a:fillRect/>
          </a:stretch>
        </p:blipFill>
        <p:spPr>
          <a:xfrm>
            <a:off x="1900036" y="4009736"/>
            <a:ext cx="458006" cy="458006"/>
          </a:xfrm>
          <a:prstGeom prst="rect">
            <a:avLst/>
          </a:prstGeom>
        </p:spPr>
      </p:pic>
      <p:pic>
        <p:nvPicPr>
          <p:cNvPr id="73" name="Picture 72">
            <a:extLst>
              <a:ext uri="{FF2B5EF4-FFF2-40B4-BE49-F238E27FC236}">
                <a16:creationId xmlns:a16="http://schemas.microsoft.com/office/drawing/2014/main" id="{913C2DA0-35CF-4A62-B502-0623B7804FA8}"/>
              </a:ext>
            </a:extLst>
          </p:cNvPr>
          <p:cNvPicPr>
            <a:picLocks noChangeAspect="1"/>
          </p:cNvPicPr>
          <p:nvPr/>
        </p:nvPicPr>
        <p:blipFill>
          <a:blip r:embed="rId6"/>
          <a:stretch>
            <a:fillRect/>
          </a:stretch>
        </p:blipFill>
        <p:spPr>
          <a:xfrm>
            <a:off x="1305928" y="3530601"/>
            <a:ext cx="458006" cy="458006"/>
          </a:xfrm>
          <a:prstGeom prst="rect">
            <a:avLst/>
          </a:prstGeom>
        </p:spPr>
      </p:pic>
      <p:pic>
        <p:nvPicPr>
          <p:cNvPr id="75" name="Picture 74">
            <a:extLst>
              <a:ext uri="{FF2B5EF4-FFF2-40B4-BE49-F238E27FC236}">
                <a16:creationId xmlns:a16="http://schemas.microsoft.com/office/drawing/2014/main" id="{A1DB51CB-2C3E-4B27-89B4-DAABAD6E87F6}"/>
              </a:ext>
            </a:extLst>
          </p:cNvPr>
          <p:cNvPicPr>
            <a:picLocks noChangeAspect="1"/>
          </p:cNvPicPr>
          <p:nvPr/>
        </p:nvPicPr>
        <p:blipFill>
          <a:blip r:embed="rId6"/>
          <a:stretch>
            <a:fillRect/>
          </a:stretch>
        </p:blipFill>
        <p:spPr>
          <a:xfrm>
            <a:off x="1284139" y="4182269"/>
            <a:ext cx="458006" cy="458006"/>
          </a:xfrm>
          <a:prstGeom prst="rect">
            <a:avLst/>
          </a:prstGeom>
        </p:spPr>
      </p:pic>
      <p:pic>
        <p:nvPicPr>
          <p:cNvPr id="77" name="Picture 76">
            <a:extLst>
              <a:ext uri="{FF2B5EF4-FFF2-40B4-BE49-F238E27FC236}">
                <a16:creationId xmlns:a16="http://schemas.microsoft.com/office/drawing/2014/main" id="{5406CE3A-167E-4CBE-9CB8-0A886D5CA735}"/>
              </a:ext>
            </a:extLst>
          </p:cNvPr>
          <p:cNvPicPr>
            <a:picLocks noChangeAspect="1"/>
          </p:cNvPicPr>
          <p:nvPr/>
        </p:nvPicPr>
        <p:blipFill>
          <a:blip r:embed="rId6"/>
          <a:stretch>
            <a:fillRect/>
          </a:stretch>
        </p:blipFill>
        <p:spPr>
          <a:xfrm>
            <a:off x="731419" y="3898954"/>
            <a:ext cx="458006" cy="458006"/>
          </a:xfrm>
          <a:prstGeom prst="rect">
            <a:avLst/>
          </a:prstGeom>
        </p:spPr>
      </p:pic>
      <p:pic>
        <p:nvPicPr>
          <p:cNvPr id="79" name="Picture 78">
            <a:extLst>
              <a:ext uri="{FF2B5EF4-FFF2-40B4-BE49-F238E27FC236}">
                <a16:creationId xmlns:a16="http://schemas.microsoft.com/office/drawing/2014/main" id="{A60F4630-A7A9-4644-88E8-EEA74603D8DB}"/>
              </a:ext>
            </a:extLst>
          </p:cNvPr>
          <p:cNvPicPr>
            <a:picLocks noChangeAspect="1"/>
          </p:cNvPicPr>
          <p:nvPr/>
        </p:nvPicPr>
        <p:blipFill>
          <a:blip r:embed="rId6"/>
          <a:stretch>
            <a:fillRect/>
          </a:stretch>
        </p:blipFill>
        <p:spPr>
          <a:xfrm>
            <a:off x="727183" y="4509153"/>
            <a:ext cx="458006" cy="458006"/>
          </a:xfrm>
          <a:prstGeom prst="rect">
            <a:avLst/>
          </a:prstGeom>
        </p:spPr>
      </p:pic>
      <p:sp>
        <p:nvSpPr>
          <p:cNvPr id="81" name="Rectangle 80">
            <a:extLst>
              <a:ext uri="{FF2B5EF4-FFF2-40B4-BE49-F238E27FC236}">
                <a16:creationId xmlns:a16="http://schemas.microsoft.com/office/drawing/2014/main" id="{292E611D-EA0E-4E48-9FC5-6DCA193283EB}"/>
              </a:ext>
            </a:extLst>
          </p:cNvPr>
          <p:cNvSpPr/>
          <p:nvPr/>
        </p:nvSpPr>
        <p:spPr>
          <a:xfrm>
            <a:off x="1883236" y="4584649"/>
            <a:ext cx="1050224" cy="461665"/>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Diagnostics telemetry</a:t>
            </a:r>
          </a:p>
        </p:txBody>
      </p:sp>
      <p:pic>
        <p:nvPicPr>
          <p:cNvPr id="83" name="Picture 82">
            <a:extLst>
              <a:ext uri="{FF2B5EF4-FFF2-40B4-BE49-F238E27FC236}">
                <a16:creationId xmlns:a16="http://schemas.microsoft.com/office/drawing/2014/main" id="{F8B59A3A-5A01-4710-A23C-429125D84556}"/>
              </a:ext>
            </a:extLst>
          </p:cNvPr>
          <p:cNvPicPr>
            <a:picLocks noChangeAspect="1"/>
          </p:cNvPicPr>
          <p:nvPr/>
        </p:nvPicPr>
        <p:blipFill>
          <a:blip r:embed="rId7"/>
          <a:stretch>
            <a:fillRect/>
          </a:stretch>
        </p:blipFill>
        <p:spPr>
          <a:xfrm>
            <a:off x="802695" y="2329801"/>
            <a:ext cx="621021" cy="621021"/>
          </a:xfrm>
          <a:prstGeom prst="rect">
            <a:avLst/>
          </a:prstGeom>
        </p:spPr>
      </p:pic>
      <p:pic>
        <p:nvPicPr>
          <p:cNvPr id="85" name="Picture 84">
            <a:extLst>
              <a:ext uri="{FF2B5EF4-FFF2-40B4-BE49-F238E27FC236}">
                <a16:creationId xmlns:a16="http://schemas.microsoft.com/office/drawing/2014/main" id="{260E6E1B-BFC8-4312-AE7B-C328CCA2919C}"/>
              </a:ext>
            </a:extLst>
          </p:cNvPr>
          <p:cNvPicPr>
            <a:picLocks noChangeAspect="1"/>
          </p:cNvPicPr>
          <p:nvPr/>
        </p:nvPicPr>
        <p:blipFill>
          <a:blip r:embed="rId7"/>
          <a:stretch>
            <a:fillRect/>
          </a:stretch>
        </p:blipFill>
        <p:spPr>
          <a:xfrm>
            <a:off x="1453423" y="2417241"/>
            <a:ext cx="621021" cy="621021"/>
          </a:xfrm>
          <a:prstGeom prst="rect">
            <a:avLst/>
          </a:prstGeom>
        </p:spPr>
      </p:pic>
      <p:pic>
        <p:nvPicPr>
          <p:cNvPr id="87" name="Picture 86">
            <a:extLst>
              <a:ext uri="{FF2B5EF4-FFF2-40B4-BE49-F238E27FC236}">
                <a16:creationId xmlns:a16="http://schemas.microsoft.com/office/drawing/2014/main" id="{6714BD06-98C0-45AE-B688-FBEDD53E3FF8}"/>
              </a:ext>
            </a:extLst>
          </p:cNvPr>
          <p:cNvPicPr>
            <a:picLocks noChangeAspect="1"/>
          </p:cNvPicPr>
          <p:nvPr/>
        </p:nvPicPr>
        <p:blipFill>
          <a:blip r:embed="rId7"/>
          <a:stretch>
            <a:fillRect/>
          </a:stretch>
        </p:blipFill>
        <p:spPr>
          <a:xfrm>
            <a:off x="2145820" y="2169438"/>
            <a:ext cx="621021" cy="621021"/>
          </a:xfrm>
          <a:prstGeom prst="rect">
            <a:avLst/>
          </a:prstGeom>
        </p:spPr>
      </p:pic>
      <p:sp>
        <p:nvSpPr>
          <p:cNvPr id="89" name="Rectangle 88">
            <a:extLst>
              <a:ext uri="{FF2B5EF4-FFF2-40B4-BE49-F238E27FC236}">
                <a16:creationId xmlns:a16="http://schemas.microsoft.com/office/drawing/2014/main" id="{90814A44-863D-4714-B122-CAE5680B8755}"/>
              </a:ext>
            </a:extLst>
          </p:cNvPr>
          <p:cNvSpPr/>
          <p:nvPr/>
        </p:nvSpPr>
        <p:spPr>
          <a:xfrm>
            <a:off x="1900036" y="3033422"/>
            <a:ext cx="1050224" cy="461665"/>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Diagnostics telemetry</a:t>
            </a:r>
          </a:p>
        </p:txBody>
      </p:sp>
      <p:cxnSp>
        <p:nvCxnSpPr>
          <p:cNvPr id="91" name="Connector: Elbow 90">
            <a:extLst>
              <a:ext uri="{FF2B5EF4-FFF2-40B4-BE49-F238E27FC236}">
                <a16:creationId xmlns:a16="http://schemas.microsoft.com/office/drawing/2014/main" id="{BAD2844B-00CD-4C15-81DC-922DEC1EBA3F}"/>
              </a:ext>
            </a:extLst>
          </p:cNvPr>
          <p:cNvCxnSpPr>
            <a:cxnSpLocks/>
          </p:cNvCxnSpPr>
          <p:nvPr/>
        </p:nvCxnSpPr>
        <p:spPr>
          <a:xfrm>
            <a:off x="3137095" y="1800665"/>
            <a:ext cx="1486975" cy="1214369"/>
          </a:xfrm>
          <a:prstGeom prst="bent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88A0FF34-2262-4E88-A1FB-1FC632E14A15}"/>
              </a:ext>
            </a:extLst>
          </p:cNvPr>
          <p:cNvCxnSpPr>
            <a:cxnSpLocks/>
          </p:cNvCxnSpPr>
          <p:nvPr/>
        </p:nvCxnSpPr>
        <p:spPr>
          <a:xfrm>
            <a:off x="3137095" y="3264254"/>
            <a:ext cx="1486975" cy="1"/>
          </a:xfrm>
          <a:prstGeom prst="bent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1C5260D-677B-42DA-AC55-733BBFC3731D}"/>
              </a:ext>
            </a:extLst>
          </p:cNvPr>
          <p:cNvSpPr/>
          <p:nvPr/>
        </p:nvSpPr>
        <p:spPr>
          <a:xfrm>
            <a:off x="1931218" y="1574600"/>
            <a:ext cx="1050224" cy="461665"/>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Diagnostics telemetry</a:t>
            </a:r>
          </a:p>
        </p:txBody>
      </p:sp>
      <p:cxnSp>
        <p:nvCxnSpPr>
          <p:cNvPr id="103" name="Connector: Elbow 102">
            <a:extLst>
              <a:ext uri="{FF2B5EF4-FFF2-40B4-BE49-F238E27FC236}">
                <a16:creationId xmlns:a16="http://schemas.microsoft.com/office/drawing/2014/main" id="{2FAE75D6-47BC-49C5-98A7-0081B6A255BF}"/>
              </a:ext>
            </a:extLst>
          </p:cNvPr>
          <p:cNvCxnSpPr>
            <a:cxnSpLocks/>
          </p:cNvCxnSpPr>
          <p:nvPr/>
        </p:nvCxnSpPr>
        <p:spPr>
          <a:xfrm flipV="1">
            <a:off x="3085860" y="3509979"/>
            <a:ext cx="1521410" cy="1457904"/>
          </a:xfrm>
          <a:prstGeom prst="bent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86BCD59-B263-4786-BFDA-8F3509C4E9C4}"/>
              </a:ext>
            </a:extLst>
          </p:cNvPr>
          <p:cNvPicPr>
            <a:picLocks noChangeAspect="1"/>
          </p:cNvPicPr>
          <p:nvPr/>
        </p:nvPicPr>
        <p:blipFill>
          <a:blip r:embed="rId8"/>
          <a:stretch>
            <a:fillRect/>
          </a:stretch>
        </p:blipFill>
        <p:spPr>
          <a:xfrm>
            <a:off x="6567088" y="2805759"/>
            <a:ext cx="638114" cy="828191"/>
          </a:xfrm>
          <a:prstGeom prst="rect">
            <a:avLst/>
          </a:prstGeom>
        </p:spPr>
      </p:pic>
      <p:cxnSp>
        <p:nvCxnSpPr>
          <p:cNvPr id="115" name="Straight Arrow Connector 114">
            <a:extLst>
              <a:ext uri="{FF2B5EF4-FFF2-40B4-BE49-F238E27FC236}">
                <a16:creationId xmlns:a16="http://schemas.microsoft.com/office/drawing/2014/main" id="{6A927D3F-8E5B-40AA-A36D-687C27DC36A2}"/>
              </a:ext>
            </a:extLst>
          </p:cNvPr>
          <p:cNvCxnSpPr>
            <a:cxnSpLocks/>
            <a:stCxn id="108" idx="1"/>
            <a:endCxn id="70" idx="3"/>
          </p:cNvCxnSpPr>
          <p:nvPr/>
        </p:nvCxnSpPr>
        <p:spPr>
          <a:xfrm flipH="1">
            <a:off x="5940957" y="3219855"/>
            <a:ext cx="626131" cy="14042"/>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406443A0-AED0-40B2-A26E-A87851D4B2D6}"/>
              </a:ext>
            </a:extLst>
          </p:cNvPr>
          <p:cNvSpPr txBox="1"/>
          <p:nvPr/>
        </p:nvSpPr>
        <p:spPr>
          <a:xfrm>
            <a:off x="6329363" y="3635898"/>
            <a:ext cx="1255369" cy="338554"/>
          </a:xfrm>
          <a:prstGeom prst="rect">
            <a:avLst/>
          </a:prstGeom>
          <a:noFill/>
        </p:spPr>
        <p:txBody>
          <a:bodyPr wrap="square" rtlCol="0">
            <a:spAutoFit/>
          </a:bodyPr>
          <a:lstStyle/>
          <a:p>
            <a:r>
              <a:rPr lang="fr-FR" sz="1600" b="1" dirty="0"/>
              <a:t>Log </a:t>
            </a:r>
            <a:r>
              <a:rPr lang="fr-FR" sz="1600" b="1" dirty="0" err="1"/>
              <a:t>Search</a:t>
            </a:r>
            <a:endParaRPr lang="en-US" sz="1600" b="1" dirty="0"/>
          </a:p>
        </p:txBody>
      </p:sp>
      <p:pic>
        <p:nvPicPr>
          <p:cNvPr id="121" name="Picture 120">
            <a:extLst>
              <a:ext uri="{FF2B5EF4-FFF2-40B4-BE49-F238E27FC236}">
                <a16:creationId xmlns:a16="http://schemas.microsoft.com/office/drawing/2014/main" id="{DBE9BD69-15CB-4E99-8C18-A854F983BABB}"/>
              </a:ext>
            </a:extLst>
          </p:cNvPr>
          <p:cNvPicPr>
            <a:picLocks noChangeAspect="1"/>
          </p:cNvPicPr>
          <p:nvPr/>
        </p:nvPicPr>
        <p:blipFill>
          <a:blip r:embed="rId9"/>
          <a:stretch>
            <a:fillRect/>
          </a:stretch>
        </p:blipFill>
        <p:spPr>
          <a:xfrm>
            <a:off x="4834163" y="2422781"/>
            <a:ext cx="1261837" cy="252368"/>
          </a:xfrm>
          <a:prstGeom prst="rect">
            <a:avLst/>
          </a:prstGeom>
        </p:spPr>
      </p:pic>
      <p:pic>
        <p:nvPicPr>
          <p:cNvPr id="123" name="Graphic 122">
            <a:extLst>
              <a:ext uri="{FF2B5EF4-FFF2-40B4-BE49-F238E27FC236}">
                <a16:creationId xmlns:a16="http://schemas.microsoft.com/office/drawing/2014/main" id="{6F6D8D30-80B7-458C-9792-54FE724F08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18793" y="3095071"/>
            <a:ext cx="562687" cy="562687"/>
          </a:xfrm>
          <a:prstGeom prst="rect">
            <a:avLst/>
          </a:prstGeom>
        </p:spPr>
      </p:pic>
      <p:pic>
        <p:nvPicPr>
          <p:cNvPr id="125" name="Picture 124" descr="A picture containing food&#10;&#10;Description automatically generated">
            <a:extLst>
              <a:ext uri="{FF2B5EF4-FFF2-40B4-BE49-F238E27FC236}">
                <a16:creationId xmlns:a16="http://schemas.microsoft.com/office/drawing/2014/main" id="{37B92DEF-E900-447A-BFF2-061ECE89876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98296" y="2117015"/>
            <a:ext cx="947737" cy="947735"/>
          </a:xfrm>
          <a:prstGeom prst="rect">
            <a:avLst/>
          </a:prstGeom>
        </p:spPr>
      </p:pic>
      <p:pic>
        <p:nvPicPr>
          <p:cNvPr id="127" name="Graphic 126">
            <a:extLst>
              <a:ext uri="{FF2B5EF4-FFF2-40B4-BE49-F238E27FC236}">
                <a16:creationId xmlns:a16="http://schemas.microsoft.com/office/drawing/2014/main" id="{9977F3BB-97EE-4C16-B91B-55DF74599B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01850" y="1448409"/>
            <a:ext cx="579630" cy="579627"/>
          </a:xfrm>
          <a:prstGeom prst="rect">
            <a:avLst/>
          </a:prstGeom>
        </p:spPr>
      </p:pic>
      <p:sp>
        <p:nvSpPr>
          <p:cNvPr id="129" name="TextBox 128">
            <a:extLst>
              <a:ext uri="{FF2B5EF4-FFF2-40B4-BE49-F238E27FC236}">
                <a16:creationId xmlns:a16="http://schemas.microsoft.com/office/drawing/2014/main" id="{7BD2AA63-251D-4C14-B733-4323507B6D2C}"/>
              </a:ext>
            </a:extLst>
          </p:cNvPr>
          <p:cNvSpPr txBox="1"/>
          <p:nvPr/>
        </p:nvSpPr>
        <p:spPr>
          <a:xfrm>
            <a:off x="8808144" y="2793345"/>
            <a:ext cx="947737" cy="307777"/>
          </a:xfrm>
          <a:prstGeom prst="rect">
            <a:avLst/>
          </a:prstGeom>
          <a:noFill/>
        </p:spPr>
        <p:txBody>
          <a:bodyPr wrap="square" rtlCol="0">
            <a:spAutoFit/>
          </a:bodyPr>
          <a:lstStyle/>
          <a:p>
            <a:r>
              <a:rPr lang="fr-FR" sz="1400" b="1" dirty="0"/>
              <a:t>Power BI</a:t>
            </a:r>
            <a:endParaRPr lang="en-US" sz="1400" b="1" dirty="0"/>
          </a:p>
        </p:txBody>
      </p:sp>
      <p:sp>
        <p:nvSpPr>
          <p:cNvPr id="131" name="TextBox 130">
            <a:extLst>
              <a:ext uri="{FF2B5EF4-FFF2-40B4-BE49-F238E27FC236}">
                <a16:creationId xmlns:a16="http://schemas.microsoft.com/office/drawing/2014/main" id="{541293C2-C3F8-43D1-B9E1-CD802F6AD438}"/>
              </a:ext>
            </a:extLst>
          </p:cNvPr>
          <p:cNvSpPr txBox="1"/>
          <p:nvPr/>
        </p:nvSpPr>
        <p:spPr>
          <a:xfrm>
            <a:off x="8901850" y="1959491"/>
            <a:ext cx="947737" cy="307777"/>
          </a:xfrm>
          <a:prstGeom prst="rect">
            <a:avLst/>
          </a:prstGeom>
          <a:noFill/>
        </p:spPr>
        <p:txBody>
          <a:bodyPr wrap="square" rtlCol="0">
            <a:spAutoFit/>
          </a:bodyPr>
          <a:lstStyle/>
          <a:p>
            <a:r>
              <a:rPr lang="fr-FR" sz="1400" b="1" dirty="0" err="1"/>
              <a:t>Alerts</a:t>
            </a:r>
            <a:endParaRPr lang="en-US" sz="1400" b="1" dirty="0"/>
          </a:p>
        </p:txBody>
      </p:sp>
      <p:sp>
        <p:nvSpPr>
          <p:cNvPr id="133" name="TextBox 132">
            <a:extLst>
              <a:ext uri="{FF2B5EF4-FFF2-40B4-BE49-F238E27FC236}">
                <a16:creationId xmlns:a16="http://schemas.microsoft.com/office/drawing/2014/main" id="{AE710CCE-DF7F-42B5-9F11-C1658D03BDD7}"/>
              </a:ext>
            </a:extLst>
          </p:cNvPr>
          <p:cNvSpPr txBox="1"/>
          <p:nvPr/>
        </p:nvSpPr>
        <p:spPr>
          <a:xfrm>
            <a:off x="8659091" y="3530601"/>
            <a:ext cx="1082090" cy="307777"/>
          </a:xfrm>
          <a:prstGeom prst="rect">
            <a:avLst/>
          </a:prstGeom>
          <a:noFill/>
        </p:spPr>
        <p:txBody>
          <a:bodyPr wrap="square" rtlCol="0">
            <a:spAutoFit/>
          </a:bodyPr>
          <a:lstStyle/>
          <a:p>
            <a:r>
              <a:rPr lang="fr-FR" sz="1400" b="1" dirty="0" err="1"/>
              <a:t>Dashboards</a:t>
            </a:r>
            <a:endParaRPr lang="en-US" sz="1400" b="1" dirty="0"/>
          </a:p>
        </p:txBody>
      </p:sp>
      <p:cxnSp>
        <p:nvCxnSpPr>
          <p:cNvPr id="137" name="Straight Arrow Connector 136">
            <a:extLst>
              <a:ext uri="{FF2B5EF4-FFF2-40B4-BE49-F238E27FC236}">
                <a16:creationId xmlns:a16="http://schemas.microsoft.com/office/drawing/2014/main" id="{6BCEA1E8-980B-48B1-8387-AAA996B5C4DB}"/>
              </a:ext>
            </a:extLst>
          </p:cNvPr>
          <p:cNvCxnSpPr>
            <a:cxnSpLocks/>
            <a:endCxn id="125" idx="1"/>
          </p:cNvCxnSpPr>
          <p:nvPr/>
        </p:nvCxnSpPr>
        <p:spPr>
          <a:xfrm flipV="1">
            <a:off x="7434051" y="2590883"/>
            <a:ext cx="1264245" cy="36399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025F4FF-DE80-42C3-9CD6-87B501E2854B}"/>
              </a:ext>
            </a:extLst>
          </p:cNvPr>
          <p:cNvCxnSpPr>
            <a:cxnSpLocks/>
          </p:cNvCxnSpPr>
          <p:nvPr/>
        </p:nvCxnSpPr>
        <p:spPr>
          <a:xfrm>
            <a:off x="7434051" y="3166566"/>
            <a:ext cx="1374093" cy="1690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58C307-72FB-4AB3-98E7-9B45059976CA}"/>
              </a:ext>
            </a:extLst>
          </p:cNvPr>
          <p:cNvCxnSpPr>
            <a:cxnSpLocks/>
          </p:cNvCxnSpPr>
          <p:nvPr/>
        </p:nvCxnSpPr>
        <p:spPr>
          <a:xfrm>
            <a:off x="7434051" y="3376414"/>
            <a:ext cx="1114391" cy="86232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1B29B90E-9641-436D-84F6-2BC99950AC50}"/>
              </a:ext>
            </a:extLst>
          </p:cNvPr>
          <p:cNvSpPr txBox="1"/>
          <p:nvPr/>
        </p:nvSpPr>
        <p:spPr>
          <a:xfrm>
            <a:off x="8631119" y="4149662"/>
            <a:ext cx="1082090" cy="523220"/>
          </a:xfrm>
          <a:prstGeom prst="rect">
            <a:avLst/>
          </a:prstGeom>
          <a:noFill/>
        </p:spPr>
        <p:txBody>
          <a:bodyPr wrap="square" rtlCol="0">
            <a:spAutoFit/>
          </a:bodyPr>
          <a:lstStyle/>
          <a:p>
            <a:pPr algn="ctr"/>
            <a:r>
              <a:rPr lang="fr-FR" sz="1400" b="1" dirty="0"/>
              <a:t>Partner </a:t>
            </a:r>
            <a:r>
              <a:rPr lang="fr-FR" sz="1400" b="1" dirty="0" err="1"/>
              <a:t>tools</a:t>
            </a:r>
            <a:endParaRPr lang="en-US" sz="1400" b="1" dirty="0"/>
          </a:p>
        </p:txBody>
      </p:sp>
      <p:pic>
        <p:nvPicPr>
          <p:cNvPr id="158" name="Picture 157">
            <a:extLst>
              <a:ext uri="{FF2B5EF4-FFF2-40B4-BE49-F238E27FC236}">
                <a16:creationId xmlns:a16="http://schemas.microsoft.com/office/drawing/2014/main" id="{A0734454-9113-4F63-A429-713B32BBF132}"/>
              </a:ext>
            </a:extLst>
          </p:cNvPr>
          <p:cNvPicPr>
            <a:picLocks noChangeAspect="1"/>
          </p:cNvPicPr>
          <p:nvPr/>
        </p:nvPicPr>
        <p:blipFill>
          <a:blip r:embed="rId15"/>
          <a:stretch>
            <a:fillRect/>
          </a:stretch>
        </p:blipFill>
        <p:spPr>
          <a:xfrm>
            <a:off x="3074551" y="4998003"/>
            <a:ext cx="1844561" cy="392758"/>
          </a:xfrm>
          <a:prstGeom prst="rect">
            <a:avLst/>
          </a:prstGeom>
        </p:spPr>
      </p:pic>
      <p:pic>
        <p:nvPicPr>
          <p:cNvPr id="164" name="Picture 163">
            <a:extLst>
              <a:ext uri="{FF2B5EF4-FFF2-40B4-BE49-F238E27FC236}">
                <a16:creationId xmlns:a16="http://schemas.microsoft.com/office/drawing/2014/main" id="{B611923C-8396-430D-8969-DB2A800E5851}"/>
              </a:ext>
            </a:extLst>
          </p:cNvPr>
          <p:cNvPicPr>
            <a:picLocks noChangeAspect="1"/>
          </p:cNvPicPr>
          <p:nvPr/>
        </p:nvPicPr>
        <p:blipFill>
          <a:blip r:embed="rId16"/>
          <a:stretch>
            <a:fillRect/>
          </a:stretch>
        </p:blipFill>
        <p:spPr>
          <a:xfrm>
            <a:off x="3012915" y="5575967"/>
            <a:ext cx="2057926" cy="618534"/>
          </a:xfrm>
          <a:prstGeom prst="rect">
            <a:avLst/>
          </a:prstGeom>
        </p:spPr>
      </p:pic>
      <p:pic>
        <p:nvPicPr>
          <p:cNvPr id="162" name="Picture 161">
            <a:extLst>
              <a:ext uri="{FF2B5EF4-FFF2-40B4-BE49-F238E27FC236}">
                <a16:creationId xmlns:a16="http://schemas.microsoft.com/office/drawing/2014/main" id="{175B043B-49A3-4227-B349-D907B3351E8B}"/>
              </a:ext>
            </a:extLst>
          </p:cNvPr>
          <p:cNvPicPr>
            <a:picLocks noChangeAspect="1"/>
          </p:cNvPicPr>
          <p:nvPr/>
        </p:nvPicPr>
        <p:blipFill>
          <a:blip r:embed="rId17"/>
          <a:stretch>
            <a:fillRect/>
          </a:stretch>
        </p:blipFill>
        <p:spPr>
          <a:xfrm>
            <a:off x="4757973" y="5393630"/>
            <a:ext cx="2311268" cy="852468"/>
          </a:xfrm>
          <a:prstGeom prst="rect">
            <a:avLst/>
          </a:prstGeom>
        </p:spPr>
      </p:pic>
      <p:pic>
        <p:nvPicPr>
          <p:cNvPr id="168" name="Picture 167">
            <a:extLst>
              <a:ext uri="{FF2B5EF4-FFF2-40B4-BE49-F238E27FC236}">
                <a16:creationId xmlns:a16="http://schemas.microsoft.com/office/drawing/2014/main" id="{248B1157-3A35-4036-A804-24AC7C7E70C5}"/>
              </a:ext>
            </a:extLst>
          </p:cNvPr>
          <p:cNvPicPr>
            <a:picLocks noChangeAspect="1"/>
          </p:cNvPicPr>
          <p:nvPr/>
        </p:nvPicPr>
        <p:blipFill>
          <a:blip r:embed="rId18"/>
          <a:stretch>
            <a:fillRect/>
          </a:stretch>
        </p:blipFill>
        <p:spPr>
          <a:xfrm>
            <a:off x="10170226" y="1242220"/>
            <a:ext cx="1443034" cy="1325877"/>
          </a:xfrm>
          <a:prstGeom prst="rect">
            <a:avLst/>
          </a:prstGeom>
        </p:spPr>
      </p:pic>
      <p:pic>
        <p:nvPicPr>
          <p:cNvPr id="170" name="Picture 169">
            <a:extLst>
              <a:ext uri="{FF2B5EF4-FFF2-40B4-BE49-F238E27FC236}">
                <a16:creationId xmlns:a16="http://schemas.microsoft.com/office/drawing/2014/main" id="{5FEBDFA9-316E-495D-8A27-6864065D01AB}"/>
              </a:ext>
            </a:extLst>
          </p:cNvPr>
          <p:cNvPicPr>
            <a:picLocks noChangeAspect="1"/>
          </p:cNvPicPr>
          <p:nvPr/>
        </p:nvPicPr>
        <p:blipFill>
          <a:blip r:embed="rId19"/>
          <a:stretch>
            <a:fillRect/>
          </a:stretch>
        </p:blipFill>
        <p:spPr>
          <a:xfrm>
            <a:off x="10041536" y="2666746"/>
            <a:ext cx="2053218" cy="2019696"/>
          </a:xfrm>
          <a:prstGeom prst="rect">
            <a:avLst/>
          </a:prstGeom>
        </p:spPr>
      </p:pic>
      <p:sp>
        <p:nvSpPr>
          <p:cNvPr id="172" name="TextBox 171">
            <a:extLst>
              <a:ext uri="{FF2B5EF4-FFF2-40B4-BE49-F238E27FC236}">
                <a16:creationId xmlns:a16="http://schemas.microsoft.com/office/drawing/2014/main" id="{AE9EB843-C86E-4882-A1BE-89CFAB25D7AB}"/>
              </a:ext>
            </a:extLst>
          </p:cNvPr>
          <p:cNvSpPr txBox="1"/>
          <p:nvPr/>
        </p:nvSpPr>
        <p:spPr>
          <a:xfrm>
            <a:off x="8631119" y="6158226"/>
            <a:ext cx="2654444" cy="369332"/>
          </a:xfrm>
          <a:prstGeom prst="rect">
            <a:avLst/>
          </a:prstGeom>
          <a:noFill/>
        </p:spPr>
        <p:txBody>
          <a:bodyPr wrap="square">
            <a:spAutoFit/>
          </a:bodyPr>
          <a:lstStyle/>
          <a:p>
            <a:r>
              <a:rPr lang="en-US" b="1" dirty="0">
                <a:hlinkClick r:id="rId20"/>
              </a:rPr>
              <a:t>Log Analytics Overview</a:t>
            </a:r>
            <a:endParaRPr lang="en-US" b="1" dirty="0"/>
          </a:p>
        </p:txBody>
      </p:sp>
    </p:spTree>
    <p:extLst>
      <p:ext uri="{BB962C8B-B14F-4D97-AF65-F5344CB8AC3E}">
        <p14:creationId xmlns:p14="http://schemas.microsoft.com/office/powerpoint/2010/main" val="17308682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59" y="146051"/>
            <a:ext cx="11279802" cy="530536"/>
          </a:xfrm>
          <a:solidFill>
            <a:schemeClr val="bg1">
              <a:lumMod val="95000"/>
            </a:schemeClr>
          </a:solidFill>
        </p:spPr>
        <p:txBody>
          <a:bodyPr>
            <a:noAutofit/>
          </a:bodyPr>
          <a:lstStyle/>
          <a:p>
            <a:r>
              <a:rPr lang="en-GB" sz="3200" dirty="0"/>
              <a:t>Azure Monitor SQL Insights : SQL Database, SQL MI, SQL VMs</a:t>
            </a:r>
            <a:endParaRPr lang="en-GB" sz="2000" b="1" dirty="0"/>
          </a:p>
        </p:txBody>
      </p:sp>
      <p:sp>
        <p:nvSpPr>
          <p:cNvPr id="3" name="TextBox 2">
            <a:extLst>
              <a:ext uri="{FF2B5EF4-FFF2-40B4-BE49-F238E27FC236}">
                <a16:creationId xmlns:a16="http://schemas.microsoft.com/office/drawing/2014/main" id="{9270AA52-DB77-4027-A6FA-7157607870B3}"/>
              </a:ext>
            </a:extLst>
          </p:cNvPr>
          <p:cNvSpPr txBox="1"/>
          <p:nvPr/>
        </p:nvSpPr>
        <p:spPr>
          <a:xfrm>
            <a:off x="351729" y="907793"/>
            <a:ext cx="11222613" cy="4970591"/>
          </a:xfrm>
          <a:prstGeom prst="rect">
            <a:avLst/>
          </a:prstGeom>
          <a:noFill/>
        </p:spPr>
        <p:txBody>
          <a:bodyPr wrap="square" lIns="91440" tIns="45720" rIns="91440" bIns="45720" numCol="1" spcCol="180000" rtlCol="0" anchor="t">
            <a:spAutoFit/>
          </a:bodyPr>
          <a:lstStyle/>
          <a:p>
            <a:pPr>
              <a:spcAft>
                <a:spcPts val="600"/>
              </a:spcAft>
            </a:pPr>
            <a:r>
              <a:rPr lang="en-US" sz="1800" dirty="0">
                <a:solidFill>
                  <a:schemeClr val="tx1">
                    <a:lumMod val="75000"/>
                    <a:lumOff val="25000"/>
                  </a:schemeClr>
                </a:solidFill>
                <a:latin typeface="Segoe UI Semibold" panose="020B0702040204020203" pitchFamily="34" charset="0"/>
                <a:cs typeface="Segoe UI Semibold" panose="020B0702040204020203" pitchFamily="34" charset="0"/>
              </a:rPr>
              <a:t>Monitoring Azure SQL at scale</a:t>
            </a:r>
          </a:p>
          <a:p>
            <a:pPr marL="285750" indent="-285750">
              <a:spcAft>
                <a:spcPts val="600"/>
              </a:spcAft>
              <a:buFont typeface="Arial" panose="020B0604020202020204" pitchFamily="34" charset="0"/>
              <a:buChar char="•"/>
            </a:pPr>
            <a:r>
              <a:rPr lang="en-US" dirty="0"/>
              <a:t>Single monitoring experience for your entire SQL estate</a:t>
            </a:r>
          </a:p>
          <a:p>
            <a:pPr marL="285750" indent="-285750">
              <a:spcAft>
                <a:spcPts val="600"/>
              </a:spcAft>
              <a:buFont typeface="Arial" panose="020B0604020202020204" pitchFamily="34" charset="0"/>
              <a:buChar char="•"/>
            </a:pPr>
            <a:r>
              <a:rPr lang="en-US" dirty="0"/>
              <a:t>Native alerting and visualization functionality</a:t>
            </a:r>
          </a:p>
          <a:p>
            <a:pPr marL="285750" indent="-285750">
              <a:spcAft>
                <a:spcPts val="600"/>
              </a:spcAft>
              <a:buFont typeface="Arial" panose="020B0604020202020204" pitchFamily="34" charset="0"/>
              <a:buChar char="•"/>
            </a:pPr>
            <a:r>
              <a:rPr lang="en-GB" dirty="0"/>
              <a:t>Monitored metrics based on SQL  DMVs</a:t>
            </a:r>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a:spcAft>
                <a:spcPts val="600"/>
              </a:spcAft>
            </a:pPr>
            <a:endParaRPr lang="en-GB" dirty="0"/>
          </a:p>
          <a:p>
            <a:pPr marL="285750" indent="-285750">
              <a:spcAft>
                <a:spcPts val="600"/>
              </a:spcAft>
              <a:buFont typeface="Arial" panose="020B0604020202020204" pitchFamily="34" charset="0"/>
              <a:buChar char="•"/>
            </a:pPr>
            <a:r>
              <a:rPr lang="en-GB" dirty="0"/>
              <a:t>Customisable collect profile</a:t>
            </a:r>
          </a:p>
          <a:p>
            <a:pPr marL="285750" indent="-285750">
              <a:spcAft>
                <a:spcPts val="600"/>
              </a:spcAft>
              <a:buFont typeface="Arial" panose="020B0604020202020204" pitchFamily="34" charset="0"/>
              <a:buChar char="•"/>
            </a:pPr>
            <a:r>
              <a:rPr lang="en-GB" dirty="0"/>
              <a:t>Collected and push in Logs Analytics</a:t>
            </a:r>
          </a:p>
        </p:txBody>
      </p:sp>
      <p:pic>
        <p:nvPicPr>
          <p:cNvPr id="7" name="Picture 6">
            <a:extLst>
              <a:ext uri="{FF2B5EF4-FFF2-40B4-BE49-F238E27FC236}">
                <a16:creationId xmlns:a16="http://schemas.microsoft.com/office/drawing/2014/main" id="{6F41F787-0879-4457-91E3-59ACFE00B32A}"/>
              </a:ext>
            </a:extLst>
          </p:cNvPr>
          <p:cNvPicPr>
            <a:picLocks noChangeAspect="1"/>
          </p:cNvPicPr>
          <p:nvPr/>
        </p:nvPicPr>
        <p:blipFill>
          <a:blip r:embed="rId3"/>
          <a:stretch>
            <a:fillRect/>
          </a:stretch>
        </p:blipFill>
        <p:spPr>
          <a:xfrm>
            <a:off x="6308944" y="1418793"/>
            <a:ext cx="4246605" cy="4586591"/>
          </a:xfrm>
          <a:prstGeom prst="rect">
            <a:avLst/>
          </a:prstGeom>
        </p:spPr>
      </p:pic>
      <p:pic>
        <p:nvPicPr>
          <p:cNvPr id="5" name="Picture 4">
            <a:extLst>
              <a:ext uri="{FF2B5EF4-FFF2-40B4-BE49-F238E27FC236}">
                <a16:creationId xmlns:a16="http://schemas.microsoft.com/office/drawing/2014/main" id="{56BE5A3B-6B30-4CA8-8ACC-C2091990DED4}"/>
              </a:ext>
            </a:extLst>
          </p:cNvPr>
          <p:cNvPicPr>
            <a:picLocks noChangeAspect="1"/>
          </p:cNvPicPr>
          <p:nvPr/>
        </p:nvPicPr>
        <p:blipFill>
          <a:blip r:embed="rId4"/>
          <a:stretch>
            <a:fillRect/>
          </a:stretch>
        </p:blipFill>
        <p:spPr>
          <a:xfrm>
            <a:off x="1209202" y="2291815"/>
            <a:ext cx="3253083" cy="2896136"/>
          </a:xfrm>
          <a:prstGeom prst="rect">
            <a:avLst/>
          </a:prstGeom>
        </p:spPr>
      </p:pic>
      <p:sp>
        <p:nvSpPr>
          <p:cNvPr id="6" name="TextBox 5">
            <a:extLst>
              <a:ext uri="{FF2B5EF4-FFF2-40B4-BE49-F238E27FC236}">
                <a16:creationId xmlns:a16="http://schemas.microsoft.com/office/drawing/2014/main" id="{53E21007-9E64-4C66-B94D-FF3F32EE2ECE}"/>
              </a:ext>
            </a:extLst>
          </p:cNvPr>
          <p:cNvSpPr txBox="1"/>
          <p:nvPr/>
        </p:nvSpPr>
        <p:spPr>
          <a:xfrm>
            <a:off x="6245183" y="1049461"/>
            <a:ext cx="3032167" cy="369332"/>
          </a:xfrm>
          <a:prstGeom prst="rect">
            <a:avLst/>
          </a:prstGeom>
          <a:noFill/>
        </p:spPr>
        <p:txBody>
          <a:bodyPr wrap="square" rtlCol="0">
            <a:spAutoFit/>
          </a:bodyPr>
          <a:lstStyle/>
          <a:p>
            <a:r>
              <a:rPr lang="fr-FR" b="1" dirty="0"/>
              <a:t>SQL Insights Architecture</a:t>
            </a:r>
            <a:endParaRPr lang="en-US" b="1" dirty="0"/>
          </a:p>
        </p:txBody>
      </p:sp>
      <p:sp>
        <p:nvSpPr>
          <p:cNvPr id="9" name="TextBox 8">
            <a:extLst>
              <a:ext uri="{FF2B5EF4-FFF2-40B4-BE49-F238E27FC236}">
                <a16:creationId xmlns:a16="http://schemas.microsoft.com/office/drawing/2014/main" id="{E7C8988E-E86B-4FBE-9D78-FEDC06DF46D3}"/>
              </a:ext>
            </a:extLst>
          </p:cNvPr>
          <p:cNvSpPr txBox="1"/>
          <p:nvPr/>
        </p:nvSpPr>
        <p:spPr>
          <a:xfrm>
            <a:off x="576085" y="6063050"/>
            <a:ext cx="7772400" cy="369332"/>
          </a:xfrm>
          <a:prstGeom prst="rect">
            <a:avLst/>
          </a:prstGeom>
          <a:noFill/>
        </p:spPr>
        <p:txBody>
          <a:bodyPr wrap="square">
            <a:spAutoFit/>
          </a:bodyPr>
          <a:lstStyle/>
          <a:p>
            <a:pPr algn="l"/>
            <a:r>
              <a:rPr lang="en-US" b="1" i="0" dirty="0">
                <a:solidFill>
                  <a:srgbClr val="171717"/>
                </a:solidFill>
                <a:effectLst/>
                <a:latin typeface="Segoe UI" panose="020B0502040204020203" pitchFamily="34" charset="0"/>
              </a:rPr>
              <a:t>Monitor your SQL deployments with SQL insights </a:t>
            </a:r>
            <a:r>
              <a:rPr lang="en-US" b="1" i="0" dirty="0">
                <a:solidFill>
                  <a:srgbClr val="171717"/>
                </a:solidFill>
                <a:effectLst/>
                <a:latin typeface="Segoe UI" panose="020B0502040204020203" pitchFamily="34" charset="0"/>
                <a:hlinkClick r:id="rId5"/>
              </a:rPr>
              <a:t>(</a:t>
            </a:r>
            <a:r>
              <a:rPr lang="en-US" b="1" i="0" dirty="0">
                <a:solidFill>
                  <a:srgbClr val="171717"/>
                </a:solidFill>
                <a:effectLst/>
                <a:latin typeface="Segoe UI" panose="020B0502040204020203" pitchFamily="34" charset="0"/>
              </a:rPr>
              <a:t>preview)</a:t>
            </a:r>
          </a:p>
        </p:txBody>
      </p:sp>
    </p:spTree>
    <p:extLst>
      <p:ext uri="{BB962C8B-B14F-4D97-AF65-F5344CB8AC3E}">
        <p14:creationId xmlns:p14="http://schemas.microsoft.com/office/powerpoint/2010/main" val="47871632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59" y="405765"/>
            <a:ext cx="10978581" cy="422275"/>
          </a:xfrm>
          <a:solidFill>
            <a:schemeClr val="bg1">
              <a:lumMod val="95000"/>
            </a:schemeClr>
          </a:solidFill>
        </p:spPr>
        <p:txBody>
          <a:bodyPr>
            <a:noAutofit/>
          </a:bodyPr>
          <a:lstStyle/>
          <a:p>
            <a:r>
              <a:rPr lang="en-GB" sz="3200" dirty="0"/>
              <a:t>Azure Monitor SQL Insights : SQL Database, SQL MI, SQL VMs</a:t>
            </a:r>
          </a:p>
        </p:txBody>
      </p:sp>
      <p:pic>
        <p:nvPicPr>
          <p:cNvPr id="13" name="Picture 12">
            <a:extLst>
              <a:ext uri="{FF2B5EF4-FFF2-40B4-BE49-F238E27FC236}">
                <a16:creationId xmlns:a16="http://schemas.microsoft.com/office/drawing/2014/main" id="{3F8C7BB0-7BA9-4779-BC75-1E118FAE3838}"/>
              </a:ext>
            </a:extLst>
          </p:cNvPr>
          <p:cNvPicPr>
            <a:picLocks noChangeAspect="1"/>
          </p:cNvPicPr>
          <p:nvPr/>
        </p:nvPicPr>
        <p:blipFill>
          <a:blip r:embed="rId3"/>
          <a:stretch>
            <a:fillRect/>
          </a:stretch>
        </p:blipFill>
        <p:spPr>
          <a:xfrm>
            <a:off x="441959" y="1000477"/>
            <a:ext cx="5391068" cy="4876447"/>
          </a:xfrm>
          <a:prstGeom prst="rect">
            <a:avLst/>
          </a:prstGeom>
        </p:spPr>
      </p:pic>
      <p:pic>
        <p:nvPicPr>
          <p:cNvPr id="15" name="Picture 14">
            <a:extLst>
              <a:ext uri="{FF2B5EF4-FFF2-40B4-BE49-F238E27FC236}">
                <a16:creationId xmlns:a16="http://schemas.microsoft.com/office/drawing/2014/main" id="{E0DE7F7A-7BF1-4453-93C3-3D44A50D33CA}"/>
              </a:ext>
            </a:extLst>
          </p:cNvPr>
          <p:cNvPicPr>
            <a:picLocks noChangeAspect="1"/>
          </p:cNvPicPr>
          <p:nvPr/>
        </p:nvPicPr>
        <p:blipFill>
          <a:blip r:embed="rId4"/>
          <a:stretch>
            <a:fillRect/>
          </a:stretch>
        </p:blipFill>
        <p:spPr>
          <a:xfrm>
            <a:off x="5931249" y="943327"/>
            <a:ext cx="5784199" cy="1887217"/>
          </a:xfrm>
          <a:prstGeom prst="rect">
            <a:avLst/>
          </a:prstGeom>
        </p:spPr>
      </p:pic>
      <p:pic>
        <p:nvPicPr>
          <p:cNvPr id="17" name="Picture 16">
            <a:extLst>
              <a:ext uri="{FF2B5EF4-FFF2-40B4-BE49-F238E27FC236}">
                <a16:creationId xmlns:a16="http://schemas.microsoft.com/office/drawing/2014/main" id="{24F47FCF-2D55-4618-9B75-C32C6D86D4F9}"/>
              </a:ext>
            </a:extLst>
          </p:cNvPr>
          <p:cNvPicPr>
            <a:picLocks noChangeAspect="1"/>
          </p:cNvPicPr>
          <p:nvPr/>
        </p:nvPicPr>
        <p:blipFill>
          <a:blip r:embed="rId5"/>
          <a:stretch>
            <a:fillRect/>
          </a:stretch>
        </p:blipFill>
        <p:spPr>
          <a:xfrm>
            <a:off x="5931249" y="2884298"/>
            <a:ext cx="5035201" cy="3397699"/>
          </a:xfrm>
          <a:prstGeom prst="rect">
            <a:avLst/>
          </a:prstGeom>
        </p:spPr>
      </p:pic>
    </p:spTree>
    <p:extLst>
      <p:ext uri="{BB962C8B-B14F-4D97-AF65-F5344CB8AC3E}">
        <p14:creationId xmlns:p14="http://schemas.microsoft.com/office/powerpoint/2010/main" val="243989630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2420" y="-797413"/>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313"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pic>
        <p:nvPicPr>
          <p:cNvPr id="11" name="Picture Placeholder 10">
            <a:extLst>
              <a:ext uri="{FF2B5EF4-FFF2-40B4-BE49-F238E27FC236}">
                <a16:creationId xmlns:a16="http://schemas.microsoft.com/office/drawing/2014/main" id="{D79B2F30-B99C-47F0-B6F6-69543C505C4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433458" y="0"/>
            <a:ext cx="5758542" cy="6858000"/>
          </a:xfrm>
        </p:spPr>
      </p:pic>
      <p:sp>
        <p:nvSpPr>
          <p:cNvPr id="5" name="Title 4">
            <a:extLst>
              <a:ext uri="{FF2B5EF4-FFF2-40B4-BE49-F238E27FC236}">
                <a16:creationId xmlns:a16="http://schemas.microsoft.com/office/drawing/2014/main" id="{3F207DD0-9C74-4778-A34C-19ED629CA5AB}"/>
              </a:ext>
            </a:extLst>
          </p:cNvPr>
          <p:cNvSpPr>
            <a:spLocks noGrp="1"/>
          </p:cNvSpPr>
          <p:nvPr>
            <p:ph type="title"/>
          </p:nvPr>
        </p:nvSpPr>
        <p:spPr>
          <a:xfrm>
            <a:off x="269241" y="484821"/>
            <a:ext cx="5826760" cy="764225"/>
          </a:xfrm>
        </p:spPr>
        <p:txBody>
          <a:bodyPr>
            <a:normAutofit/>
          </a:bodyPr>
          <a:lstStyle/>
          <a:p>
            <a:r>
              <a:rPr lang="en-GB" b="1"/>
              <a:t>Q&amp;A</a:t>
            </a:r>
            <a:endParaRPr lang="en-GB"/>
          </a:p>
        </p:txBody>
      </p:sp>
    </p:spTree>
    <p:extLst>
      <p:ext uri="{BB962C8B-B14F-4D97-AF65-F5344CB8AC3E}">
        <p14:creationId xmlns:p14="http://schemas.microsoft.com/office/powerpoint/2010/main" val="351585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2215991"/>
          </a:xfrm>
        </p:spPr>
        <p:txBody>
          <a:bodyPr/>
          <a:lstStyle/>
          <a:p>
            <a:r>
              <a:rPr lang="en-GB" u="sng" dirty="0">
                <a:solidFill>
                  <a:srgbClr val="59B4D9"/>
                </a:solidFill>
              </a:rPr>
              <a:t>LAB 2: </a:t>
            </a:r>
            <a:br>
              <a:rPr lang="en-GB" u="sng" dirty="0">
                <a:solidFill>
                  <a:srgbClr val="59B4D9"/>
                </a:solidFill>
              </a:rPr>
            </a:br>
            <a:r>
              <a:rPr lang="en-GB" sz="2400" dirty="0">
                <a:solidFill>
                  <a:srgbClr val="59B4D9"/>
                </a:solidFill>
              </a:rPr>
              <a:t>Administering &amp; Monitoring </a:t>
            </a:r>
            <a:br>
              <a:rPr lang="en-GB" sz="2400" dirty="0">
                <a:solidFill>
                  <a:srgbClr val="59B4D9"/>
                </a:solidFill>
              </a:rPr>
            </a:br>
            <a:r>
              <a:rPr lang="en-GB" sz="2400" dirty="0">
                <a:solidFill>
                  <a:srgbClr val="59B4D9"/>
                </a:solidFill>
              </a:rPr>
              <a:t>Azure SQL Managed Instance</a:t>
            </a:r>
            <a:br>
              <a:rPr lang="en-GB" sz="3600" kern="1200" dirty="0">
                <a:solidFill>
                  <a:schemeClr val="tx1">
                    <a:lumMod val="65000"/>
                    <a:lumOff val="35000"/>
                  </a:schemeClr>
                </a:solidFill>
                <a:effectLst/>
                <a:latin typeface="+mn-lt"/>
                <a:ea typeface="+mn-ea"/>
                <a:cs typeface="+mn-cs"/>
              </a:rPr>
            </a:br>
            <a:br>
              <a:rPr lang="en-GB" u="sng" dirty="0">
                <a:solidFill>
                  <a:srgbClr val="59B4D9"/>
                </a:solidFill>
              </a:rPr>
            </a:br>
            <a:endParaRPr lang="en-US" sz="2400"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34F16C-6BD2-BC50-9E3D-AE2950611E18}"/>
              </a:ext>
            </a:extLst>
          </p:cNvPr>
          <p:cNvPicPr>
            <a:picLocks noChangeAspect="1"/>
          </p:cNvPicPr>
          <p:nvPr/>
        </p:nvPicPr>
        <p:blipFill>
          <a:blip r:embed="rId3"/>
          <a:stretch>
            <a:fillRect/>
          </a:stretch>
        </p:blipFill>
        <p:spPr>
          <a:xfrm>
            <a:off x="8426046" y="2326923"/>
            <a:ext cx="2132207" cy="2204153"/>
          </a:xfrm>
          <a:prstGeom prst="rect">
            <a:avLst/>
          </a:prstGeom>
        </p:spPr>
      </p:pic>
    </p:spTree>
    <p:extLst>
      <p:ext uri="{BB962C8B-B14F-4D97-AF65-F5344CB8AC3E}">
        <p14:creationId xmlns:p14="http://schemas.microsoft.com/office/powerpoint/2010/main" val="397383525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2215991"/>
          </a:xfrm>
        </p:spPr>
        <p:txBody>
          <a:bodyPr/>
          <a:lstStyle/>
          <a:p>
            <a:r>
              <a:rPr lang="en-GB" dirty="0">
                <a:solidFill>
                  <a:srgbClr val="59B4D9"/>
                </a:solidFill>
              </a:rPr>
              <a:t>Securing</a:t>
            </a:r>
            <a:br>
              <a:rPr lang="en-GB" dirty="0">
                <a:solidFill>
                  <a:srgbClr val="59B4D9"/>
                </a:solidFill>
              </a:rPr>
            </a:br>
            <a:r>
              <a:rPr lang="en-GB" dirty="0">
                <a:solidFill>
                  <a:srgbClr val="59B4D9"/>
                </a:solidFill>
              </a:rPr>
              <a:t>SQL Managed Instance</a:t>
            </a:r>
            <a:br>
              <a:rPr lang="en-GB" sz="3600" kern="1200" dirty="0">
                <a:solidFill>
                  <a:schemeClr val="tx1">
                    <a:lumMod val="65000"/>
                    <a:lumOff val="35000"/>
                  </a:schemeClr>
                </a:solidFill>
                <a:effectLst/>
                <a:latin typeface="+mn-lt"/>
                <a:ea typeface="+mn-ea"/>
                <a:cs typeface="+mn-cs"/>
              </a:rPr>
            </a:br>
            <a:br>
              <a:rPr lang="en-GB" sz="3600" kern="1200" dirty="0">
                <a:solidFill>
                  <a:schemeClr val="tx1">
                    <a:lumMod val="65000"/>
                    <a:lumOff val="35000"/>
                  </a:schemeClr>
                </a:solidFill>
                <a:effectLst/>
                <a:latin typeface="+mn-lt"/>
                <a:ea typeface="+mn-ea"/>
                <a:cs typeface="+mn-cs"/>
              </a:rPr>
            </a:b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810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553998"/>
          </a:xfrm>
        </p:spPr>
        <p:txBody>
          <a:bodyPr/>
          <a:lstStyle/>
          <a:p>
            <a:r>
              <a:rPr lang="en-GB" dirty="0">
                <a:solidFill>
                  <a:srgbClr val="59B4D9"/>
                </a:solidFill>
              </a:rPr>
              <a:t>What is SQL Modernisation ? </a:t>
            </a: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4A20690-6238-BC1C-FB1B-C5D48F62082D}"/>
              </a:ext>
            </a:extLst>
          </p:cNvPr>
          <p:cNvPicPr>
            <a:picLocks noChangeAspect="1"/>
          </p:cNvPicPr>
          <p:nvPr/>
        </p:nvPicPr>
        <p:blipFill>
          <a:blip r:embed="rId3"/>
          <a:stretch>
            <a:fillRect/>
          </a:stretch>
        </p:blipFill>
        <p:spPr>
          <a:xfrm>
            <a:off x="8067709" y="2382481"/>
            <a:ext cx="2571882" cy="1924149"/>
          </a:xfrm>
          <a:prstGeom prst="rect">
            <a:avLst/>
          </a:prstGeom>
        </p:spPr>
      </p:pic>
    </p:spTree>
    <p:extLst>
      <p:ext uri="{BB962C8B-B14F-4D97-AF65-F5344CB8AC3E}">
        <p14:creationId xmlns:p14="http://schemas.microsoft.com/office/powerpoint/2010/main" val="4802558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24D3-0D09-A944-A515-C7169161C335}"/>
              </a:ext>
            </a:extLst>
          </p:cNvPr>
          <p:cNvSpPr>
            <a:spLocks noGrp="1"/>
          </p:cNvSpPr>
          <p:nvPr>
            <p:ph type="title"/>
          </p:nvPr>
        </p:nvSpPr>
        <p:spPr>
          <a:xfrm>
            <a:off x="349083" y="2518013"/>
            <a:ext cx="4883388" cy="965521"/>
          </a:xfrm>
        </p:spPr>
        <p:txBody>
          <a:bodyPr/>
          <a:lstStyle/>
          <a:p>
            <a:r>
              <a:rPr lang="en-US" sz="3137" b="1" dirty="0">
                <a:latin typeface="Calibri" panose="020F0502020204030204" pitchFamily="34" charset="0"/>
                <a:ea typeface="Calibri" panose="020F0502020204030204" pitchFamily="34" charset="0"/>
              </a:rPr>
              <a:t>Create a strategy for securing Azure SQL</a:t>
            </a:r>
            <a:endParaRPr lang="en-US" sz="3137" dirty="0"/>
          </a:p>
        </p:txBody>
      </p:sp>
      <p:pic>
        <p:nvPicPr>
          <p:cNvPr id="23" name="Image 22">
            <a:extLst>
              <a:ext uri="{FF2B5EF4-FFF2-40B4-BE49-F238E27FC236}">
                <a16:creationId xmlns:a16="http://schemas.microsoft.com/office/drawing/2014/main" id="{2C004858-25CE-4D3B-AE29-037162E4A925}"/>
              </a:ext>
            </a:extLst>
          </p:cNvPr>
          <p:cNvPicPr>
            <a:picLocks noChangeAspect="1"/>
          </p:cNvPicPr>
          <p:nvPr/>
        </p:nvPicPr>
        <p:blipFill>
          <a:blip r:embed="rId3"/>
          <a:stretch>
            <a:fillRect/>
          </a:stretch>
        </p:blipFill>
        <p:spPr>
          <a:xfrm>
            <a:off x="5339383" y="908232"/>
            <a:ext cx="6760036" cy="3697740"/>
          </a:xfrm>
          <a:prstGeom prst="rect">
            <a:avLst/>
          </a:prstGeom>
        </p:spPr>
      </p:pic>
    </p:spTree>
    <p:extLst>
      <p:ext uri="{BB962C8B-B14F-4D97-AF65-F5344CB8AC3E}">
        <p14:creationId xmlns:p14="http://schemas.microsoft.com/office/powerpoint/2010/main" val="14844081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br>
                <a:rPr lang="en-US" sz="1765" dirty="0">
                  <a:solidFill>
                    <a:srgbClr val="0D0D0D"/>
                  </a:solidFill>
                  <a:latin typeface="Segoe UI"/>
                  <a:ea typeface="STXihei" panose="020B0503020204020204" pitchFamily="2" charset="-122"/>
                  <a:cs typeface="Segoe UI Semibold" panose="020B0702040204020203" pitchFamily="34" charset="0"/>
                </a:rPr>
              </a:b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9904" y="4036868"/>
            <a:ext cx="2154264" cy="83852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83528" y="5022121"/>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Dynamic Data Masking</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481591" y="478361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491044" y="4054516"/>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defender for SQL</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76336" y="896758"/>
            <a:ext cx="2339900" cy="54478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Image 22">
            <a:extLst>
              <a:ext uri="{FF2B5EF4-FFF2-40B4-BE49-F238E27FC236}">
                <a16:creationId xmlns:a16="http://schemas.microsoft.com/office/drawing/2014/main" id="{CD9227AC-36E3-6F8F-110C-D29F8EF03DEE}"/>
              </a:ext>
            </a:extLst>
          </p:cNvPr>
          <p:cNvPicPr>
            <a:picLocks noChangeAspect="1"/>
          </p:cNvPicPr>
          <p:nvPr/>
        </p:nvPicPr>
        <p:blipFill>
          <a:blip r:embed="rId7"/>
          <a:stretch>
            <a:fillRect/>
          </a:stretch>
        </p:blipFill>
        <p:spPr>
          <a:xfrm>
            <a:off x="10308461" y="31561"/>
            <a:ext cx="1800959" cy="985125"/>
          </a:xfrm>
          <a:prstGeom prst="rect">
            <a:avLst/>
          </a:prstGeom>
        </p:spPr>
      </p:pic>
      <p:sp>
        <p:nvSpPr>
          <p:cNvPr id="2" name="TextBox 1">
            <a:extLst>
              <a:ext uri="{FF2B5EF4-FFF2-40B4-BE49-F238E27FC236}">
                <a16:creationId xmlns:a16="http://schemas.microsoft.com/office/drawing/2014/main" id="{7437AD7A-DFDC-3829-583C-1B9F1B39B28D}"/>
              </a:ext>
            </a:extLst>
          </p:cNvPr>
          <p:cNvSpPr txBox="1"/>
          <p:nvPr/>
        </p:nvSpPr>
        <p:spPr>
          <a:xfrm>
            <a:off x="2482312" y="2612107"/>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Active Directory</a:t>
            </a:r>
          </a:p>
        </p:txBody>
      </p:sp>
      <p:sp>
        <p:nvSpPr>
          <p:cNvPr id="7" name="TextBox 6">
            <a:extLst>
              <a:ext uri="{FF2B5EF4-FFF2-40B4-BE49-F238E27FC236}">
                <a16:creationId xmlns:a16="http://schemas.microsoft.com/office/drawing/2014/main" id="{55854CAE-4ED5-A83D-F450-ECA9D37E5BFE}"/>
              </a:ext>
            </a:extLst>
          </p:cNvPr>
          <p:cNvSpPr txBox="1"/>
          <p:nvPr/>
        </p:nvSpPr>
        <p:spPr>
          <a:xfrm>
            <a:off x="2489636" y="4088184"/>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8" name="TextBox 7">
            <a:extLst>
              <a:ext uri="{FF2B5EF4-FFF2-40B4-BE49-F238E27FC236}">
                <a16:creationId xmlns:a16="http://schemas.microsoft.com/office/drawing/2014/main" id="{F50BD0FD-146C-8A8A-E4FC-574266938DB1}"/>
              </a:ext>
            </a:extLst>
          </p:cNvPr>
          <p:cNvSpPr txBox="1"/>
          <p:nvPr/>
        </p:nvSpPr>
        <p:spPr>
          <a:xfrm>
            <a:off x="2480500" y="3363427"/>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10" name="TextBox 9">
            <a:extLst>
              <a:ext uri="{FF2B5EF4-FFF2-40B4-BE49-F238E27FC236}">
                <a16:creationId xmlns:a16="http://schemas.microsoft.com/office/drawing/2014/main" id="{3A18970D-D409-41EF-F3A9-27686158D0AF}"/>
              </a:ext>
            </a:extLst>
          </p:cNvPr>
          <p:cNvSpPr txBox="1"/>
          <p:nvPr/>
        </p:nvSpPr>
        <p:spPr>
          <a:xfrm>
            <a:off x="2499252" y="5726201"/>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11" name="TextBox 10">
            <a:extLst>
              <a:ext uri="{FF2B5EF4-FFF2-40B4-BE49-F238E27FC236}">
                <a16:creationId xmlns:a16="http://schemas.microsoft.com/office/drawing/2014/main" id="{42140B04-D45B-048B-1E39-78293CED8E77}"/>
              </a:ext>
            </a:extLst>
          </p:cNvPr>
          <p:cNvSpPr txBox="1"/>
          <p:nvPr/>
        </p:nvSpPr>
        <p:spPr>
          <a:xfrm>
            <a:off x="2489636" y="4786345"/>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Control Plane</a:t>
            </a:r>
          </a:p>
        </p:txBody>
      </p:sp>
    </p:spTree>
    <p:extLst>
      <p:ext uri="{BB962C8B-B14F-4D97-AF65-F5344CB8AC3E}">
        <p14:creationId xmlns:p14="http://schemas.microsoft.com/office/powerpoint/2010/main" val="378413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CEFEE51-F761-4D3F-8851-7DA84B7339A9}"/>
              </a:ext>
            </a:extLst>
          </p:cNvPr>
          <p:cNvPicPr>
            <a:picLocks noChangeAspect="1"/>
          </p:cNvPicPr>
          <p:nvPr/>
        </p:nvPicPr>
        <p:blipFill>
          <a:blip r:embed="rId3"/>
          <a:stretch>
            <a:fillRect/>
          </a:stretch>
        </p:blipFill>
        <p:spPr>
          <a:xfrm>
            <a:off x="4016764" y="1537968"/>
            <a:ext cx="8021663" cy="4692671"/>
          </a:xfrm>
          <a:prstGeom prst="rect">
            <a:avLst/>
          </a:prstGeom>
          <a:noFill/>
        </p:spPr>
      </p:pic>
      <p:sp>
        <p:nvSpPr>
          <p:cNvPr id="9" name="Title 13">
            <a:extLst>
              <a:ext uri="{FF2B5EF4-FFF2-40B4-BE49-F238E27FC236}">
                <a16:creationId xmlns:a16="http://schemas.microsoft.com/office/drawing/2014/main" id="{ACCF1A26-6D95-44A1-8FBB-C043E100B666}"/>
              </a:ext>
            </a:extLst>
          </p:cNvPr>
          <p:cNvSpPr>
            <a:spLocks noGrp="1"/>
          </p:cNvSpPr>
          <p:nvPr>
            <p:ph type="title"/>
          </p:nvPr>
        </p:nvSpPr>
        <p:spPr/>
        <p:txBody>
          <a:bodyPr wrap="square" anchor="t">
            <a:normAutofit/>
          </a:bodyPr>
          <a:lstStyle/>
          <a:p>
            <a:r>
              <a:rPr lang="en-US" sz="2549" dirty="0"/>
              <a:t>Network Security – Azure SQL Database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1590" y="1370201"/>
            <a:ext cx="3933058" cy="1994631"/>
          </a:xfrm>
        </p:spPr>
        <p:txBody>
          <a:bodyPr wrap="square">
            <a:normAutofit fontScale="62500" lnSpcReduction="20000"/>
          </a:bodyPr>
          <a:lstStyle/>
          <a:p>
            <a:endParaRPr lang="en-US" dirty="0"/>
          </a:p>
          <a:p>
            <a:r>
              <a:rPr lang="en-US" dirty="0"/>
              <a:t>NO</a:t>
            </a:r>
          </a:p>
          <a:p>
            <a:pPr marL="560241" lvl="1" indent="-336145">
              <a:buFont typeface="Arial" panose="020B0604020202020204" pitchFamily="34" charset="0"/>
              <a:buChar char="•"/>
            </a:pPr>
            <a:r>
              <a:rPr lang="en-US" dirty="0">
                <a:solidFill>
                  <a:schemeClr val="tx2"/>
                </a:solidFill>
              </a:rPr>
              <a:t>Then you need to set IP or Virtual Network Firewall rules</a:t>
            </a:r>
          </a:p>
          <a:p>
            <a:pPr marL="560241" lvl="1" indent="-336145">
              <a:buFont typeface="Arial" panose="020B0604020202020204" pitchFamily="34" charset="0"/>
              <a:buChar char="•"/>
            </a:pPr>
            <a:endParaRPr lang="en-US" dirty="0">
              <a:solidFill>
                <a:schemeClr val="tx2"/>
              </a:solidFill>
            </a:endParaRPr>
          </a:p>
          <a:p>
            <a:r>
              <a:rPr lang="en-US" dirty="0"/>
              <a:t>Yes</a:t>
            </a:r>
          </a:p>
          <a:p>
            <a:pPr marL="504217" lvl="1" indent="-280121">
              <a:buFont typeface="Arial" panose="020B0604020202020204" pitchFamily="34" charset="0"/>
              <a:buChar char="•"/>
            </a:pPr>
            <a:r>
              <a:rPr lang="en-US" dirty="0">
                <a:solidFill>
                  <a:schemeClr val="tx2"/>
                </a:solidFill>
              </a:rPr>
              <a:t>Then you need to configure Private Link </a:t>
            </a:r>
          </a:p>
          <a:p>
            <a:pPr marL="504217" lvl="1" indent="-280121">
              <a:buFont typeface="Arial" panose="020B0604020202020204" pitchFamily="34" charset="0"/>
              <a:buChar char="•"/>
            </a:pPr>
            <a:r>
              <a:rPr lang="en-US" dirty="0">
                <a:solidFill>
                  <a:schemeClr val="tx2"/>
                </a:solidFill>
              </a:rPr>
              <a:t>Connections are allowed only from virtual network</a:t>
            </a:r>
          </a:p>
          <a:p>
            <a:pPr lvl="1"/>
            <a:endParaRPr lang="en-US" dirty="0">
              <a:solidFill>
                <a:schemeClr val="tx2"/>
              </a:solidFill>
            </a:endParaRPr>
          </a:p>
        </p:txBody>
      </p:sp>
      <p:sp>
        <p:nvSpPr>
          <p:cNvPr id="22" name="Footer Placeholder 4">
            <a:extLst>
              <a:ext uri="{FF2B5EF4-FFF2-40B4-BE49-F238E27FC236}">
                <a16:creationId xmlns:a16="http://schemas.microsoft.com/office/drawing/2014/main" id="{876A5AA8-8F51-48BE-9EB3-38BD79E1F824}"/>
              </a:ext>
            </a:extLst>
          </p:cNvPr>
          <p:cNvSpPr>
            <a:spLocks noGrp="1"/>
          </p:cNvSpPr>
          <p:nvPr>
            <p:ph type="ftr" sz="quarter" idx="4294967295"/>
          </p:nvPr>
        </p:nvSpPr>
        <p:spPr>
          <a:xfrm>
            <a:off x="361839" y="6450195"/>
            <a:ext cx="11586711" cy="118296"/>
          </a:xfrm>
          <a:prstGeom prst="rect">
            <a:avLst/>
          </a:prstGeom>
        </p:spPr>
        <p:txBody>
          <a:bodyPr vert="horz" lIns="91440" tIns="45720" rIns="91440" bIns="45720" numCol="2" rtlCol="0" anchor="ctr"/>
          <a:lstStyle>
            <a:defPPr>
              <a:defRPr lang="en-US"/>
            </a:defPPr>
            <a:lvl1pPr marL="0" algn="l" defTabSz="914400" rtl="0" eaLnBrk="1" latinLnBrk="0" hangingPunct="1">
              <a:defRPr sz="686"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spcAft>
                <a:spcPts val="588"/>
              </a:spcAft>
            </a:pPr>
            <a:r>
              <a:rPr lang="en-US">
                <a:solidFill>
                  <a:schemeClr val="bg1">
                    <a:lumMod val="65000"/>
                  </a:schemeClr>
                </a:solidFill>
              </a:rPr>
              <a:t>© Microsoft Corporation                                                                                  								                                Azure </a:t>
            </a:r>
            <a:endParaRPr lang="en-US" dirty="0">
              <a:solidFill>
                <a:srgbClr val="FFFFFF">
                  <a:lumMod val="65000"/>
                </a:srgbClr>
              </a:solidFill>
              <a:latin typeface="Segoe UI"/>
            </a:endParaRPr>
          </a:p>
        </p:txBody>
      </p:sp>
      <p:grpSp>
        <p:nvGrpSpPr>
          <p:cNvPr id="7" name="Group 6">
            <a:extLst>
              <a:ext uri="{FF2B5EF4-FFF2-40B4-BE49-F238E27FC236}">
                <a16:creationId xmlns:a16="http://schemas.microsoft.com/office/drawing/2014/main" id="{9C11598D-459D-BD12-0981-7508A0550529}"/>
              </a:ext>
            </a:extLst>
          </p:cNvPr>
          <p:cNvGrpSpPr/>
          <p:nvPr/>
        </p:nvGrpSpPr>
        <p:grpSpPr>
          <a:xfrm>
            <a:off x="361839" y="4133503"/>
            <a:ext cx="6199117" cy="2097136"/>
            <a:chOff x="361839" y="4133503"/>
            <a:chExt cx="6199117" cy="2097136"/>
          </a:xfrm>
        </p:grpSpPr>
        <p:sp>
          <p:nvSpPr>
            <p:cNvPr id="4" name="TextBox 3">
              <a:extLst>
                <a:ext uri="{FF2B5EF4-FFF2-40B4-BE49-F238E27FC236}">
                  <a16:creationId xmlns:a16="http://schemas.microsoft.com/office/drawing/2014/main" id="{222C55B4-7269-92D0-4DAB-D8A98DBFE945}"/>
                </a:ext>
              </a:extLst>
            </p:cNvPr>
            <p:cNvSpPr txBox="1"/>
            <p:nvPr/>
          </p:nvSpPr>
          <p:spPr>
            <a:xfrm>
              <a:off x="464044" y="4660273"/>
              <a:ext cx="6096912" cy="1570366"/>
            </a:xfrm>
            <a:prstGeom prst="rect">
              <a:avLst/>
            </a:prstGeom>
            <a:noFill/>
          </p:spPr>
          <p:txBody>
            <a:bodyPr wrap="square">
              <a:spAutoFit/>
            </a:bodyPr>
            <a:lstStyle/>
            <a:p>
              <a:pPr marL="342826" indent="-342826">
                <a:buFont typeface="Arial" panose="020B0604020202020204" pitchFamily="34" charset="0"/>
                <a:buChar char="•"/>
              </a:pPr>
              <a:r>
                <a:rPr lang="en-US" sz="1372" dirty="0"/>
                <a:t>From the same </a:t>
              </a:r>
              <a:r>
                <a:rPr lang="en-US" sz="1372" dirty="0" err="1"/>
                <a:t>Vnet</a:t>
              </a:r>
              <a:endParaRPr lang="en-US" sz="1372" dirty="0"/>
            </a:p>
            <a:p>
              <a:pPr marL="342826" indent="-342826">
                <a:buFont typeface="Arial" panose="020B0604020202020204" pitchFamily="34" charset="0"/>
                <a:buChar char="•"/>
              </a:pPr>
              <a:r>
                <a:rPr lang="en-US" sz="1372" dirty="0"/>
                <a:t>Peered </a:t>
              </a:r>
              <a:r>
                <a:rPr lang="en-US" sz="1372" dirty="0" err="1"/>
                <a:t>Vnet</a:t>
              </a:r>
              <a:r>
                <a:rPr lang="en-US" sz="1372" dirty="0"/>
                <a:t> in same region </a:t>
              </a:r>
            </a:p>
            <a:p>
              <a:pPr marL="342826" indent="-342826">
                <a:buFont typeface="Arial" panose="020B0604020202020204" pitchFamily="34" charset="0"/>
                <a:buChar char="•"/>
              </a:pPr>
              <a:r>
                <a:rPr lang="en-US" sz="1372" dirty="0" err="1"/>
                <a:t>Vnet</a:t>
              </a:r>
              <a:r>
                <a:rPr lang="en-US" sz="1372" dirty="0"/>
                <a:t> to </a:t>
              </a:r>
              <a:r>
                <a:rPr lang="en-US" sz="1372" dirty="0" err="1"/>
                <a:t>Vnet</a:t>
              </a:r>
              <a:r>
                <a:rPr lang="en-US" sz="1372" dirty="0"/>
                <a:t> connection across regions</a:t>
              </a:r>
            </a:p>
            <a:p>
              <a:pPr marL="342826" indent="-342826">
                <a:buFont typeface="Arial" panose="020B0604020202020204" pitchFamily="34" charset="0"/>
                <a:buChar char="•"/>
              </a:pPr>
              <a:r>
                <a:rPr lang="en-US" sz="1372" dirty="0"/>
                <a:t>From On-premise via</a:t>
              </a:r>
            </a:p>
            <a:p>
              <a:pPr marL="790933" lvl="2" indent="-342826">
                <a:buFont typeface="Arial" panose="020B0604020202020204" pitchFamily="34" charset="0"/>
                <a:buChar char="•"/>
              </a:pPr>
              <a:r>
                <a:rPr lang="en-US" sz="1372" dirty="0"/>
                <a:t>Express route</a:t>
              </a:r>
            </a:p>
            <a:p>
              <a:pPr marL="790933" lvl="2" indent="-342826">
                <a:buFont typeface="Arial" panose="020B0604020202020204" pitchFamily="34" charset="0"/>
                <a:buChar char="•"/>
              </a:pPr>
              <a:r>
                <a:rPr lang="en-US" sz="1372" dirty="0"/>
                <a:t>Private peering</a:t>
              </a:r>
            </a:p>
            <a:p>
              <a:pPr marL="790933" lvl="2" indent="-342826">
                <a:buFont typeface="Arial" panose="020B0604020202020204" pitchFamily="34" charset="0"/>
                <a:buChar char="•"/>
              </a:pPr>
              <a:r>
                <a:rPr lang="en-US" sz="1372" dirty="0"/>
                <a:t>VPN tunnel</a:t>
              </a:r>
            </a:p>
          </p:txBody>
        </p:sp>
        <p:sp>
          <p:nvSpPr>
            <p:cNvPr id="6" name="Text Placeholder 3">
              <a:extLst>
                <a:ext uri="{FF2B5EF4-FFF2-40B4-BE49-F238E27FC236}">
                  <a16:creationId xmlns:a16="http://schemas.microsoft.com/office/drawing/2014/main" id="{E69D0174-260E-78A5-22A9-3148AEB4336D}"/>
                </a:ext>
              </a:extLst>
            </p:cNvPr>
            <p:cNvSpPr txBox="1">
              <a:spLocks/>
            </p:cNvSpPr>
            <p:nvPr/>
          </p:nvSpPr>
          <p:spPr>
            <a:xfrm>
              <a:off x="361839" y="4133503"/>
              <a:ext cx="2610911" cy="2951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rgbClr val="00B050"/>
                  </a:solidFill>
                </a:rPr>
                <a:t>Use cases for Private Link</a:t>
              </a:r>
              <a:endParaRPr lang="en-US" sz="1600" dirty="0"/>
            </a:p>
            <a:p>
              <a:endParaRPr lang="en-US" dirty="0"/>
            </a:p>
          </p:txBody>
        </p:sp>
      </p:grpSp>
      <p:pic>
        <p:nvPicPr>
          <p:cNvPr id="8" name="Image 2">
            <a:extLst>
              <a:ext uri="{FF2B5EF4-FFF2-40B4-BE49-F238E27FC236}">
                <a16:creationId xmlns:a16="http://schemas.microsoft.com/office/drawing/2014/main" id="{4B8E6CE9-9A7E-10C2-E2FB-C8571DC2C0FD}"/>
              </a:ext>
            </a:extLst>
          </p:cNvPr>
          <p:cNvPicPr>
            <a:picLocks noChangeAspect="1"/>
          </p:cNvPicPr>
          <p:nvPr/>
        </p:nvPicPr>
        <p:blipFill>
          <a:blip r:embed="rId4"/>
          <a:stretch>
            <a:fillRect/>
          </a:stretch>
        </p:blipFill>
        <p:spPr>
          <a:xfrm>
            <a:off x="1347032" y="1181461"/>
            <a:ext cx="1907683" cy="428145"/>
          </a:xfrm>
          <a:prstGeom prst="rect">
            <a:avLst/>
          </a:prstGeom>
        </p:spPr>
      </p:pic>
    </p:spTree>
    <p:extLst>
      <p:ext uri="{BB962C8B-B14F-4D97-AF65-F5344CB8AC3E}">
        <p14:creationId xmlns:p14="http://schemas.microsoft.com/office/powerpoint/2010/main" val="128576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3"/>
          </p:nvPr>
        </p:nvSpPr>
        <p:spPr>
          <a:xfrm>
            <a:off x="455995" y="1867134"/>
            <a:ext cx="4120753" cy="2944166"/>
          </a:xfrm>
        </p:spPr>
        <p:txBody>
          <a:bodyPr wrap="square">
            <a:normAutofit/>
          </a:bodyPr>
          <a:lstStyle/>
          <a:p>
            <a:endParaRPr lang="en-US" sz="1372" dirty="0"/>
          </a:p>
          <a:p>
            <a:pPr marL="342826" indent="-342826">
              <a:buFont typeface="Arial" panose="020B0604020202020204" pitchFamily="34" charset="0"/>
              <a:buChar char="•"/>
            </a:pPr>
            <a:r>
              <a:rPr lang="en-US" sz="1372" dirty="0"/>
              <a:t>From the same </a:t>
            </a:r>
            <a:r>
              <a:rPr lang="en-US" sz="1372" dirty="0" err="1"/>
              <a:t>Vnet</a:t>
            </a:r>
            <a:endParaRPr lang="en-US" sz="1372" dirty="0"/>
          </a:p>
          <a:p>
            <a:pPr marL="342826" indent="-342826">
              <a:buFont typeface="Arial" panose="020B0604020202020204" pitchFamily="34" charset="0"/>
              <a:buChar char="•"/>
            </a:pPr>
            <a:r>
              <a:rPr lang="en-US" sz="1372" dirty="0"/>
              <a:t>Peered </a:t>
            </a:r>
            <a:r>
              <a:rPr lang="en-US" sz="1372" dirty="0" err="1"/>
              <a:t>Vnet</a:t>
            </a:r>
            <a:r>
              <a:rPr lang="en-US" sz="1372" dirty="0"/>
              <a:t> in same region </a:t>
            </a:r>
          </a:p>
          <a:p>
            <a:pPr marL="342826" indent="-342826">
              <a:buFont typeface="Arial" panose="020B0604020202020204" pitchFamily="34" charset="0"/>
              <a:buChar char="•"/>
            </a:pPr>
            <a:r>
              <a:rPr lang="en-US" sz="1372" dirty="0" err="1"/>
              <a:t>Vnet</a:t>
            </a:r>
            <a:r>
              <a:rPr lang="en-US" sz="1372" dirty="0"/>
              <a:t> to </a:t>
            </a:r>
            <a:r>
              <a:rPr lang="en-US" sz="1372" dirty="0" err="1"/>
              <a:t>Vnet</a:t>
            </a:r>
            <a:r>
              <a:rPr lang="en-US" sz="1372" dirty="0"/>
              <a:t> connection across regions</a:t>
            </a:r>
          </a:p>
          <a:p>
            <a:pPr marL="342826" indent="-342826">
              <a:buFont typeface="Arial" panose="020B0604020202020204" pitchFamily="34" charset="0"/>
              <a:buChar char="•"/>
            </a:pPr>
            <a:r>
              <a:rPr lang="en-US" sz="1372" dirty="0"/>
              <a:t>From On-premise via</a:t>
            </a:r>
          </a:p>
          <a:p>
            <a:pPr marL="790933" lvl="2" indent="-342826">
              <a:buFont typeface="Arial" panose="020B0604020202020204" pitchFamily="34" charset="0"/>
              <a:buChar char="•"/>
            </a:pPr>
            <a:r>
              <a:rPr lang="en-US" sz="1372" dirty="0"/>
              <a:t>Express route</a:t>
            </a:r>
          </a:p>
          <a:p>
            <a:pPr marL="790933" lvl="2" indent="-342826">
              <a:buFont typeface="Arial" panose="020B0604020202020204" pitchFamily="34" charset="0"/>
              <a:buChar char="•"/>
            </a:pPr>
            <a:r>
              <a:rPr lang="en-US" sz="1372" dirty="0"/>
              <a:t>Private peering</a:t>
            </a:r>
          </a:p>
          <a:p>
            <a:pPr marL="790933" lvl="2" indent="-342826">
              <a:buFont typeface="Arial" panose="020B0604020202020204" pitchFamily="34" charset="0"/>
              <a:buChar char="•"/>
            </a:pPr>
            <a:r>
              <a:rPr lang="en-US" sz="1372" dirty="0"/>
              <a:t>VPN tunnel</a:t>
            </a:r>
          </a:p>
          <a:p>
            <a:pPr marL="224097" lvl="1"/>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a:p>
            <a:pPr marL="224097" lvl="1"/>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p:txBody>
      </p:sp>
      <p:sp>
        <p:nvSpPr>
          <p:cNvPr id="27" name="Text Placeholder 3">
            <a:extLst>
              <a:ext uri="{FF2B5EF4-FFF2-40B4-BE49-F238E27FC236}">
                <a16:creationId xmlns:a16="http://schemas.microsoft.com/office/drawing/2014/main" id="{3FCB933C-E7AA-4513-B1A2-587368ECB73C}"/>
              </a:ext>
            </a:extLst>
          </p:cNvPr>
          <p:cNvSpPr>
            <a:spLocks noGrp="1"/>
          </p:cNvSpPr>
          <p:nvPr>
            <p:ph type="body" sz="quarter" idx="14"/>
          </p:nvPr>
        </p:nvSpPr>
        <p:spPr>
          <a:xfrm>
            <a:off x="471767" y="1164963"/>
            <a:ext cx="11366854" cy="603453"/>
          </a:xfrm>
        </p:spPr>
        <p:txBody>
          <a:bodyPr/>
          <a:lstStyle/>
          <a:p>
            <a:r>
              <a:rPr lang="en-US" dirty="0">
                <a:solidFill>
                  <a:srgbClr val="00B050"/>
                </a:solidFill>
                <a:latin typeface="Segoe UI Semilight" panose="020B0402040204020203" pitchFamily="34" charset="0"/>
                <a:cs typeface="Segoe UI Semilight" panose="020B0402040204020203" pitchFamily="34" charset="0"/>
              </a:rPr>
              <a:t>Use cases for Private Link</a:t>
            </a:r>
            <a:endParaRPr lang="en-US" dirty="0">
              <a:latin typeface="Segoe UI Semilight" panose="020B0402040204020203" pitchFamily="34" charset="0"/>
              <a:cs typeface="Segoe UI Semilight" panose="020B0402040204020203" pitchFamily="34" charset="0"/>
            </a:endParaRPr>
          </a:p>
          <a:p>
            <a:endParaRPr lang="en-US" dirty="0"/>
          </a:p>
        </p:txBody>
      </p:sp>
      <p:sp>
        <p:nvSpPr>
          <p:cNvPr id="22" name="Footer Placeholder 4">
            <a:extLst>
              <a:ext uri="{FF2B5EF4-FFF2-40B4-BE49-F238E27FC236}">
                <a16:creationId xmlns:a16="http://schemas.microsoft.com/office/drawing/2014/main" id="{876A5AA8-8F51-48BE-9EB3-38BD79E1F824}"/>
              </a:ext>
            </a:extLst>
          </p:cNvPr>
          <p:cNvSpPr>
            <a:spLocks noGrp="1"/>
          </p:cNvSpPr>
          <p:nvPr>
            <p:ph type="ftr" sz="quarter" idx="3"/>
          </p:nvPr>
        </p:nvSpPr>
        <p:spPr>
          <a:xfrm>
            <a:off x="361840" y="6415906"/>
            <a:ext cx="11586711" cy="152140"/>
          </a:xfrm>
        </p:spPr>
        <p:txBody>
          <a:bodyPr anchor="ctr">
            <a:normAutofit fontScale="25000" lnSpcReduction="20000"/>
          </a:bodyPr>
          <a:lstStyle/>
          <a:p>
            <a:pPr defTabSz="914367">
              <a:lnSpc>
                <a:spcPct val="90000"/>
              </a:lnSpc>
              <a:spcAft>
                <a:spcPts val="588"/>
              </a:spcAft>
            </a:pPr>
            <a:r>
              <a:rPr lang="en-US" sz="196" dirty="0">
                <a:solidFill>
                  <a:srgbClr val="FFFFFF">
                    <a:lumMod val="65000"/>
                  </a:srgbClr>
                </a:solidFill>
                <a:latin typeface="Segoe UI"/>
              </a:rPr>
              <a:t>© Microsoft Corporation                                                                                  							</a:t>
            </a: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398577"/>
            <a:ext cx="10858550" cy="569208"/>
          </a:xfrm>
        </p:spPr>
        <p:txBody>
          <a:bodyPr wrap="square" anchor="t">
            <a:normAutofit/>
          </a:bodyPr>
          <a:lstStyle/>
          <a:p>
            <a:r>
              <a:rPr lang="en-US" sz="2800" dirty="0"/>
              <a:t>Network Security - </a:t>
            </a:r>
            <a:r>
              <a:rPr lang="en-US" sz="2549" dirty="0"/>
              <a:t>Private Link for Azure SQL Database</a:t>
            </a:r>
          </a:p>
        </p:txBody>
      </p:sp>
      <p:pic>
        <p:nvPicPr>
          <p:cNvPr id="4" name="Image 3">
            <a:extLst>
              <a:ext uri="{FF2B5EF4-FFF2-40B4-BE49-F238E27FC236}">
                <a16:creationId xmlns:a16="http://schemas.microsoft.com/office/drawing/2014/main" id="{31457E46-3DF8-4105-A83C-A77DD5BDACCD}"/>
              </a:ext>
            </a:extLst>
          </p:cNvPr>
          <p:cNvPicPr>
            <a:picLocks noChangeAspect="1"/>
          </p:cNvPicPr>
          <p:nvPr/>
        </p:nvPicPr>
        <p:blipFill>
          <a:blip r:embed="rId3"/>
          <a:stretch>
            <a:fillRect/>
          </a:stretch>
        </p:blipFill>
        <p:spPr>
          <a:xfrm>
            <a:off x="4664401" y="1559271"/>
            <a:ext cx="7527600" cy="4317780"/>
          </a:xfrm>
          <a:prstGeom prst="rect">
            <a:avLst/>
          </a:prstGeom>
        </p:spPr>
      </p:pic>
    </p:spTree>
    <p:extLst>
      <p:ext uri="{BB962C8B-B14F-4D97-AF65-F5344CB8AC3E}">
        <p14:creationId xmlns:p14="http://schemas.microsoft.com/office/powerpoint/2010/main" val="341014793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680" y="2295608"/>
            <a:ext cx="1024835"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App subnet</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5864019" y="3947683"/>
            <a:ext cx="577790" cy="595459"/>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50046" y="3228634"/>
            <a:ext cx="548033" cy="536569"/>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5673818" y="4547457"/>
            <a:ext cx="1300322"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dirty="0">
                <a:ln>
                  <a:solidFill>
                    <a:srgbClr val="FFFFFF">
                      <a:alpha val="0"/>
                    </a:srgbClr>
                  </a:solidFill>
                </a:ln>
                <a:solidFill>
                  <a:srgbClr val="0078D7"/>
                </a:solidFill>
                <a:latin typeface="Segoe UI Semibold" charset="0"/>
                <a:cs typeface="Segoe UI Semibold" charset="0"/>
              </a:rPr>
              <a:t>SQL instance </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500191" y="3199996"/>
            <a:ext cx="3376800" cy="2331134"/>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676" y="3073734"/>
            <a:ext cx="3696821" cy="2883579"/>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676" y="1377960"/>
            <a:ext cx="3696821" cy="1152057"/>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040" y="2685075"/>
            <a:ext cx="1131767" cy="43132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VNet-to-VNet</a:t>
            </a:r>
            <a:endParaRPr lang="en-US" sz="120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259" y="2082283"/>
            <a:ext cx="1036217" cy="43132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Web app</a:t>
            </a:r>
            <a:br>
              <a:rPr lang="en-US" sz="1200" kern="0">
                <a:ln>
                  <a:solidFill>
                    <a:srgbClr val="FFFFFF">
                      <a:alpha val="0"/>
                    </a:srgbClr>
                  </a:solidFill>
                </a:ln>
                <a:solidFill>
                  <a:srgbClr val="0078D7"/>
                </a:solidFill>
                <a:latin typeface="Segoe UI Semibold" charset="0"/>
                <a:cs typeface="Segoe UI Semibold" charset="0"/>
              </a:rPr>
            </a:br>
            <a:r>
              <a:rPr lang="en-US" sz="1200" kern="0">
                <a:ln>
                  <a:solidFill>
                    <a:srgbClr val="FFFFFF">
                      <a:alpha val="0"/>
                    </a:srgbClr>
                  </a:solidFill>
                </a:ln>
                <a:solidFill>
                  <a:srgbClr val="0078D7"/>
                </a:solidFill>
                <a:latin typeface="Segoe UI"/>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5580" y="5940519"/>
            <a:ext cx="1088899"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On-premises</a:t>
            </a:r>
            <a:endParaRPr lang="en-US" sz="1200" kern="0">
              <a:ln>
                <a:solidFill>
                  <a:srgbClr val="FFFFFF">
                    <a:alpha val="0"/>
                  </a:srgbClr>
                </a:solidFill>
              </a:ln>
              <a:solidFill>
                <a:srgbClr val="0078D7"/>
              </a:solidFill>
              <a:latin typeface="Segoe UI"/>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2543" y="2751646"/>
            <a:ext cx="1654134" cy="43132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VPN/Express route gateway</a:t>
            </a:r>
            <a:endParaRPr lang="en-US" sz="1200" kern="0">
              <a:ln>
                <a:solidFill>
                  <a:srgbClr val="FFFFFF">
                    <a:alpha val="0"/>
                  </a:srgbClr>
                </a:solidFill>
              </a:ln>
              <a:solidFill>
                <a:srgbClr val="0078D7"/>
              </a:solidFill>
              <a:latin typeface="Segoe UI"/>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496" y="5294727"/>
            <a:ext cx="1097439"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677" y="3840423"/>
            <a:ext cx="11992" cy="146332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8079" y="3496919"/>
            <a:ext cx="1993192"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18321AC4-3194-4549-BE12-582E53B3C466}"/>
              </a:ext>
            </a:extLst>
          </p:cNvPr>
          <p:cNvGrpSpPr/>
          <p:nvPr/>
        </p:nvGrpSpPr>
        <p:grpSpPr>
          <a:xfrm>
            <a:off x="1316940" y="5141572"/>
            <a:ext cx="1133344" cy="687637"/>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a:gradFill>
                  <a:gsLst>
                    <a:gs pos="0">
                      <a:srgbClr val="505050"/>
                    </a:gs>
                    <a:gs pos="100000">
                      <a:srgbClr val="505050"/>
                    </a:gs>
                  </a:gsLst>
                </a:gradFill>
                <a:latin typeface="Segoe UI"/>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000" y="5729962"/>
            <a:ext cx="656770"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8838" y="2295627"/>
            <a:ext cx="731850"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30" y="1549469"/>
            <a:ext cx="472525" cy="480652"/>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470" y="1561320"/>
            <a:ext cx="452436" cy="460217"/>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81" y="2078333"/>
            <a:ext cx="1135005" cy="43132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IaaS hosted app</a:t>
            </a:r>
            <a:endParaRPr lang="en-US" sz="1200" kern="0">
              <a:ln>
                <a:solidFill>
                  <a:srgbClr val="FFFFFF">
                    <a:alpha val="0"/>
                  </a:srgbClr>
                </a:solidFill>
              </a:ln>
              <a:solidFill>
                <a:srgbClr val="0078D7"/>
              </a:solidFill>
              <a:latin typeface="Segoe UI"/>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193" y="3940965"/>
            <a:ext cx="1447547" cy="431325"/>
          </a:xfrm>
          <a:prstGeom prst="rect">
            <a:avLst/>
          </a:prstGeom>
          <a:noFill/>
        </p:spPr>
        <p:txBody>
          <a:bodyPr wrap="square" lIns="91414" tIns="45706" rIns="91414" bIns="45706" rtlCol="0">
            <a:spAutoFit/>
          </a:bodyPr>
          <a:lstStyle/>
          <a:p>
            <a:pPr defTabSz="914049">
              <a:lnSpc>
                <a:spcPct val="90000"/>
              </a:lnSpc>
              <a:spcAft>
                <a:spcPts val="600"/>
              </a:spcAft>
              <a:defRPr/>
            </a:pPr>
            <a:r>
              <a:rPr lang="en-US" sz="1200" kern="0" dirty="0">
                <a:ln>
                  <a:solidFill>
                    <a:srgbClr val="FFFFFF">
                      <a:alpha val="0"/>
                    </a:srgbClr>
                  </a:solidFill>
                </a:ln>
                <a:solidFill>
                  <a:srgbClr val="0078D7"/>
                </a:solidFill>
                <a:latin typeface="Segoe UI Semibold" charset="0"/>
                <a:cs typeface="Segoe UI Semibold" charset="0"/>
              </a:rPr>
              <a:t>Network isolation</a:t>
            </a:r>
            <a:br>
              <a:rPr lang="en-US" sz="1200" kern="0" dirty="0">
                <a:ln>
                  <a:solidFill>
                    <a:srgbClr val="FFFFFF">
                      <a:alpha val="0"/>
                    </a:srgbClr>
                  </a:solidFill>
                </a:ln>
                <a:solidFill>
                  <a:srgbClr val="000000"/>
                </a:solidFill>
                <a:latin typeface="Segoe UI Semibold" charset="0"/>
                <a:cs typeface="Segoe UI Semibold" charset="0"/>
              </a:rPr>
            </a:br>
            <a:r>
              <a:rPr lang="en-US" sz="1200" kern="0" dirty="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8887" y="4517368"/>
            <a:ext cx="1650664" cy="424708"/>
          </a:xfrm>
          <a:prstGeom prst="rect">
            <a:avLst/>
          </a:prstGeom>
          <a:noFill/>
        </p:spPr>
        <p:txBody>
          <a:bodyPr wrap="square" lIns="91414" tIns="45706" rIns="91414" bIns="45706" rtlCol="0">
            <a:spAutoFit/>
          </a:bodyPr>
          <a:lstStyle/>
          <a:p>
            <a:pP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Tenant isolation</a:t>
            </a:r>
            <a:br>
              <a:rPr lang="en-US" sz="1200" kern="0">
                <a:ln>
                  <a:solidFill>
                    <a:srgbClr val="FFFFFF">
                      <a:alpha val="0"/>
                    </a:srgbClr>
                  </a:solidFill>
                </a:ln>
                <a:solidFill>
                  <a:srgbClr val="0078D7"/>
                </a:solidFill>
                <a:latin typeface="Segoe UI Semibold" charset="0"/>
                <a:cs typeface="Segoe UI Semibold" charset="0"/>
              </a:rPr>
            </a:br>
            <a:r>
              <a:rPr lang="en-US" sz="1200"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373" y="4729700"/>
            <a:ext cx="929514" cy="23"/>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429" y="4153296"/>
            <a:ext cx="751765" cy="3331"/>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a:endCxn id="51" idx="0"/>
          </p:cNvCxnSpPr>
          <p:nvPr/>
        </p:nvCxnSpPr>
        <p:spPr>
          <a:xfrm rot="5400000">
            <a:off x="5891776" y="2761078"/>
            <a:ext cx="929328" cy="426488"/>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379" y="2049070"/>
            <a:ext cx="1269096" cy="1415121"/>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397" y="2030445"/>
            <a:ext cx="934194" cy="1544553"/>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a:solidFill>
                <a:srgbClr val="FFFFFF"/>
              </a:solidFill>
              <a:latin typeface="Segoe UI"/>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582" y="1377961"/>
            <a:ext cx="3696821" cy="457935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286" y="1502572"/>
            <a:ext cx="3376800" cy="1036822"/>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p:cNvCxnSpPr>
          <p:nvPr/>
        </p:nvCxnSpPr>
        <p:spPr>
          <a:xfrm rot="10800000" flipV="1">
            <a:off x="6417595" y="2724599"/>
            <a:ext cx="2816343" cy="809506"/>
          </a:xfrm>
          <a:prstGeom prst="bentConnector3">
            <a:avLst>
              <a:gd name="adj1" fmla="val 36134"/>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5767" y="3411506"/>
            <a:ext cx="291229" cy="296240"/>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257249" y="3378758"/>
            <a:ext cx="3038279" cy="461665"/>
          </a:xfrm>
          <a:prstGeom prst="rect">
            <a:avLst/>
          </a:prstGeom>
        </p:spPr>
        <p:txBody>
          <a:bodyPr wrap="square">
            <a:spAutoFit/>
          </a:bodyPr>
          <a:lstStyle/>
          <a:p>
            <a:pPr defTabSz="914016">
              <a:defRPr/>
            </a:pPr>
            <a:r>
              <a:rPr lang="en-US" sz="1200" kern="0" dirty="0">
                <a:ln>
                  <a:solidFill>
                    <a:srgbClr val="FFFFFF">
                      <a:alpha val="0"/>
                    </a:srgbClr>
                  </a:solidFill>
                </a:ln>
                <a:solidFill>
                  <a:srgbClr val="0078D7"/>
                </a:solidFill>
                <a:latin typeface="Segoe UI"/>
                <a:cs typeface="Segoe UI Semibold" charset="0"/>
              </a:rPr>
              <a:t>Public Connection (</a:t>
            </a:r>
            <a:r>
              <a:rPr lang="en-US" sz="1200" kern="0" dirty="0" err="1">
                <a:ln>
                  <a:solidFill>
                    <a:srgbClr val="FFFFFF">
                      <a:alpha val="0"/>
                    </a:srgbClr>
                  </a:solidFill>
                </a:ln>
                <a:solidFill>
                  <a:srgbClr val="0078D7"/>
                </a:solidFill>
                <a:latin typeface="Segoe UI"/>
                <a:cs typeface="Segoe UI Semibold" charset="0"/>
              </a:rPr>
              <a:t>Opional</a:t>
            </a:r>
            <a:r>
              <a:rPr lang="en-US" sz="1200" kern="0" dirty="0">
                <a:ln>
                  <a:solidFill>
                    <a:srgbClr val="FFFFFF">
                      <a:alpha val="0"/>
                    </a:srgbClr>
                  </a:solidFill>
                </a:ln>
                <a:solidFill>
                  <a:srgbClr val="0078D7"/>
                </a:solidFill>
                <a:latin typeface="Segoe UI"/>
                <a:cs typeface="Segoe UI Semibold" charset="0"/>
              </a:rPr>
              <a:t>)</a:t>
            </a:r>
            <a:br>
              <a:rPr lang="en-US" sz="1200" kern="0" dirty="0">
                <a:ln>
                  <a:solidFill>
                    <a:srgbClr val="FFFFFF">
                      <a:alpha val="0"/>
                    </a:srgbClr>
                  </a:solidFill>
                </a:ln>
                <a:solidFill>
                  <a:srgbClr val="0078D7"/>
                </a:solidFill>
                <a:latin typeface="Segoe UI"/>
                <a:cs typeface="Segoe UI Semibold" charset="0"/>
              </a:rPr>
            </a:br>
            <a:endParaRPr lang="en-US" sz="1200" dirty="0">
              <a:solidFill>
                <a:srgbClr val="1A1A1A"/>
              </a:solidFill>
              <a:latin typeface="Segoe UI"/>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078" y="2559969"/>
            <a:ext cx="640702" cy="479589"/>
          </a:xfrm>
          <a:prstGeom prst="rect">
            <a:avLst/>
          </a:prstGeom>
        </p:spPr>
      </p:pic>
      <p:sp>
        <p:nvSpPr>
          <p:cNvPr id="60" name="Title 13">
            <a:extLst>
              <a:ext uri="{FF2B5EF4-FFF2-40B4-BE49-F238E27FC236}">
                <a16:creationId xmlns:a16="http://schemas.microsoft.com/office/drawing/2014/main" id="{10172790-FEF2-469F-B17A-EBC197C22393}"/>
              </a:ext>
            </a:extLst>
          </p:cNvPr>
          <p:cNvSpPr>
            <a:spLocks noGrp="1"/>
          </p:cNvSpPr>
          <p:nvPr>
            <p:ph type="title"/>
          </p:nvPr>
        </p:nvSpPr>
        <p:spPr>
          <a:xfrm>
            <a:off x="441054" y="297416"/>
            <a:ext cx="10181580" cy="569208"/>
          </a:xfrm>
        </p:spPr>
        <p:txBody>
          <a:bodyPr wrap="square" anchor="t">
            <a:normAutofit/>
          </a:bodyPr>
          <a:lstStyle/>
          <a:p>
            <a:r>
              <a:rPr lang="en-US" sz="2549" dirty="0"/>
              <a:t>Network Security – SQL Managed Instance</a:t>
            </a:r>
          </a:p>
        </p:txBody>
      </p:sp>
      <p:pic>
        <p:nvPicPr>
          <p:cNvPr id="45" name="Image 44">
            <a:extLst>
              <a:ext uri="{FF2B5EF4-FFF2-40B4-BE49-F238E27FC236}">
                <a16:creationId xmlns:a16="http://schemas.microsoft.com/office/drawing/2014/main" id="{E0884919-6DB6-4848-A620-7A51C88BAA5B}"/>
              </a:ext>
            </a:extLst>
          </p:cNvPr>
          <p:cNvPicPr>
            <a:picLocks noChangeAspect="1"/>
          </p:cNvPicPr>
          <p:nvPr/>
        </p:nvPicPr>
        <p:blipFill>
          <a:blip r:embed="rId7"/>
          <a:stretch>
            <a:fillRect/>
          </a:stretch>
        </p:blipFill>
        <p:spPr>
          <a:xfrm>
            <a:off x="4955997" y="3931846"/>
            <a:ext cx="2184762" cy="1412249"/>
          </a:xfrm>
          <a:prstGeom prst="rect">
            <a:avLst/>
          </a:prstGeom>
        </p:spPr>
      </p:pic>
      <p:pic>
        <p:nvPicPr>
          <p:cNvPr id="51" name="Image 50">
            <a:extLst>
              <a:ext uri="{FF2B5EF4-FFF2-40B4-BE49-F238E27FC236}">
                <a16:creationId xmlns:a16="http://schemas.microsoft.com/office/drawing/2014/main" id="{69D19319-D4F7-492A-AF27-D4EE09990341}"/>
              </a:ext>
            </a:extLst>
          </p:cNvPr>
          <p:cNvPicPr>
            <a:picLocks noChangeAspect="1"/>
          </p:cNvPicPr>
          <p:nvPr/>
        </p:nvPicPr>
        <p:blipFill>
          <a:blip r:embed="rId8"/>
          <a:stretch>
            <a:fillRect/>
          </a:stretch>
        </p:blipFill>
        <p:spPr>
          <a:xfrm>
            <a:off x="5885985" y="3438986"/>
            <a:ext cx="514422" cy="495369"/>
          </a:xfrm>
          <a:prstGeom prst="rect">
            <a:avLst/>
          </a:prstGeom>
        </p:spPr>
      </p:pic>
      <p:grpSp>
        <p:nvGrpSpPr>
          <p:cNvPr id="5" name="Group 4">
            <a:extLst>
              <a:ext uri="{FF2B5EF4-FFF2-40B4-BE49-F238E27FC236}">
                <a16:creationId xmlns:a16="http://schemas.microsoft.com/office/drawing/2014/main" id="{EF08AE01-B52C-6DCE-F97C-0AAD6DB73F30}"/>
              </a:ext>
            </a:extLst>
          </p:cNvPr>
          <p:cNvGrpSpPr/>
          <p:nvPr/>
        </p:nvGrpSpPr>
        <p:grpSpPr>
          <a:xfrm>
            <a:off x="5262597" y="2502015"/>
            <a:ext cx="1616037" cy="1184656"/>
            <a:chOff x="5262597" y="2502015"/>
            <a:chExt cx="1616037" cy="1184656"/>
          </a:xfrm>
        </p:grpSpPr>
        <p:cxnSp>
          <p:nvCxnSpPr>
            <p:cNvPr id="59" name="Connector: Elbow 58">
              <a:extLst>
                <a:ext uri="{FF2B5EF4-FFF2-40B4-BE49-F238E27FC236}">
                  <a16:creationId xmlns:a16="http://schemas.microsoft.com/office/drawing/2014/main" id="{A2336AEA-529C-4447-835B-DE59B40C30A9}"/>
                </a:ext>
              </a:extLst>
            </p:cNvPr>
            <p:cNvCxnSpPr>
              <a:cxnSpLocks/>
              <a:endCxn id="51" idx="1"/>
            </p:cNvCxnSpPr>
            <p:nvPr/>
          </p:nvCxnSpPr>
          <p:spPr>
            <a:xfrm rot="16200000" flipH="1">
              <a:off x="5011252" y="2811938"/>
              <a:ext cx="1184656" cy="564810"/>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E696B68-58C5-D831-077A-67F904C2C5AD}"/>
                </a:ext>
              </a:extLst>
            </p:cNvPr>
            <p:cNvSpPr txBox="1"/>
            <p:nvPr/>
          </p:nvSpPr>
          <p:spPr>
            <a:xfrm>
              <a:off x="5262597" y="2614778"/>
              <a:ext cx="1616037" cy="461665"/>
            </a:xfrm>
            <a:prstGeom prst="rect">
              <a:avLst/>
            </a:prstGeom>
            <a:noFill/>
          </p:spPr>
          <p:txBody>
            <a:bodyPr wrap="square">
              <a:spAutoFit/>
            </a:bodyPr>
            <a:lstStyle/>
            <a:p>
              <a:pPr defTabSz="914016">
                <a:defRPr/>
              </a:pPr>
              <a:r>
                <a:rPr lang="en-US" sz="1200" kern="0" dirty="0">
                  <a:ln>
                    <a:solidFill>
                      <a:srgbClr val="FFFFFF">
                        <a:alpha val="0"/>
                      </a:srgbClr>
                    </a:solidFill>
                  </a:ln>
                  <a:solidFill>
                    <a:srgbClr val="0078D7"/>
                  </a:solidFill>
                  <a:latin typeface="Segoe UI"/>
                  <a:cs typeface="Segoe UI Semibold" charset="0"/>
                </a:rPr>
                <a:t>Private </a:t>
              </a:r>
            </a:p>
            <a:p>
              <a:pPr defTabSz="914016">
                <a:defRPr/>
              </a:pPr>
              <a:r>
                <a:rPr lang="en-US" sz="1200" kern="0" dirty="0">
                  <a:ln>
                    <a:solidFill>
                      <a:srgbClr val="FFFFFF">
                        <a:alpha val="0"/>
                      </a:srgbClr>
                    </a:solidFill>
                  </a:ln>
                  <a:solidFill>
                    <a:srgbClr val="0078D7"/>
                  </a:solidFill>
                  <a:latin typeface="Segoe UI"/>
                  <a:cs typeface="Segoe UI Semibold" charset="0"/>
                </a:rPr>
                <a:t>Connection </a:t>
              </a:r>
            </a:p>
          </p:txBody>
        </p:sp>
      </p:grpSp>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par>
                                <p:cTn id="36" presetID="22" presetClass="entr" presetSubtype="1"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up)">
                                      <p:cBhvr>
                                        <p:cTn id="38" dur="500"/>
                                        <p:tgtEl>
                                          <p:spTgt spid="1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wipe(up)">
                                      <p:cBhvr>
                                        <p:cTn id="41" dur="500"/>
                                        <p:tgtEl>
                                          <p:spTgt spid="67"/>
                                        </p:tgtEl>
                                      </p:cBhvr>
                                    </p:animEffect>
                                  </p:childTnLst>
                                </p:cTn>
                              </p:par>
                              <p:par>
                                <p:cTn id="42" presetID="22" presetClass="entr" presetSubtype="1"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up)">
                                      <p:cBhvr>
                                        <p:cTn id="44" dur="500"/>
                                        <p:tgtEl>
                                          <p:spTgt spid="54"/>
                                        </p:tgtEl>
                                      </p:cBhvr>
                                    </p:animEffect>
                                  </p:childTnLst>
                                </p:cTn>
                              </p:par>
                              <p:par>
                                <p:cTn id="45" presetID="22" presetClass="entr" presetSubtype="1" fill="hold" grpId="1"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wipe(up)">
                                      <p:cBhvr>
                                        <p:cTn id="47" dur="500"/>
                                        <p:tgtEl>
                                          <p:spTgt spid="94"/>
                                        </p:tgtEl>
                                      </p:cBhvr>
                                    </p:animEffect>
                                  </p:childTnLst>
                                </p:cTn>
                              </p:par>
                              <p:par>
                                <p:cTn id="48" presetID="22" presetClass="entr" presetSubtype="1" fill="hold" grpId="1" nodeType="with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up)">
                                      <p:cBhvr>
                                        <p:cTn id="50" dur="500"/>
                                        <p:tgtEl>
                                          <p:spTgt spid="93"/>
                                        </p:tgtEl>
                                      </p:cBhvr>
                                    </p:animEffect>
                                  </p:childTnLst>
                                </p:cTn>
                              </p:par>
                              <p:par>
                                <p:cTn id="51" presetID="22" presetClass="entr" presetSubtype="1" fill="hold" grpId="1"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up)">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hidden"/>
                                      </p:to>
                                    </p:set>
                                  </p:childTnLst>
                                </p:cTn>
                              </p:par>
                              <p:par>
                                <p:cTn id="58" presetID="22" presetClass="entr" presetSubtype="1"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wipe(up)">
                                      <p:cBhvr>
                                        <p:cTn id="60" dur="500"/>
                                        <p:tgtEl>
                                          <p:spTgt spid="96"/>
                                        </p:tgtEl>
                                      </p:cBhvr>
                                    </p:animEffec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par>
                                <p:cTn id="65" presetID="1" presetClass="exit" presetSubtype="0" fill="hold" grpId="0" nodeType="withEffect">
                                  <p:stCondLst>
                                    <p:cond delay="0"/>
                                  </p:stCondLst>
                                  <p:childTnLst>
                                    <p:set>
                                      <p:cBhvr>
                                        <p:cTn id="66" dur="1" fill="hold">
                                          <p:stCondLst>
                                            <p:cond delay="0"/>
                                          </p:stCondLst>
                                        </p:cTn>
                                        <p:tgtEl>
                                          <p:spTgt spid="94"/>
                                        </p:tgtEl>
                                        <p:attrNameLst>
                                          <p:attrName>style.visibility</p:attrName>
                                        </p:attrNameLst>
                                      </p:cBhvr>
                                      <p:to>
                                        <p:strVal val="hidden"/>
                                      </p:to>
                                    </p:set>
                                  </p:childTnLst>
                                </p:cTn>
                              </p:par>
                              <p:par>
                                <p:cTn id="67" presetID="22" presetClass="entr" presetSubtype="1"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wipe(up)">
                                      <p:cBhvr>
                                        <p:cTn id="69" dur="500"/>
                                        <p:tgtEl>
                                          <p:spTgt spid="97"/>
                                        </p:tgtEl>
                                      </p:cBhvr>
                                    </p:animEffect>
                                  </p:childTnLst>
                                </p:cTn>
                              </p:par>
                              <p:par>
                                <p:cTn id="70" presetID="10" presetClass="exit" presetSubtype="0" fill="hold" grpId="0" nodeType="withEffect">
                                  <p:stCondLst>
                                    <p:cond delay="0"/>
                                  </p:stCondLst>
                                  <p:childTnLst>
                                    <p:animEffect transition="out" filter="fade">
                                      <p:cBhvr>
                                        <p:cTn id="71" dur="500"/>
                                        <p:tgtEl>
                                          <p:spTgt spid="93"/>
                                        </p:tgtEl>
                                      </p:cBhvr>
                                    </p:animEffect>
                                    <p:set>
                                      <p:cBhvr>
                                        <p:cTn id="72" dur="1" fill="hold">
                                          <p:stCondLst>
                                            <p:cond delay="499"/>
                                          </p:stCondLst>
                                        </p:cTn>
                                        <p:tgtEl>
                                          <p:spTgt spid="93"/>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42"/>
                                        </p:tgtEl>
                                      </p:cBhvr>
                                    </p:animEffect>
                                    <p:set>
                                      <p:cBhvr>
                                        <p:cTn id="75" dur="1" fill="hold">
                                          <p:stCondLst>
                                            <p:cond delay="499"/>
                                          </p:stCondLst>
                                        </p:cTn>
                                        <p:tgtEl>
                                          <p:spTgt spid="42"/>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fade">
                                      <p:cBhvr>
                                        <p:cTn id="89" dur="500"/>
                                        <p:tgtEl>
                                          <p:spTgt spid="62"/>
                                        </p:tgtEl>
                                      </p:cBhvr>
                                    </p:animEffect>
                                  </p:childTnLst>
                                </p:cTn>
                              </p:par>
                              <p:par>
                                <p:cTn id="90" presetID="10"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10"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right)">
                                      <p:cBhvr>
                                        <p:cTn id="100" dur="500"/>
                                        <p:tgtEl>
                                          <p:spTgt spid="7"/>
                                        </p:tgtEl>
                                      </p:cBhvr>
                                    </p:animEffect>
                                  </p:childTnLst>
                                </p:cTn>
                              </p:par>
                              <p:par>
                                <p:cTn id="101" presetID="22" presetClass="entr" presetSubtype="2" fill="hold" nodeType="withEffect">
                                  <p:stCondLst>
                                    <p:cond delay="0"/>
                                  </p:stCondLst>
                                  <p:childTnLst>
                                    <p:set>
                                      <p:cBhvr>
                                        <p:cTn id="102" dur="1" fill="hold">
                                          <p:stCondLst>
                                            <p:cond delay="0"/>
                                          </p:stCondLst>
                                        </p:cTn>
                                        <p:tgtEl>
                                          <p:spTgt spid="108"/>
                                        </p:tgtEl>
                                        <p:attrNameLst>
                                          <p:attrName>style.visibility</p:attrName>
                                        </p:attrNameLst>
                                      </p:cBhvr>
                                      <p:to>
                                        <p:strVal val="visible"/>
                                      </p:to>
                                    </p:set>
                                    <p:animEffect transition="in" filter="wipe(right)">
                                      <p:cBhvr>
                                        <p:cTn id="103" dur="500"/>
                                        <p:tgtEl>
                                          <p:spTgt spid="108"/>
                                        </p:tgtEl>
                                      </p:cBhvr>
                                    </p:animEffect>
                                  </p:childTnLst>
                                </p:cTn>
                              </p:par>
                              <p:par>
                                <p:cTn id="104" presetID="22" presetClass="entr" presetSubtype="2" fill="hold" nodeType="withEffect">
                                  <p:stCondLst>
                                    <p:cond delay="0"/>
                                  </p:stCondLst>
                                  <p:childTnLst>
                                    <p:set>
                                      <p:cBhvr>
                                        <p:cTn id="105" dur="1" fill="hold">
                                          <p:stCondLst>
                                            <p:cond delay="0"/>
                                          </p:stCondLst>
                                        </p:cTn>
                                        <p:tgtEl>
                                          <p:spTgt spid="110"/>
                                        </p:tgtEl>
                                        <p:attrNameLst>
                                          <p:attrName>style.visibility</p:attrName>
                                        </p:attrNameLst>
                                      </p:cBhvr>
                                      <p:to>
                                        <p:strVal val="visible"/>
                                      </p:to>
                                    </p:set>
                                    <p:animEffect transition="in" filter="wipe(right)">
                                      <p:cBhvr>
                                        <p:cTn id="106" dur="500"/>
                                        <p:tgtEl>
                                          <p:spTgt spid="110"/>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11"/>
                                        </p:tgtEl>
                                        <p:attrNameLst>
                                          <p:attrName>style.visibility</p:attrName>
                                        </p:attrNameLst>
                                      </p:cBhvr>
                                      <p:to>
                                        <p:strVal val="visible"/>
                                      </p:to>
                                    </p:set>
                                    <p:animEffect transition="in" filter="wipe(down)">
                                      <p:cBhvr>
                                        <p:cTn id="10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p>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8605" y="4093946"/>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95520" y="4888702"/>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Dynamic Data Masking</a:t>
            </a:r>
          </a:p>
        </p:txBody>
      </p:sp>
      <p:sp>
        <p:nvSpPr>
          <p:cNvPr id="60" name="TextBox 59">
            <a:extLst>
              <a:ext uri="{FF2B5EF4-FFF2-40B4-BE49-F238E27FC236}">
                <a16:creationId xmlns:a16="http://schemas.microsoft.com/office/drawing/2014/main" id="{977C4285-CDD7-40B9-A79A-E4E2ED38DF1D}"/>
              </a:ext>
            </a:extLst>
          </p:cNvPr>
          <p:cNvSpPr txBox="1"/>
          <p:nvPr/>
        </p:nvSpPr>
        <p:spPr>
          <a:xfrm>
            <a:off x="2482312" y="2605383"/>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Azure Active Directory</a:t>
            </a:r>
          </a:p>
        </p:txBody>
      </p:sp>
      <p:sp>
        <p:nvSpPr>
          <p:cNvPr id="61" name="TextBox 60">
            <a:extLst>
              <a:ext uri="{FF2B5EF4-FFF2-40B4-BE49-F238E27FC236}">
                <a16:creationId xmlns:a16="http://schemas.microsoft.com/office/drawing/2014/main" id="{61E10A71-8103-4D86-AD05-E436A5311B56}"/>
              </a:ext>
            </a:extLst>
          </p:cNvPr>
          <p:cNvSpPr txBox="1"/>
          <p:nvPr/>
        </p:nvSpPr>
        <p:spPr>
          <a:xfrm>
            <a:off x="2489636" y="4081460"/>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63" name="TextBox 62">
            <a:extLst>
              <a:ext uri="{FF2B5EF4-FFF2-40B4-BE49-F238E27FC236}">
                <a16:creationId xmlns:a16="http://schemas.microsoft.com/office/drawing/2014/main" id="{4A8320FF-6F4F-4FB5-AABB-FB129CAAF1A7}"/>
              </a:ext>
            </a:extLst>
          </p:cNvPr>
          <p:cNvSpPr txBox="1"/>
          <p:nvPr/>
        </p:nvSpPr>
        <p:spPr>
          <a:xfrm>
            <a:off x="2480500" y="3356703"/>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68" name="TextBox 67">
            <a:extLst>
              <a:ext uri="{FF2B5EF4-FFF2-40B4-BE49-F238E27FC236}">
                <a16:creationId xmlns:a16="http://schemas.microsoft.com/office/drawing/2014/main" id="{45E60C20-4DFE-4591-9341-1DCB4DA947ED}"/>
              </a:ext>
            </a:extLst>
          </p:cNvPr>
          <p:cNvSpPr txBox="1"/>
          <p:nvPr/>
        </p:nvSpPr>
        <p:spPr>
          <a:xfrm>
            <a:off x="2499252" y="5719477"/>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73" name="TextBox 72">
            <a:extLst>
              <a:ext uri="{FF2B5EF4-FFF2-40B4-BE49-F238E27FC236}">
                <a16:creationId xmlns:a16="http://schemas.microsoft.com/office/drawing/2014/main" id="{265BBFB6-B677-48CB-9691-03DFEAED2DBD}"/>
              </a:ext>
            </a:extLst>
          </p:cNvPr>
          <p:cNvSpPr txBox="1"/>
          <p:nvPr/>
        </p:nvSpPr>
        <p:spPr>
          <a:xfrm>
            <a:off x="2489636" y="4779621"/>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br>
              <a:rPr lang="en-US" sz="1370" spc="118" dirty="0">
                <a:solidFill>
                  <a:srgbClr val="FFFFFF"/>
                </a:solidFill>
                <a:latin typeface="Segoe UI"/>
                <a:cs typeface="Segoe UI Semibold" panose="020B0702040204020203" pitchFamily="34" charset="0"/>
              </a:rPr>
            </a:b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Control Plane</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481591" y="478361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491044" y="4054516"/>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defender for SQL</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 </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2379878" y="908070"/>
            <a:ext cx="2339900" cy="553307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Image 22">
            <a:extLst>
              <a:ext uri="{FF2B5EF4-FFF2-40B4-BE49-F238E27FC236}">
                <a16:creationId xmlns:a16="http://schemas.microsoft.com/office/drawing/2014/main" id="{B1E39CC1-98E0-B686-416D-C911B311C652}"/>
              </a:ext>
            </a:extLst>
          </p:cNvPr>
          <p:cNvPicPr>
            <a:picLocks noChangeAspect="1"/>
          </p:cNvPicPr>
          <p:nvPr/>
        </p:nvPicPr>
        <p:blipFill>
          <a:blip r:embed="rId7"/>
          <a:stretch>
            <a:fillRect/>
          </a:stretch>
        </p:blipFill>
        <p:spPr>
          <a:xfrm>
            <a:off x="10308461" y="31561"/>
            <a:ext cx="1800959" cy="985125"/>
          </a:xfrm>
          <a:prstGeom prst="rect">
            <a:avLst/>
          </a:prstGeom>
        </p:spPr>
      </p:pic>
    </p:spTree>
    <p:extLst>
      <p:ext uri="{BB962C8B-B14F-4D97-AF65-F5344CB8AC3E}">
        <p14:creationId xmlns:p14="http://schemas.microsoft.com/office/powerpoint/2010/main" val="941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5958AE-15FC-4179-A5D0-36E5A096DF2F}"/>
              </a:ext>
            </a:extLst>
          </p:cNvPr>
          <p:cNvSpPr>
            <a:spLocks noGrp="1"/>
          </p:cNvSpPr>
          <p:nvPr>
            <p:ph type="title"/>
          </p:nvPr>
        </p:nvSpPr>
        <p:spPr/>
        <p:txBody>
          <a:bodyPr/>
          <a:lstStyle/>
          <a:p>
            <a:r>
              <a:rPr lang="en-US" dirty="0"/>
              <a:t>Azure</a:t>
            </a:r>
            <a:r>
              <a:rPr lang="en-US" sz="3600" dirty="0"/>
              <a:t> SQL / Authentication </a:t>
            </a:r>
            <a:r>
              <a:rPr lang="en-US" dirty="0"/>
              <a:t>O</a:t>
            </a:r>
            <a:r>
              <a:rPr lang="en-US" sz="3600" dirty="0"/>
              <a:t>ptions</a:t>
            </a:r>
            <a:endParaRPr lang="de-DE" dirty="0"/>
          </a:p>
        </p:txBody>
      </p:sp>
      <p:sp>
        <p:nvSpPr>
          <p:cNvPr id="3" name="Textplatzhalter 2">
            <a:extLst>
              <a:ext uri="{FF2B5EF4-FFF2-40B4-BE49-F238E27FC236}">
                <a16:creationId xmlns:a16="http://schemas.microsoft.com/office/drawing/2014/main" id="{DD134024-3A89-4D7D-94DC-67FB1F5883F2}"/>
              </a:ext>
            </a:extLst>
          </p:cNvPr>
          <p:cNvSpPr>
            <a:spLocks noGrp="1"/>
          </p:cNvSpPr>
          <p:nvPr>
            <p:ph type="body" sz="quarter" idx="10"/>
          </p:nvPr>
        </p:nvSpPr>
        <p:spPr>
          <a:xfrm>
            <a:off x="588263" y="1465262"/>
            <a:ext cx="5212080" cy="4645887"/>
          </a:xfrm>
        </p:spPr>
        <p:txBody>
          <a:bodyPr/>
          <a:lstStyle/>
          <a:p>
            <a:pPr marL="0" indent="0" defTabSz="896386">
              <a:spcAft>
                <a:spcPts val="294"/>
              </a:spcAft>
              <a:buNone/>
              <a:defRPr/>
            </a:pPr>
            <a:r>
              <a:rPr lang="en-US" sz="1800" kern="0" dirty="0">
                <a:solidFill>
                  <a:schemeClr val="tx1"/>
                </a:solidFill>
                <a:latin typeface="Segoe UI Semibold"/>
                <a:cs typeface="Segoe UI Semibold"/>
              </a:rPr>
              <a:t>SQL Server Authentication</a:t>
            </a:r>
            <a:endParaRPr lang="en-US" sz="1800" kern="0" dirty="0">
              <a:solidFill>
                <a:schemeClr val="tx1"/>
              </a:solidFill>
              <a:latin typeface="Segoe UI Semibold"/>
            </a:endParaRP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cs typeface="Calibri"/>
              </a:rPr>
              <a:t>User/password</a:t>
            </a:r>
          </a:p>
          <a:p>
            <a:pPr marL="456908" lvl="1" indent="0" defTabSz="896386">
              <a:spcAft>
                <a:spcPts val="294"/>
              </a:spcAft>
              <a:buNone/>
              <a:defRPr/>
            </a:pPr>
            <a:endParaRPr lang="en-US" sz="1600" kern="0" dirty="0">
              <a:solidFill>
                <a:schemeClr val="tx1"/>
              </a:solidFill>
              <a:latin typeface="Calibri"/>
              <a:cs typeface="Calibri"/>
            </a:endParaRPr>
          </a:p>
          <a:p>
            <a:pPr marL="0" lvl="1" indent="0" defTabSz="896386">
              <a:spcAft>
                <a:spcPts val="294"/>
              </a:spcAft>
              <a:buNone/>
              <a:defRPr/>
            </a:pPr>
            <a:r>
              <a:rPr lang="en-US" sz="1800" kern="0" dirty="0">
                <a:solidFill>
                  <a:schemeClr val="tx1"/>
                </a:solidFill>
                <a:latin typeface="Segoe UI Semibold"/>
                <a:cs typeface="Segoe UI Semibold"/>
              </a:rPr>
              <a:t>Windows Authentication on </a:t>
            </a:r>
            <a:br>
              <a:rPr lang="en-US" sz="1800" kern="0" dirty="0">
                <a:solidFill>
                  <a:schemeClr val="tx1"/>
                </a:solidFill>
                <a:latin typeface="Segoe UI Semibold"/>
                <a:cs typeface="Segoe UI Semibold"/>
              </a:rPr>
            </a:br>
            <a:r>
              <a:rPr lang="en-US" sz="1800" kern="0" dirty="0">
                <a:solidFill>
                  <a:schemeClr val="tx1"/>
                </a:solidFill>
                <a:latin typeface="Segoe UI Semibold"/>
                <a:cs typeface="Segoe UI Semibold"/>
              </a:rPr>
              <a:t>Azure SQL Managed Instance </a:t>
            </a:r>
            <a:endParaRPr lang="en-US" sz="1600" kern="0" dirty="0">
              <a:solidFill>
                <a:schemeClr val="tx1"/>
              </a:solidFill>
              <a:latin typeface="Segoe UI Semibold"/>
              <a:cs typeface="Segoe UI Semibold"/>
            </a:endParaRPr>
          </a:p>
          <a:p>
            <a:pPr marL="717550" lvl="1" indent="-260350" defTabSz="896386">
              <a:spcAft>
                <a:spcPts val="294"/>
              </a:spcAft>
              <a:buFont typeface="Arial" panose="020B0604020202020204" pitchFamily="34" charset="0"/>
              <a:buChar char="•"/>
              <a:defRPr/>
            </a:pPr>
            <a:r>
              <a:rPr lang="en-US" sz="1600" kern="0" dirty="0">
                <a:solidFill>
                  <a:schemeClr val="tx1"/>
                </a:solidFill>
                <a:latin typeface="Calibri"/>
                <a:cs typeface="Calibri"/>
              </a:rPr>
              <a:t>Kerberos Authentication for Azure AD enabled Windows Authentication for AAD principles</a:t>
            </a:r>
          </a:p>
          <a:p>
            <a:pPr marL="456908" lvl="1" indent="0" defTabSz="896386">
              <a:spcAft>
                <a:spcPts val="294"/>
              </a:spcAft>
              <a:buNone/>
              <a:defRPr/>
            </a:pPr>
            <a:endParaRPr lang="en-US" sz="1600" kern="0" dirty="0">
              <a:solidFill>
                <a:schemeClr val="tx1"/>
              </a:solidFill>
              <a:latin typeface="Calibri"/>
              <a:cs typeface="Calibri"/>
            </a:endParaRPr>
          </a:p>
          <a:p>
            <a:pPr marL="0" indent="0" defTabSz="896386">
              <a:spcAft>
                <a:spcPts val="294"/>
              </a:spcAft>
              <a:buNone/>
              <a:defRPr/>
            </a:pPr>
            <a:r>
              <a:rPr lang="en-US" sz="1800" kern="0" dirty="0">
                <a:solidFill>
                  <a:schemeClr val="tx1"/>
                </a:solidFill>
                <a:latin typeface="Segoe UI Semibold"/>
                <a:cs typeface="Segoe UI Semibold"/>
              </a:rPr>
              <a:t>Azure Active Directory Authentication Methods</a:t>
            </a:r>
            <a:endParaRPr lang="en-US" sz="1800" kern="0" dirty="0">
              <a:solidFill>
                <a:schemeClr val="tx1"/>
              </a:solidFill>
              <a:latin typeface="Segoe UI Semibold"/>
            </a:endParaRP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cs typeface="Calibri"/>
              </a:rPr>
              <a:t>User/password</a:t>
            </a: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ea typeface="+mn-lt"/>
                <a:cs typeface="Calibri"/>
              </a:rPr>
              <a:t>Integrated (Single Sign-On) for federated directories</a:t>
            </a: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ea typeface="+mn-lt"/>
                <a:cs typeface="Calibri"/>
              </a:rPr>
              <a:t>Universal/Interactive  Multi-Factor Authentication</a:t>
            </a: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ea typeface="+mn-lt"/>
                <a:cs typeface="Calibri"/>
              </a:rPr>
              <a:t>Service Principal</a:t>
            </a: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ea typeface="+mn-lt"/>
                <a:cs typeface="Calibri"/>
              </a:rPr>
              <a:t>Managed Identity</a:t>
            </a:r>
            <a:endParaRPr lang="en-US" sz="1600" kern="0" dirty="0">
              <a:solidFill>
                <a:schemeClr val="tx1"/>
              </a:solidFill>
              <a:latin typeface="Calibri"/>
              <a:cs typeface="Calibri"/>
            </a:endParaRPr>
          </a:p>
        </p:txBody>
      </p:sp>
      <p:pic>
        <p:nvPicPr>
          <p:cNvPr id="6" name="Picture 5">
            <a:extLst>
              <a:ext uri="{FF2B5EF4-FFF2-40B4-BE49-F238E27FC236}">
                <a16:creationId xmlns:a16="http://schemas.microsoft.com/office/drawing/2014/main" id="{EBC0244C-C7CD-2A5B-E189-46AFFFE693D5}"/>
              </a:ext>
            </a:extLst>
          </p:cNvPr>
          <p:cNvPicPr>
            <a:picLocks noChangeAspect="1"/>
          </p:cNvPicPr>
          <p:nvPr/>
        </p:nvPicPr>
        <p:blipFill>
          <a:blip r:embed="rId3"/>
          <a:stretch>
            <a:fillRect/>
          </a:stretch>
        </p:blipFill>
        <p:spPr>
          <a:xfrm>
            <a:off x="7001885" y="2531798"/>
            <a:ext cx="4382198" cy="2899847"/>
          </a:xfrm>
          <a:prstGeom prst="rect">
            <a:avLst/>
          </a:prstGeom>
        </p:spPr>
      </p:pic>
    </p:spTree>
    <p:extLst>
      <p:ext uri="{BB962C8B-B14F-4D97-AF65-F5344CB8AC3E}">
        <p14:creationId xmlns:p14="http://schemas.microsoft.com/office/powerpoint/2010/main" val="669563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Effect transition="in" filter="fade">
                                      <p:cBhvr>
                                        <p:cTn id="3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a:t>
              </a:r>
            </a:p>
            <a:p>
              <a:pPr defTabSz="913927">
                <a:defRPr/>
              </a:pPr>
              <a:r>
                <a:rPr lang="en-US" sz="1961" dirty="0">
                  <a:solidFill>
                    <a:srgbClr val="0D0D0D"/>
                  </a:solidFill>
                  <a:latin typeface="Segoe UI"/>
                </a:rPr>
                <a:t>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br>
                <a:rPr lang="en-US" sz="1765" dirty="0">
                  <a:solidFill>
                    <a:srgbClr val="0D0D0D"/>
                  </a:solidFill>
                  <a:latin typeface="Segoe UI"/>
                  <a:ea typeface="STXihei" panose="020B0503020204020204" pitchFamily="2" charset="-122"/>
                  <a:cs typeface="Segoe UI Semibold" panose="020B0702040204020203" pitchFamily="34" charset="0"/>
                </a:rPr>
              </a:b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8605" y="4093946"/>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95520" y="4888702"/>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Dynamic Data Masking</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481591" y="478361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491044" y="4054516"/>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defender for SQL</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 </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4699276" y="896757"/>
            <a:ext cx="2339900" cy="54478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Image 22">
            <a:extLst>
              <a:ext uri="{FF2B5EF4-FFF2-40B4-BE49-F238E27FC236}">
                <a16:creationId xmlns:a16="http://schemas.microsoft.com/office/drawing/2014/main" id="{4203AA1B-0492-F136-DC62-4405A6D540A8}"/>
              </a:ext>
            </a:extLst>
          </p:cNvPr>
          <p:cNvPicPr>
            <a:picLocks noChangeAspect="1"/>
          </p:cNvPicPr>
          <p:nvPr/>
        </p:nvPicPr>
        <p:blipFill>
          <a:blip r:embed="rId7"/>
          <a:stretch>
            <a:fillRect/>
          </a:stretch>
        </p:blipFill>
        <p:spPr>
          <a:xfrm>
            <a:off x="10308461" y="31561"/>
            <a:ext cx="1800959" cy="985125"/>
          </a:xfrm>
          <a:prstGeom prst="rect">
            <a:avLst/>
          </a:prstGeom>
        </p:spPr>
      </p:pic>
      <p:sp>
        <p:nvSpPr>
          <p:cNvPr id="12" name="TextBox 11">
            <a:extLst>
              <a:ext uri="{FF2B5EF4-FFF2-40B4-BE49-F238E27FC236}">
                <a16:creationId xmlns:a16="http://schemas.microsoft.com/office/drawing/2014/main" id="{CC9E7F71-4106-76EC-3A82-436B49C5482B}"/>
              </a:ext>
            </a:extLst>
          </p:cNvPr>
          <p:cNvSpPr txBox="1"/>
          <p:nvPr/>
        </p:nvSpPr>
        <p:spPr>
          <a:xfrm>
            <a:off x="2482312" y="2625555"/>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Active Directory</a:t>
            </a:r>
          </a:p>
        </p:txBody>
      </p:sp>
      <p:sp>
        <p:nvSpPr>
          <p:cNvPr id="13" name="TextBox 12">
            <a:extLst>
              <a:ext uri="{FF2B5EF4-FFF2-40B4-BE49-F238E27FC236}">
                <a16:creationId xmlns:a16="http://schemas.microsoft.com/office/drawing/2014/main" id="{B4A2216E-7C9E-4874-2C6A-BDACB45B3ED1}"/>
              </a:ext>
            </a:extLst>
          </p:cNvPr>
          <p:cNvSpPr txBox="1"/>
          <p:nvPr/>
        </p:nvSpPr>
        <p:spPr>
          <a:xfrm>
            <a:off x="2489636" y="4101632"/>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14" name="TextBox 13">
            <a:extLst>
              <a:ext uri="{FF2B5EF4-FFF2-40B4-BE49-F238E27FC236}">
                <a16:creationId xmlns:a16="http://schemas.microsoft.com/office/drawing/2014/main" id="{9EBA0858-3738-C3B6-547E-2F08DEF5F485}"/>
              </a:ext>
            </a:extLst>
          </p:cNvPr>
          <p:cNvSpPr txBox="1"/>
          <p:nvPr/>
        </p:nvSpPr>
        <p:spPr>
          <a:xfrm>
            <a:off x="2480500" y="3376875"/>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15" name="TextBox 14">
            <a:extLst>
              <a:ext uri="{FF2B5EF4-FFF2-40B4-BE49-F238E27FC236}">
                <a16:creationId xmlns:a16="http://schemas.microsoft.com/office/drawing/2014/main" id="{EC47B1A1-0D71-3124-79A4-84C5D8310F40}"/>
              </a:ext>
            </a:extLst>
          </p:cNvPr>
          <p:cNvSpPr txBox="1"/>
          <p:nvPr/>
        </p:nvSpPr>
        <p:spPr>
          <a:xfrm>
            <a:off x="2499252" y="5739649"/>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16" name="TextBox 15">
            <a:extLst>
              <a:ext uri="{FF2B5EF4-FFF2-40B4-BE49-F238E27FC236}">
                <a16:creationId xmlns:a16="http://schemas.microsoft.com/office/drawing/2014/main" id="{EDEBC5C4-9874-AEB2-F0F9-968B8B365A05}"/>
              </a:ext>
            </a:extLst>
          </p:cNvPr>
          <p:cNvSpPr txBox="1"/>
          <p:nvPr/>
        </p:nvSpPr>
        <p:spPr>
          <a:xfrm>
            <a:off x="2489636" y="4799793"/>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Control Plane</a:t>
            </a:r>
          </a:p>
        </p:txBody>
      </p:sp>
    </p:spTree>
    <p:extLst>
      <p:ext uri="{BB962C8B-B14F-4D97-AF65-F5344CB8AC3E}">
        <p14:creationId xmlns:p14="http://schemas.microsoft.com/office/powerpoint/2010/main" val="23452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7" grpId="0" animBg="1"/>
      <p:bldP spid="69"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a:t>
              </a:r>
            </a:p>
            <a:p>
              <a:pPr defTabSz="913927">
                <a:defRPr/>
              </a:pPr>
              <a:r>
                <a:rPr lang="en-US" sz="1961" dirty="0">
                  <a:solidFill>
                    <a:srgbClr val="0D0D0D"/>
                  </a:solidFill>
                  <a:latin typeface="Segoe UI"/>
                </a:rPr>
                <a:t>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br>
                <a:rPr lang="en-US" sz="1765" dirty="0">
                  <a:solidFill>
                    <a:srgbClr val="0D0D0D"/>
                  </a:solidFill>
                  <a:latin typeface="Segoe UI"/>
                  <a:ea typeface="STXihei" panose="020B0503020204020204" pitchFamily="2" charset="-122"/>
                  <a:cs typeface="Segoe UI Semibold" panose="020B0702040204020203" pitchFamily="34" charset="0"/>
                </a:rPr>
              </a:b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8605" y="4093946"/>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95520" y="4888702"/>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Dynamic Data Masking</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481591" y="478361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491044" y="4054516"/>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defender for SQL</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 </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7059540" y="896758"/>
            <a:ext cx="2339900" cy="54478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Image 22">
            <a:extLst>
              <a:ext uri="{FF2B5EF4-FFF2-40B4-BE49-F238E27FC236}">
                <a16:creationId xmlns:a16="http://schemas.microsoft.com/office/drawing/2014/main" id="{4203AA1B-0492-F136-DC62-4405A6D540A8}"/>
              </a:ext>
            </a:extLst>
          </p:cNvPr>
          <p:cNvPicPr>
            <a:picLocks noChangeAspect="1"/>
          </p:cNvPicPr>
          <p:nvPr/>
        </p:nvPicPr>
        <p:blipFill>
          <a:blip r:embed="rId7"/>
          <a:stretch>
            <a:fillRect/>
          </a:stretch>
        </p:blipFill>
        <p:spPr>
          <a:xfrm>
            <a:off x="10308461" y="31561"/>
            <a:ext cx="1800959" cy="985125"/>
          </a:xfrm>
          <a:prstGeom prst="rect">
            <a:avLst/>
          </a:prstGeom>
        </p:spPr>
      </p:pic>
      <p:sp>
        <p:nvSpPr>
          <p:cNvPr id="5" name="TextBox 4">
            <a:extLst>
              <a:ext uri="{FF2B5EF4-FFF2-40B4-BE49-F238E27FC236}">
                <a16:creationId xmlns:a16="http://schemas.microsoft.com/office/drawing/2014/main" id="{3B3CD7A4-2E66-2C4D-F6AF-5196DA5185F8}"/>
              </a:ext>
            </a:extLst>
          </p:cNvPr>
          <p:cNvSpPr txBox="1"/>
          <p:nvPr/>
        </p:nvSpPr>
        <p:spPr>
          <a:xfrm>
            <a:off x="2482312" y="2628531"/>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Azure Active Directory</a:t>
            </a:r>
          </a:p>
        </p:txBody>
      </p:sp>
      <p:sp>
        <p:nvSpPr>
          <p:cNvPr id="7" name="TextBox 6">
            <a:extLst>
              <a:ext uri="{FF2B5EF4-FFF2-40B4-BE49-F238E27FC236}">
                <a16:creationId xmlns:a16="http://schemas.microsoft.com/office/drawing/2014/main" id="{1C2AF20F-DAC7-E575-ADF0-DCC64C05A81E}"/>
              </a:ext>
            </a:extLst>
          </p:cNvPr>
          <p:cNvSpPr txBox="1"/>
          <p:nvPr/>
        </p:nvSpPr>
        <p:spPr>
          <a:xfrm>
            <a:off x="2489636" y="4104608"/>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8" name="TextBox 7">
            <a:extLst>
              <a:ext uri="{FF2B5EF4-FFF2-40B4-BE49-F238E27FC236}">
                <a16:creationId xmlns:a16="http://schemas.microsoft.com/office/drawing/2014/main" id="{A242BA98-A507-F423-7893-D78719365E6B}"/>
              </a:ext>
            </a:extLst>
          </p:cNvPr>
          <p:cNvSpPr txBox="1"/>
          <p:nvPr/>
        </p:nvSpPr>
        <p:spPr>
          <a:xfrm>
            <a:off x="2480500" y="3379851"/>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10" name="TextBox 9">
            <a:extLst>
              <a:ext uri="{FF2B5EF4-FFF2-40B4-BE49-F238E27FC236}">
                <a16:creationId xmlns:a16="http://schemas.microsoft.com/office/drawing/2014/main" id="{1D383DC5-841B-4CCB-0A37-501EE1D88999}"/>
              </a:ext>
            </a:extLst>
          </p:cNvPr>
          <p:cNvSpPr txBox="1"/>
          <p:nvPr/>
        </p:nvSpPr>
        <p:spPr>
          <a:xfrm>
            <a:off x="2499252" y="5742625"/>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11" name="TextBox 10">
            <a:extLst>
              <a:ext uri="{FF2B5EF4-FFF2-40B4-BE49-F238E27FC236}">
                <a16:creationId xmlns:a16="http://schemas.microsoft.com/office/drawing/2014/main" id="{6B4D6327-D563-1193-4560-C07985C2F098}"/>
              </a:ext>
            </a:extLst>
          </p:cNvPr>
          <p:cNvSpPr txBox="1"/>
          <p:nvPr/>
        </p:nvSpPr>
        <p:spPr>
          <a:xfrm>
            <a:off x="2489636" y="4802769"/>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Control Plane</a:t>
            </a:r>
          </a:p>
        </p:txBody>
      </p:sp>
    </p:spTree>
    <p:extLst>
      <p:ext uri="{BB962C8B-B14F-4D97-AF65-F5344CB8AC3E}">
        <p14:creationId xmlns:p14="http://schemas.microsoft.com/office/powerpoint/2010/main" val="130391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26253-C2D1-429D-8628-F17EA7DC9D32}"/>
              </a:ext>
            </a:extLst>
          </p:cNvPr>
          <p:cNvSpPr>
            <a:spLocks noGrp="1"/>
          </p:cNvSpPr>
          <p:nvPr>
            <p:ph type="title"/>
          </p:nvPr>
        </p:nvSpPr>
        <p:spPr>
          <a:xfrm>
            <a:off x="430020" y="243736"/>
            <a:ext cx="11240012" cy="818589"/>
          </a:xfrm>
        </p:spPr>
        <p:txBody>
          <a:bodyPr/>
          <a:lstStyle/>
          <a:p>
            <a:r>
              <a:rPr lang="en-GB" dirty="0"/>
              <a:t>SQL</a:t>
            </a:r>
            <a:r>
              <a:rPr lang="en-GB" sz="3600" dirty="0"/>
              <a:t> </a:t>
            </a:r>
            <a:r>
              <a:rPr lang="en-GB" dirty="0"/>
              <a:t>Auditing</a:t>
            </a:r>
          </a:p>
        </p:txBody>
      </p:sp>
      <p:sp>
        <p:nvSpPr>
          <p:cNvPr id="70" name="Rectangle 69">
            <a:extLst>
              <a:ext uri="{FF2B5EF4-FFF2-40B4-BE49-F238E27FC236}">
                <a16:creationId xmlns:a16="http://schemas.microsoft.com/office/drawing/2014/main" id="{544F0895-2D16-4315-9830-1B836C263E36}"/>
              </a:ext>
            </a:extLst>
          </p:cNvPr>
          <p:cNvSpPr/>
          <p:nvPr/>
        </p:nvSpPr>
        <p:spPr bwMode="auto">
          <a:xfrm>
            <a:off x="85609" y="1541551"/>
            <a:ext cx="6964441" cy="4511637"/>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71" name="Rectangle 70">
            <a:extLst>
              <a:ext uri="{FF2B5EF4-FFF2-40B4-BE49-F238E27FC236}">
                <a16:creationId xmlns:a16="http://schemas.microsoft.com/office/drawing/2014/main" id="{28367C0B-36F4-4DB3-A937-3FC619D515FB}"/>
              </a:ext>
            </a:extLst>
          </p:cNvPr>
          <p:cNvSpPr/>
          <p:nvPr/>
        </p:nvSpPr>
        <p:spPr bwMode="auto">
          <a:xfrm>
            <a:off x="358531" y="2439904"/>
            <a:ext cx="6849605" cy="3928695"/>
          </a:xfrm>
          <a:prstGeom prst="rect">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232"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72" name="Rectangle 71">
            <a:extLst>
              <a:ext uri="{FF2B5EF4-FFF2-40B4-BE49-F238E27FC236}">
                <a16:creationId xmlns:a16="http://schemas.microsoft.com/office/drawing/2014/main" id="{1B19161C-6932-47FB-AD19-28006BAF69F9}"/>
              </a:ext>
            </a:extLst>
          </p:cNvPr>
          <p:cNvSpPr/>
          <p:nvPr/>
        </p:nvSpPr>
        <p:spPr>
          <a:xfrm>
            <a:off x="4348555" y="4448426"/>
            <a:ext cx="3092290" cy="625916"/>
          </a:xfrm>
          <a:prstGeom prst="rect">
            <a:avLst/>
          </a:prstGeom>
        </p:spPr>
        <p:txBody>
          <a:bodyPr wrap="square">
            <a:spAutoFit/>
          </a:bodyPr>
          <a:lstStyle/>
          <a:p>
            <a:pPr defTabSz="951060">
              <a:defRPr/>
            </a:pPr>
            <a:r>
              <a:rPr lang="en-US" sz="1599" kern="0">
                <a:solidFill>
                  <a:srgbClr val="505050"/>
                </a:solidFill>
                <a:latin typeface="Segoe UI"/>
                <a:cs typeface="Segoe UI" panose="020B0502040204020203" pitchFamily="34" charset="0"/>
              </a:rPr>
              <a:t>   </a:t>
            </a:r>
            <a:endParaRPr lang="en-US" sz="1801" kern="0">
              <a:solidFill>
                <a:srgbClr val="505050"/>
              </a:solidFill>
              <a:latin typeface="Segoe UI"/>
              <a:cs typeface="Segoe UI" panose="020B0502040204020203" pitchFamily="34" charset="0"/>
            </a:endParaRPr>
          </a:p>
          <a:p>
            <a:pPr marL="342811" indent="-342811" defTabSz="951060">
              <a:buFontTx/>
              <a:buAutoNum type="arabicParenBoth"/>
              <a:defRPr/>
            </a:pPr>
            <a:endParaRPr lang="en-US" sz="1801" kern="0">
              <a:solidFill>
                <a:srgbClr val="505050"/>
              </a:solidFill>
              <a:latin typeface="Segoe UI"/>
              <a:cs typeface="Segoe UI" panose="020B0502040204020203" pitchFamily="34" charset="0"/>
            </a:endParaRPr>
          </a:p>
        </p:txBody>
      </p:sp>
      <p:sp>
        <p:nvSpPr>
          <p:cNvPr id="73" name="Rectangle 72">
            <a:extLst>
              <a:ext uri="{FF2B5EF4-FFF2-40B4-BE49-F238E27FC236}">
                <a16:creationId xmlns:a16="http://schemas.microsoft.com/office/drawing/2014/main" id="{FB689C7C-021F-4E2B-83D4-5FAFFB629650}"/>
              </a:ext>
            </a:extLst>
          </p:cNvPr>
          <p:cNvSpPr/>
          <p:nvPr/>
        </p:nvSpPr>
        <p:spPr>
          <a:xfrm>
            <a:off x="5540384" y="4321562"/>
            <a:ext cx="1981720" cy="406208"/>
          </a:xfrm>
          <a:prstGeom prst="rect">
            <a:avLst/>
          </a:prstGeom>
        </p:spPr>
        <p:txBody>
          <a:bodyPr wrap="square">
            <a:spAutoFit/>
          </a:bodyPr>
          <a:lstStyle/>
          <a:p>
            <a:pPr defTabSz="951060">
              <a:defRPr/>
            </a:pPr>
            <a:r>
              <a:rPr lang="en-US" sz="1000" kern="0" dirty="0">
                <a:solidFill>
                  <a:srgbClr val="505050"/>
                </a:solidFill>
                <a:latin typeface="Segoe UI"/>
                <a:cs typeface="Segoe UI" panose="020B0502040204020203" pitchFamily="34" charset="0"/>
              </a:rPr>
              <a:t>(1) Turn on SQL Auditing</a:t>
            </a:r>
          </a:p>
          <a:p>
            <a:pPr defTabSz="951060">
              <a:defRPr/>
            </a:pPr>
            <a:r>
              <a:rPr lang="en-US" sz="1000" kern="0" dirty="0">
                <a:solidFill>
                  <a:srgbClr val="505050"/>
                </a:solidFill>
                <a:latin typeface="Segoe UI"/>
                <a:cs typeface="Segoe UI" panose="020B0502040204020203" pitchFamily="34" charset="0"/>
              </a:rPr>
              <a:t>(2) Analyze audit log</a:t>
            </a:r>
          </a:p>
        </p:txBody>
      </p:sp>
      <p:grpSp>
        <p:nvGrpSpPr>
          <p:cNvPr id="74" name="Group 73">
            <a:extLst>
              <a:ext uri="{FF2B5EF4-FFF2-40B4-BE49-F238E27FC236}">
                <a16:creationId xmlns:a16="http://schemas.microsoft.com/office/drawing/2014/main" id="{DB22F5B4-DD18-4C6C-879E-F4A37CD067B9}"/>
              </a:ext>
            </a:extLst>
          </p:cNvPr>
          <p:cNvGrpSpPr/>
          <p:nvPr/>
        </p:nvGrpSpPr>
        <p:grpSpPr>
          <a:xfrm>
            <a:off x="170475" y="1680983"/>
            <a:ext cx="5286772" cy="2692113"/>
            <a:chOff x="147576" y="1465849"/>
            <a:chExt cx="5882344" cy="2995387"/>
          </a:xfrm>
        </p:grpSpPr>
        <p:sp>
          <p:nvSpPr>
            <p:cNvPr id="75" name="Freeform 6">
              <a:extLst>
                <a:ext uri="{FF2B5EF4-FFF2-40B4-BE49-F238E27FC236}">
                  <a16:creationId xmlns:a16="http://schemas.microsoft.com/office/drawing/2014/main" id="{A1FC0F8A-006E-4C3E-8EE5-D2D2D5B701EA}"/>
                </a:ext>
              </a:extLst>
            </p:cNvPr>
            <p:cNvSpPr>
              <a:spLocks/>
            </p:cNvSpPr>
            <p:nvPr/>
          </p:nvSpPr>
          <p:spPr bwMode="auto">
            <a:xfrm flipH="1">
              <a:off x="147576" y="1465849"/>
              <a:ext cx="5882344" cy="29953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3233" tIns="46616" rIns="93233" bIns="46616" numCol="1" anchor="t" anchorCtr="0" compatLnSpc="1">
              <a:prstTxWarp prst="textNoShape">
                <a:avLst/>
              </a:prstTxWarp>
            </a:bodyPr>
            <a:lstStyle/>
            <a:p>
              <a:pPr defTabSz="932356">
                <a:defRPr/>
              </a:pPr>
              <a:endParaRPr lang="en-US" sz="1836" kern="0">
                <a:solidFill>
                  <a:srgbClr val="000000"/>
                </a:solidFill>
                <a:latin typeface="Segoe UI"/>
              </a:endParaRPr>
            </a:p>
          </p:txBody>
        </p:sp>
        <p:sp>
          <p:nvSpPr>
            <p:cNvPr id="76" name="TextBox 75">
              <a:extLst>
                <a:ext uri="{FF2B5EF4-FFF2-40B4-BE49-F238E27FC236}">
                  <a16:creationId xmlns:a16="http://schemas.microsoft.com/office/drawing/2014/main" id="{1393B66F-B7B6-425E-910F-C55F1000D079}"/>
                </a:ext>
              </a:extLst>
            </p:cNvPr>
            <p:cNvSpPr txBox="1"/>
            <p:nvPr/>
          </p:nvSpPr>
          <p:spPr>
            <a:xfrm>
              <a:off x="204275" y="3299652"/>
              <a:ext cx="1636334" cy="582336"/>
            </a:xfrm>
            <a:prstGeom prst="rect">
              <a:avLst/>
            </a:prstGeom>
            <a:noFill/>
          </p:spPr>
          <p:txBody>
            <a:bodyPr wrap="square" lIns="91414" tIns="91414" rIns="91414" bIns="91414" rtlCol="0">
              <a:spAutoFit/>
            </a:bodyPr>
            <a:lstStyle/>
            <a:p>
              <a:pPr algn="ctr" defTabSz="914164">
                <a:lnSpc>
                  <a:spcPct val="90000"/>
                </a:lnSpc>
                <a:spcAft>
                  <a:spcPts val="600"/>
                </a:spcAft>
                <a:defRPr/>
              </a:pPr>
              <a:r>
                <a:rPr lang="en-US" sz="1199" kern="0">
                  <a:solidFill>
                    <a:srgbClr val="FFFFFF"/>
                  </a:solidFill>
                  <a:latin typeface="Segoe UI"/>
                </a:rPr>
                <a:t>Azure SQL Database</a:t>
              </a:r>
            </a:p>
          </p:txBody>
        </p:sp>
        <p:sp>
          <p:nvSpPr>
            <p:cNvPr id="77" name="Freeform 32">
              <a:extLst>
                <a:ext uri="{FF2B5EF4-FFF2-40B4-BE49-F238E27FC236}">
                  <a16:creationId xmlns:a16="http://schemas.microsoft.com/office/drawing/2014/main" id="{D4C90664-FAFD-4AE2-B116-9D014999AEAB}"/>
                </a:ext>
              </a:extLst>
            </p:cNvPr>
            <p:cNvSpPr/>
            <p:nvPr/>
          </p:nvSpPr>
          <p:spPr bwMode="auto">
            <a:xfrm>
              <a:off x="744763" y="2708284"/>
              <a:ext cx="466926" cy="59885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FFFFFF"/>
            </a:solidFill>
            <a:ln w="9525" cap="flat" cmpd="sng" algn="ctr">
              <a:noFill/>
              <a:prstDash val="solid"/>
            </a:ln>
            <a:effectLst/>
          </p:spPr>
          <p:txBody>
            <a:bodyPr rot="0" spcFirstLastPara="0" vertOverflow="overflow" horzOverflow="overflow" vert="horz" wrap="square" lIns="91414" tIns="45707" rIns="91414" bIns="45707" numCol="1" spcCol="0" rtlCol="0" fromWordArt="0" anchor="t" anchorCtr="0" forceAA="0" compatLnSpc="1">
              <a:prstTxWarp prst="textNoShape">
                <a:avLst/>
              </a:prstTxWarp>
              <a:noAutofit/>
            </a:bodyPr>
            <a:lstStyle/>
            <a:p>
              <a:pPr algn="ctr" defTabSz="913866" fontAlgn="base">
                <a:lnSpc>
                  <a:spcPct val="90000"/>
                </a:lnSpc>
                <a:spcBef>
                  <a:spcPct val="0"/>
                </a:spcBef>
                <a:spcAft>
                  <a:spcPct val="0"/>
                </a:spcAft>
                <a:defRPr/>
              </a:pPr>
              <a:endParaRPr lang="en-US" sz="1399" kern="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TextBox 77">
              <a:extLst>
                <a:ext uri="{FF2B5EF4-FFF2-40B4-BE49-F238E27FC236}">
                  <a16:creationId xmlns:a16="http://schemas.microsoft.com/office/drawing/2014/main" id="{CFED5FCD-9F9D-41BD-A89E-54EBA100268C}"/>
                </a:ext>
              </a:extLst>
            </p:cNvPr>
            <p:cNvSpPr txBox="1"/>
            <p:nvPr/>
          </p:nvSpPr>
          <p:spPr>
            <a:xfrm>
              <a:off x="1652134" y="2647669"/>
              <a:ext cx="785776" cy="486921"/>
            </a:xfrm>
            <a:prstGeom prst="rect">
              <a:avLst/>
            </a:prstGeom>
            <a:noFill/>
          </p:spPr>
          <p:txBody>
            <a:bodyPr wrap="square" rtlCol="0">
              <a:spAutoFit/>
            </a:bodyPr>
            <a:lstStyle/>
            <a:p>
              <a:pPr algn="ctr" defTabSz="951060">
                <a:defRPr/>
              </a:pPr>
              <a:r>
                <a:rPr lang="en-US" sz="1100" kern="0">
                  <a:solidFill>
                    <a:srgbClr val="FFFFFF"/>
                  </a:solidFill>
                  <a:latin typeface="Segoe UI"/>
                </a:rPr>
                <a:t>Audit Log </a:t>
              </a:r>
              <a:endParaRPr lang="en-US" sz="1427" kern="0">
                <a:solidFill>
                  <a:srgbClr val="FFFFFF"/>
                </a:solidFill>
                <a:latin typeface="Segoe UI"/>
              </a:endParaRPr>
            </a:p>
          </p:txBody>
        </p:sp>
        <p:cxnSp>
          <p:nvCxnSpPr>
            <p:cNvPr id="79" name="Straight Connector 78">
              <a:extLst>
                <a:ext uri="{FF2B5EF4-FFF2-40B4-BE49-F238E27FC236}">
                  <a16:creationId xmlns:a16="http://schemas.microsoft.com/office/drawing/2014/main" id="{1978523C-6BA1-4BE8-8A13-5B629639236A}"/>
                </a:ext>
              </a:extLst>
            </p:cNvPr>
            <p:cNvCxnSpPr>
              <a:cxnSpLocks/>
            </p:cNvCxnSpPr>
            <p:nvPr/>
          </p:nvCxnSpPr>
          <p:spPr>
            <a:xfrm flipH="1">
              <a:off x="1354823" y="3060293"/>
              <a:ext cx="587136" cy="0"/>
            </a:xfrm>
            <a:prstGeom prst="line">
              <a:avLst/>
            </a:prstGeom>
            <a:noFill/>
            <a:ln w="28575" cap="flat" cmpd="sng" algn="ctr">
              <a:solidFill>
                <a:srgbClr val="00B0F0"/>
              </a:solidFill>
              <a:prstDash val="sysDash"/>
              <a:headEnd type="none"/>
              <a:tailEnd type="none"/>
            </a:ln>
            <a:effectLst/>
          </p:spPr>
        </p:cxnSp>
        <p:sp>
          <p:nvSpPr>
            <p:cNvPr id="80" name="Freeform 30">
              <a:extLst>
                <a:ext uri="{FF2B5EF4-FFF2-40B4-BE49-F238E27FC236}">
                  <a16:creationId xmlns:a16="http://schemas.microsoft.com/office/drawing/2014/main" id="{3C068707-AF50-4290-A5BA-772FF735662E}"/>
                </a:ext>
              </a:extLst>
            </p:cNvPr>
            <p:cNvSpPr>
              <a:spLocks noEditPoints="1"/>
            </p:cNvSpPr>
            <p:nvPr/>
          </p:nvSpPr>
          <p:spPr bwMode="auto">
            <a:xfrm>
              <a:off x="1939141" y="2906096"/>
              <a:ext cx="363344" cy="462324"/>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solidFill>
                <a:srgbClr val="00B0F0"/>
              </a:solidFill>
            </a:ln>
          </p:spPr>
          <p:txBody>
            <a:bodyPr vert="horz" wrap="square" lIns="95104" tIns="47552" rIns="95104" bIns="47552" numCol="1" anchor="t" anchorCtr="0" compatLnSpc="1">
              <a:prstTxWarp prst="textNoShape">
                <a:avLst/>
              </a:prstTxWarp>
            </a:bodyPr>
            <a:lstStyle/>
            <a:p>
              <a:pPr defTabSz="950771">
                <a:defRPr/>
              </a:pPr>
              <a:endParaRPr lang="en-US" sz="1768" kern="0">
                <a:solidFill>
                  <a:srgbClr val="000000"/>
                </a:solidFill>
                <a:latin typeface="Segoe UI"/>
              </a:endParaRPr>
            </a:p>
          </p:txBody>
        </p:sp>
        <p:cxnSp>
          <p:nvCxnSpPr>
            <p:cNvPr id="81" name="Straight Connector 80">
              <a:extLst>
                <a:ext uri="{FF2B5EF4-FFF2-40B4-BE49-F238E27FC236}">
                  <a16:creationId xmlns:a16="http://schemas.microsoft.com/office/drawing/2014/main" id="{0AF1BBC7-A6A7-41FB-BC9F-0B4EBD3C861A}"/>
                </a:ext>
              </a:extLst>
            </p:cNvPr>
            <p:cNvCxnSpPr>
              <a:cxnSpLocks/>
            </p:cNvCxnSpPr>
            <p:nvPr/>
          </p:nvCxnSpPr>
          <p:spPr>
            <a:xfrm flipH="1">
              <a:off x="2378127" y="2671454"/>
              <a:ext cx="417906" cy="304491"/>
            </a:xfrm>
            <a:prstGeom prst="line">
              <a:avLst/>
            </a:prstGeom>
            <a:noFill/>
            <a:ln w="28575" cap="flat" cmpd="sng" algn="ctr">
              <a:solidFill>
                <a:srgbClr val="00B0F0"/>
              </a:solidFill>
              <a:prstDash val="sysDash"/>
              <a:headEnd type="none"/>
              <a:tailEnd type="none"/>
            </a:ln>
            <a:effectLst/>
          </p:spPr>
        </p:cxnSp>
        <p:cxnSp>
          <p:nvCxnSpPr>
            <p:cNvPr id="82" name="Straight Connector 81">
              <a:extLst>
                <a:ext uri="{FF2B5EF4-FFF2-40B4-BE49-F238E27FC236}">
                  <a16:creationId xmlns:a16="http://schemas.microsoft.com/office/drawing/2014/main" id="{8F7EF031-2245-4282-8FBC-01C5E6DBBFDD}"/>
                </a:ext>
              </a:extLst>
            </p:cNvPr>
            <p:cNvCxnSpPr>
              <a:cxnSpLocks/>
            </p:cNvCxnSpPr>
            <p:nvPr/>
          </p:nvCxnSpPr>
          <p:spPr>
            <a:xfrm flipH="1">
              <a:off x="2379854" y="3060293"/>
              <a:ext cx="988675" cy="18303"/>
            </a:xfrm>
            <a:prstGeom prst="line">
              <a:avLst/>
            </a:prstGeom>
            <a:noFill/>
            <a:ln w="28575" cap="flat" cmpd="sng" algn="ctr">
              <a:solidFill>
                <a:srgbClr val="00B0F0"/>
              </a:solidFill>
              <a:prstDash val="sysDash"/>
              <a:headEnd type="none"/>
              <a:tailEnd type="none"/>
            </a:ln>
            <a:effectLst/>
          </p:spPr>
        </p:cxnSp>
        <p:cxnSp>
          <p:nvCxnSpPr>
            <p:cNvPr id="83" name="Straight Connector 82">
              <a:extLst>
                <a:ext uri="{FF2B5EF4-FFF2-40B4-BE49-F238E27FC236}">
                  <a16:creationId xmlns:a16="http://schemas.microsoft.com/office/drawing/2014/main" id="{76A639DE-65CA-44FF-8574-A9DC085214EF}"/>
                </a:ext>
              </a:extLst>
            </p:cNvPr>
            <p:cNvCxnSpPr>
              <a:cxnSpLocks/>
            </p:cNvCxnSpPr>
            <p:nvPr/>
          </p:nvCxnSpPr>
          <p:spPr>
            <a:xfrm flipH="1" flipV="1">
              <a:off x="2346247" y="3266683"/>
              <a:ext cx="281006" cy="286777"/>
            </a:xfrm>
            <a:prstGeom prst="line">
              <a:avLst/>
            </a:prstGeom>
            <a:noFill/>
            <a:ln w="28575" cap="flat" cmpd="sng" algn="ctr">
              <a:solidFill>
                <a:srgbClr val="00B0F0"/>
              </a:solidFill>
              <a:prstDash val="sysDash"/>
              <a:headEnd type="none"/>
              <a:tailEnd type="none"/>
            </a:ln>
            <a:effectLst/>
          </p:spPr>
        </p:cxnSp>
        <p:pic>
          <p:nvPicPr>
            <p:cNvPr id="84" name="Picture 83">
              <a:extLst>
                <a:ext uri="{FF2B5EF4-FFF2-40B4-BE49-F238E27FC236}">
                  <a16:creationId xmlns:a16="http://schemas.microsoft.com/office/drawing/2014/main" id="{16E7DB04-5721-468B-BD5F-90F1D6CBD6B3}"/>
                </a:ext>
              </a:extLst>
            </p:cNvPr>
            <p:cNvPicPr>
              <a:picLocks noChangeAspect="1"/>
            </p:cNvPicPr>
            <p:nvPr/>
          </p:nvPicPr>
          <p:blipFill>
            <a:blip r:embed="rId3"/>
            <a:stretch>
              <a:fillRect/>
            </a:stretch>
          </p:blipFill>
          <p:spPr>
            <a:xfrm>
              <a:off x="2611008" y="3360414"/>
              <a:ext cx="707856" cy="722916"/>
            </a:xfrm>
            <a:prstGeom prst="rect">
              <a:avLst/>
            </a:prstGeom>
          </p:spPr>
        </p:pic>
        <p:pic>
          <p:nvPicPr>
            <p:cNvPr id="85" name="Picture 84">
              <a:extLst>
                <a:ext uri="{FF2B5EF4-FFF2-40B4-BE49-F238E27FC236}">
                  <a16:creationId xmlns:a16="http://schemas.microsoft.com/office/drawing/2014/main" id="{05BAE807-59B2-4E48-8B0B-8BE6F56652AC}"/>
                </a:ext>
              </a:extLst>
            </p:cNvPr>
            <p:cNvPicPr>
              <a:picLocks noChangeAspect="1"/>
            </p:cNvPicPr>
            <p:nvPr/>
          </p:nvPicPr>
          <p:blipFill>
            <a:blip r:embed="rId4"/>
            <a:stretch>
              <a:fillRect/>
            </a:stretch>
          </p:blipFill>
          <p:spPr>
            <a:xfrm>
              <a:off x="3464798" y="2664848"/>
              <a:ext cx="647730" cy="897641"/>
            </a:xfrm>
            <a:prstGeom prst="rect">
              <a:avLst/>
            </a:prstGeom>
          </p:spPr>
        </p:pic>
        <p:pic>
          <p:nvPicPr>
            <p:cNvPr id="86" name="Picture 85">
              <a:extLst>
                <a:ext uri="{FF2B5EF4-FFF2-40B4-BE49-F238E27FC236}">
                  <a16:creationId xmlns:a16="http://schemas.microsoft.com/office/drawing/2014/main" id="{BD9F294A-7C9A-4548-AA81-7FD25F35642D}"/>
                </a:ext>
              </a:extLst>
            </p:cNvPr>
            <p:cNvPicPr>
              <a:picLocks noChangeAspect="1"/>
            </p:cNvPicPr>
            <p:nvPr/>
          </p:nvPicPr>
          <p:blipFill>
            <a:blip r:embed="rId5"/>
            <a:stretch>
              <a:fillRect/>
            </a:stretch>
          </p:blipFill>
          <p:spPr>
            <a:xfrm>
              <a:off x="2345423" y="1928423"/>
              <a:ext cx="636995" cy="647700"/>
            </a:xfrm>
            <a:prstGeom prst="rect">
              <a:avLst/>
            </a:prstGeom>
          </p:spPr>
        </p:pic>
        <p:cxnSp>
          <p:nvCxnSpPr>
            <p:cNvPr id="87" name="Connector: Elbow 86">
              <a:extLst>
                <a:ext uri="{FF2B5EF4-FFF2-40B4-BE49-F238E27FC236}">
                  <a16:creationId xmlns:a16="http://schemas.microsoft.com/office/drawing/2014/main" id="{0CE0E286-FCE2-4DA2-B911-1930243D891E}"/>
                </a:ext>
              </a:extLst>
            </p:cNvPr>
            <p:cNvCxnSpPr>
              <a:cxnSpLocks/>
            </p:cNvCxnSpPr>
            <p:nvPr/>
          </p:nvCxnSpPr>
          <p:spPr>
            <a:xfrm rot="10800000">
              <a:off x="2045023" y="3408711"/>
              <a:ext cx="3215804" cy="726956"/>
            </a:xfrm>
            <a:prstGeom prst="bentConnector3">
              <a:avLst>
                <a:gd name="adj1" fmla="val 98576"/>
              </a:avLst>
            </a:prstGeom>
            <a:noFill/>
            <a:ln w="28575" cap="flat" cmpd="sng" algn="ctr">
              <a:solidFill>
                <a:srgbClr val="44B0FF"/>
              </a:solidFill>
              <a:prstDash val="sysDash"/>
              <a:headEnd type="none"/>
              <a:tailEnd type="none"/>
            </a:ln>
            <a:effectLst/>
          </p:spPr>
        </p:cxnSp>
        <p:pic>
          <p:nvPicPr>
            <p:cNvPr id="88" name="Picture 87">
              <a:extLst>
                <a:ext uri="{FF2B5EF4-FFF2-40B4-BE49-F238E27FC236}">
                  <a16:creationId xmlns:a16="http://schemas.microsoft.com/office/drawing/2014/main" id="{F9F527C4-4D4A-4551-B4FC-EE66C4BF5822}"/>
                </a:ext>
              </a:extLst>
            </p:cNvPr>
            <p:cNvPicPr>
              <a:picLocks noChangeAspect="1"/>
            </p:cNvPicPr>
            <p:nvPr/>
          </p:nvPicPr>
          <p:blipFill>
            <a:blip r:embed="rId6"/>
            <a:stretch>
              <a:fillRect/>
            </a:stretch>
          </p:blipFill>
          <p:spPr>
            <a:xfrm>
              <a:off x="3732372" y="1928422"/>
              <a:ext cx="819150" cy="642963"/>
            </a:xfrm>
            <a:prstGeom prst="rect">
              <a:avLst/>
            </a:prstGeom>
          </p:spPr>
        </p:pic>
        <p:pic>
          <p:nvPicPr>
            <p:cNvPr id="89" name="Picture 88">
              <a:extLst>
                <a:ext uri="{FF2B5EF4-FFF2-40B4-BE49-F238E27FC236}">
                  <a16:creationId xmlns:a16="http://schemas.microsoft.com/office/drawing/2014/main" id="{AB5EE143-6F7C-4FD7-8EE2-788E09A9A8DF}"/>
                </a:ext>
              </a:extLst>
            </p:cNvPr>
            <p:cNvPicPr>
              <a:picLocks noChangeAspect="1"/>
            </p:cNvPicPr>
            <p:nvPr/>
          </p:nvPicPr>
          <p:blipFill>
            <a:blip r:embed="rId7"/>
            <a:stretch>
              <a:fillRect/>
            </a:stretch>
          </p:blipFill>
          <p:spPr>
            <a:xfrm>
              <a:off x="3031223" y="1923686"/>
              <a:ext cx="676275" cy="647700"/>
            </a:xfrm>
            <a:prstGeom prst="rect">
              <a:avLst/>
            </a:prstGeom>
          </p:spPr>
        </p:pic>
      </p:grpSp>
      <p:sp>
        <p:nvSpPr>
          <p:cNvPr id="90" name="Text Placeholder 3">
            <a:extLst>
              <a:ext uri="{FF2B5EF4-FFF2-40B4-BE49-F238E27FC236}">
                <a16:creationId xmlns:a16="http://schemas.microsoft.com/office/drawing/2014/main" id="{599CB818-5C42-4AF5-9941-DB3D06C5EB47}"/>
              </a:ext>
            </a:extLst>
          </p:cNvPr>
          <p:cNvSpPr txBox="1">
            <a:spLocks/>
          </p:cNvSpPr>
          <p:nvPr/>
        </p:nvSpPr>
        <p:spPr>
          <a:xfrm>
            <a:off x="7448392" y="729105"/>
            <a:ext cx="4617491" cy="392869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980" dirty="0">
              <a:solidFill>
                <a:srgbClr val="323130"/>
              </a:solidFill>
              <a:latin typeface="az_ea_font"/>
            </a:endParaRPr>
          </a:p>
          <a:p>
            <a:pPr marL="0" indent="0" defTabSz="932563">
              <a:buNone/>
              <a:defRPr/>
            </a:pPr>
            <a:endParaRPr lang="en-US" sz="1765" dirty="0">
              <a:gradFill>
                <a:gsLst>
                  <a:gs pos="1250">
                    <a:srgbClr val="505050"/>
                  </a:gs>
                  <a:gs pos="100000">
                    <a:srgbClr val="505050"/>
                  </a:gs>
                </a:gsLst>
                <a:lin ang="5400000" scaled="0"/>
              </a:gradFill>
              <a:latin typeface="Segoe UI Light"/>
            </a:endParaRPr>
          </a:p>
          <a:p>
            <a:pPr marL="342834" indent="-342834" defTabSz="932563">
              <a:buFont typeface="Wingdings" panose="05000000000000000000" pitchFamily="2" charset="2"/>
              <a:buChar char="ü"/>
              <a:defRPr/>
            </a:pPr>
            <a:r>
              <a:rPr lang="en-US" sz="1765" dirty="0">
                <a:gradFill>
                  <a:gsLst>
                    <a:gs pos="1250">
                      <a:srgbClr val="505050"/>
                    </a:gs>
                    <a:gs pos="100000">
                      <a:srgbClr val="505050"/>
                    </a:gs>
                  </a:gsLst>
                  <a:lin ang="5400000" scaled="0"/>
                </a:gradFill>
                <a:latin typeface="Segoe UI Light"/>
              </a:rPr>
              <a:t>SQL audit logs can reside in </a:t>
            </a:r>
          </a:p>
          <a:p>
            <a:pPr marL="799946" lvl="2" indent="-228556" defTabSz="932563">
              <a:defRPr/>
            </a:pPr>
            <a:r>
              <a:rPr lang="en-US" sz="1765" dirty="0">
                <a:gradFill>
                  <a:gsLst>
                    <a:gs pos="1250">
                      <a:srgbClr val="505050"/>
                    </a:gs>
                    <a:gs pos="100000">
                      <a:srgbClr val="505050"/>
                    </a:gs>
                  </a:gsLst>
                  <a:lin ang="5400000" scaled="0"/>
                </a:gradFill>
                <a:latin typeface="Segoe UI Light"/>
              </a:rPr>
              <a:t>Azure </a:t>
            </a:r>
            <a:r>
              <a:rPr lang="en-US" sz="1765" dirty="0">
                <a:solidFill>
                  <a:srgbClr val="DA4711"/>
                </a:solidFill>
                <a:latin typeface="Segoe UI Light"/>
              </a:rPr>
              <a:t>Storage account </a:t>
            </a:r>
          </a:p>
          <a:p>
            <a:pPr marL="799946" lvl="2" indent="-228556" defTabSz="932563">
              <a:defRPr/>
            </a:pPr>
            <a:r>
              <a:rPr lang="en-US" sz="1765"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Azure </a:t>
            </a:r>
            <a:r>
              <a:rPr lang="en-US" sz="1765" spc="-102" dirty="0">
                <a:ln w="3175">
                  <a:noFill/>
                </a:ln>
                <a:gradFill>
                  <a:gsLst>
                    <a:gs pos="0">
                      <a:srgbClr val="D83B01"/>
                    </a:gs>
                    <a:gs pos="100000">
                      <a:srgbClr val="D83B01"/>
                    </a:gs>
                  </a:gsLst>
                  <a:lin ang="5400000" scaled="0"/>
                </a:gradFill>
                <a:latin typeface="Segoe UI Light"/>
                <a:cs typeface="Segoe UI Semilight" panose="020B0402040204020203" pitchFamily="34" charset="0"/>
              </a:rPr>
              <a:t>Log Analytics </a:t>
            </a:r>
          </a:p>
          <a:p>
            <a:pPr marL="799946" lvl="2" indent="-228556" defTabSz="932563">
              <a:defRPr/>
            </a:pPr>
            <a:r>
              <a:rPr lang="en-US" sz="1765"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Azure </a:t>
            </a:r>
            <a:r>
              <a:rPr lang="en-US" sz="1765" spc="-102" dirty="0">
                <a:ln w="3175">
                  <a:noFill/>
                </a:ln>
                <a:gradFill>
                  <a:gsLst>
                    <a:gs pos="0">
                      <a:srgbClr val="D83B01"/>
                    </a:gs>
                    <a:gs pos="100000">
                      <a:srgbClr val="D83B01"/>
                    </a:gs>
                  </a:gsLst>
                  <a:lin ang="5400000" scaled="0"/>
                </a:gradFill>
                <a:latin typeface="Segoe UI Light"/>
                <a:cs typeface="Segoe UI Semilight" panose="020B0402040204020203" pitchFamily="34" charset="0"/>
              </a:rPr>
              <a:t>Event Hubs </a:t>
            </a:r>
          </a:p>
          <a:p>
            <a:pPr marL="799946" lvl="2" indent="-228556" defTabSz="932563">
              <a:defRPr/>
            </a:pPr>
            <a:endParaRPr lang="en-US" sz="1765" spc="-102" dirty="0">
              <a:ln w="3175">
                <a:noFill/>
              </a:ln>
              <a:gradFill>
                <a:gsLst>
                  <a:gs pos="0">
                    <a:srgbClr val="D83B01"/>
                  </a:gs>
                  <a:gs pos="100000">
                    <a:srgbClr val="D83B01"/>
                  </a:gs>
                </a:gsLst>
                <a:lin ang="5400000" scaled="0"/>
              </a:gradFill>
              <a:latin typeface="Segoe UI Light"/>
              <a:cs typeface="Segoe UI Semilight" panose="020B0402040204020203" pitchFamily="34" charset="0"/>
            </a:endParaRPr>
          </a:p>
          <a:p>
            <a:pPr marL="571390" lvl="2" indent="0" defTabSz="932563">
              <a:buNone/>
              <a:defRPr/>
            </a:pPr>
            <a:endParaRPr lang="en-US" sz="1765" spc="-102" dirty="0">
              <a:ln w="3175">
                <a:noFill/>
              </a:ln>
              <a:gradFill>
                <a:gsLst>
                  <a:gs pos="0">
                    <a:srgbClr val="D83B01"/>
                  </a:gs>
                  <a:gs pos="100000">
                    <a:srgbClr val="D83B01"/>
                  </a:gs>
                </a:gsLst>
                <a:lin ang="5400000" scaled="0"/>
              </a:gradFill>
              <a:latin typeface="Segoe UI Light"/>
              <a:cs typeface="Segoe UI Semilight" panose="020B0402040204020203" pitchFamily="34" charset="0"/>
            </a:endParaRPr>
          </a:p>
          <a:p>
            <a:pPr marL="291380" indent="-291380" defTabSz="932418">
              <a:buFont typeface="Wingdings" panose="05000000000000000000" pitchFamily="2" charset="2"/>
              <a:buChar char="ü"/>
              <a:defRPr/>
            </a:pPr>
            <a:r>
              <a:rPr lang="en-US" sz="1765" dirty="0">
                <a:solidFill>
                  <a:srgbClr val="505050"/>
                </a:solidFill>
                <a:latin typeface="Segoe UI Light" pitchFamily="34" charset="0"/>
              </a:rPr>
              <a:t>Rich set of analysis in e. g. Log Analytics</a:t>
            </a:r>
          </a:p>
          <a:p>
            <a:pPr marL="799946" lvl="2" indent="-228556" defTabSz="932563">
              <a:defRPr/>
            </a:pPr>
            <a:r>
              <a:rPr lang="en-US" sz="1765"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Investigating security alerts  </a:t>
            </a:r>
          </a:p>
          <a:p>
            <a:pPr marL="799946" lvl="2" indent="-228556" defTabSz="932563">
              <a:defRPr/>
            </a:pPr>
            <a:r>
              <a:rPr lang="en-US" sz="1765"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Tracking access to sensitive data</a:t>
            </a:r>
          </a:p>
        </p:txBody>
      </p:sp>
      <p:pic>
        <p:nvPicPr>
          <p:cNvPr id="91" name="Picture 90">
            <a:extLst>
              <a:ext uri="{FF2B5EF4-FFF2-40B4-BE49-F238E27FC236}">
                <a16:creationId xmlns:a16="http://schemas.microsoft.com/office/drawing/2014/main" id="{9C2B32B7-2428-4444-B953-9199055F5268}"/>
              </a:ext>
            </a:extLst>
          </p:cNvPr>
          <p:cNvPicPr>
            <a:picLocks noChangeAspect="1"/>
          </p:cNvPicPr>
          <p:nvPr/>
        </p:nvPicPr>
        <p:blipFill>
          <a:blip r:embed="rId8"/>
          <a:stretch>
            <a:fillRect/>
          </a:stretch>
        </p:blipFill>
        <p:spPr>
          <a:xfrm>
            <a:off x="270232" y="4326235"/>
            <a:ext cx="5260902" cy="2074218"/>
          </a:xfrm>
          <a:prstGeom prst="rect">
            <a:avLst/>
          </a:prstGeom>
          <a:ln>
            <a:noFill/>
          </a:ln>
          <a:effectLst>
            <a:outerShdw blurRad="190500" algn="tl" rotWithShape="0">
              <a:srgbClr val="000000">
                <a:alpha val="70000"/>
              </a:srgbClr>
            </a:outerShdw>
          </a:effectLst>
        </p:spPr>
      </p:pic>
      <p:grpSp>
        <p:nvGrpSpPr>
          <p:cNvPr id="92" name="Group 91">
            <a:extLst>
              <a:ext uri="{FF2B5EF4-FFF2-40B4-BE49-F238E27FC236}">
                <a16:creationId xmlns:a16="http://schemas.microsoft.com/office/drawing/2014/main" id="{0B4FC98D-D2C3-4494-BD1A-8E1633D8BADF}"/>
              </a:ext>
            </a:extLst>
          </p:cNvPr>
          <p:cNvGrpSpPr/>
          <p:nvPr/>
        </p:nvGrpSpPr>
        <p:grpSpPr>
          <a:xfrm>
            <a:off x="5344066" y="3044227"/>
            <a:ext cx="1782207" cy="1134038"/>
            <a:chOff x="2515255" y="5045290"/>
            <a:chExt cx="2225595" cy="1416171"/>
          </a:xfrm>
        </p:grpSpPr>
        <p:sp>
          <p:nvSpPr>
            <p:cNvPr id="93" name="Freeform 28">
              <a:extLst>
                <a:ext uri="{FF2B5EF4-FFF2-40B4-BE49-F238E27FC236}">
                  <a16:creationId xmlns:a16="http://schemas.microsoft.com/office/drawing/2014/main" id="{5ECC8817-EC6C-4772-B695-7882A000BA83}"/>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4" name="Freeform 29">
              <a:extLst>
                <a:ext uri="{FF2B5EF4-FFF2-40B4-BE49-F238E27FC236}">
                  <a16:creationId xmlns:a16="http://schemas.microsoft.com/office/drawing/2014/main" id="{43E4DAE9-CC18-4A52-88E1-34CBED462620}"/>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5" name="Freeform 87">
              <a:extLst>
                <a:ext uri="{FF2B5EF4-FFF2-40B4-BE49-F238E27FC236}">
                  <a16:creationId xmlns:a16="http://schemas.microsoft.com/office/drawing/2014/main" id="{556A4D2B-BDFB-4A23-A5F4-4FDEFC589DCB}"/>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6" name="Freeform 88">
              <a:extLst>
                <a:ext uri="{FF2B5EF4-FFF2-40B4-BE49-F238E27FC236}">
                  <a16:creationId xmlns:a16="http://schemas.microsoft.com/office/drawing/2014/main" id="{EA5DC406-EB7A-4D5A-A1D2-490B27611150}"/>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7" name="Freeform 89">
              <a:extLst>
                <a:ext uri="{FF2B5EF4-FFF2-40B4-BE49-F238E27FC236}">
                  <a16:creationId xmlns:a16="http://schemas.microsoft.com/office/drawing/2014/main" id="{23464244-B44E-46F5-9F4A-AC52CEF26A9F}"/>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8" name="Freeform 90">
              <a:extLst>
                <a:ext uri="{FF2B5EF4-FFF2-40B4-BE49-F238E27FC236}">
                  <a16:creationId xmlns:a16="http://schemas.microsoft.com/office/drawing/2014/main" id="{EB09BF89-444F-430B-9B26-E599043BE146}"/>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9" name="Freeform 91">
              <a:extLst>
                <a:ext uri="{FF2B5EF4-FFF2-40B4-BE49-F238E27FC236}">
                  <a16:creationId xmlns:a16="http://schemas.microsoft.com/office/drawing/2014/main" id="{D97DF08C-0BED-4F2C-B734-22DC56CEF988}"/>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0" name="Freeform 92">
              <a:extLst>
                <a:ext uri="{FF2B5EF4-FFF2-40B4-BE49-F238E27FC236}">
                  <a16:creationId xmlns:a16="http://schemas.microsoft.com/office/drawing/2014/main" id="{7FECCB1C-DF63-4CDC-9EEE-5057C04E136F}"/>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1" name="Freeform 93">
              <a:extLst>
                <a:ext uri="{FF2B5EF4-FFF2-40B4-BE49-F238E27FC236}">
                  <a16:creationId xmlns:a16="http://schemas.microsoft.com/office/drawing/2014/main" id="{71ECDA6E-8D9D-4364-A21E-9CAE8BC59A90}"/>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2" name="Freeform 94">
              <a:extLst>
                <a:ext uri="{FF2B5EF4-FFF2-40B4-BE49-F238E27FC236}">
                  <a16:creationId xmlns:a16="http://schemas.microsoft.com/office/drawing/2014/main" id="{26FB062E-2D2F-4F2C-865A-836959A88418}"/>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3" name="Freeform 95">
              <a:extLst>
                <a:ext uri="{FF2B5EF4-FFF2-40B4-BE49-F238E27FC236}">
                  <a16:creationId xmlns:a16="http://schemas.microsoft.com/office/drawing/2014/main" id="{E945FE43-6CAC-45AC-BE30-9F2520487A29}"/>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4" name="Freeform 96">
              <a:extLst>
                <a:ext uri="{FF2B5EF4-FFF2-40B4-BE49-F238E27FC236}">
                  <a16:creationId xmlns:a16="http://schemas.microsoft.com/office/drawing/2014/main" id="{DC6B2CB7-9978-4861-A397-A566BA34914F}"/>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5" name="Freeform 97">
              <a:extLst>
                <a:ext uri="{FF2B5EF4-FFF2-40B4-BE49-F238E27FC236}">
                  <a16:creationId xmlns:a16="http://schemas.microsoft.com/office/drawing/2014/main" id="{1D68FCB1-6FF8-43B0-AD41-0B3EC3D27506}"/>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6" name="Freeform 98">
              <a:extLst>
                <a:ext uri="{FF2B5EF4-FFF2-40B4-BE49-F238E27FC236}">
                  <a16:creationId xmlns:a16="http://schemas.microsoft.com/office/drawing/2014/main" id="{4C9E01FD-CD96-4351-A76F-9CF6FE2FAB2F}"/>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7" name="Freeform 99">
              <a:extLst>
                <a:ext uri="{FF2B5EF4-FFF2-40B4-BE49-F238E27FC236}">
                  <a16:creationId xmlns:a16="http://schemas.microsoft.com/office/drawing/2014/main" id="{4AA658E1-04B9-4BD4-935F-58ED95AF1FA0}"/>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8" name="Freeform 100">
              <a:extLst>
                <a:ext uri="{FF2B5EF4-FFF2-40B4-BE49-F238E27FC236}">
                  <a16:creationId xmlns:a16="http://schemas.microsoft.com/office/drawing/2014/main" id="{7EBC9B07-216F-4B36-A2D6-8653D1DE3A46}"/>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9" name="Freeform 101">
              <a:extLst>
                <a:ext uri="{FF2B5EF4-FFF2-40B4-BE49-F238E27FC236}">
                  <a16:creationId xmlns:a16="http://schemas.microsoft.com/office/drawing/2014/main" id="{6AC5D9F4-A2AF-4007-B3BE-40A887479DF7}"/>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0" name="Freeform 103">
              <a:extLst>
                <a:ext uri="{FF2B5EF4-FFF2-40B4-BE49-F238E27FC236}">
                  <a16:creationId xmlns:a16="http://schemas.microsoft.com/office/drawing/2014/main" id="{F9EB04FD-0945-4841-9D1E-0F4822B49486}"/>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1" name="Freeform 104">
              <a:extLst>
                <a:ext uri="{FF2B5EF4-FFF2-40B4-BE49-F238E27FC236}">
                  <a16:creationId xmlns:a16="http://schemas.microsoft.com/office/drawing/2014/main" id="{910FF82E-5472-42F7-A2A5-6372394164F4}"/>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2" name="Freeform 105">
              <a:extLst>
                <a:ext uri="{FF2B5EF4-FFF2-40B4-BE49-F238E27FC236}">
                  <a16:creationId xmlns:a16="http://schemas.microsoft.com/office/drawing/2014/main" id="{0DF538C3-349D-456E-83FC-5E5831CD0FE0}"/>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3" name="Freeform 106">
              <a:extLst>
                <a:ext uri="{FF2B5EF4-FFF2-40B4-BE49-F238E27FC236}">
                  <a16:creationId xmlns:a16="http://schemas.microsoft.com/office/drawing/2014/main" id="{34B8EAFD-BE69-4C29-93E4-ED046B26AC5B}"/>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4" name="Freeform 107">
              <a:extLst>
                <a:ext uri="{FF2B5EF4-FFF2-40B4-BE49-F238E27FC236}">
                  <a16:creationId xmlns:a16="http://schemas.microsoft.com/office/drawing/2014/main" id="{549FAB21-F6D1-4B47-AC37-0EC778EBC693}"/>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5" name="Rectangle 114">
              <a:extLst>
                <a:ext uri="{FF2B5EF4-FFF2-40B4-BE49-F238E27FC236}">
                  <a16:creationId xmlns:a16="http://schemas.microsoft.com/office/drawing/2014/main" id="{5E85E554-671B-41E6-8734-FD5B890008DC}"/>
                </a:ext>
              </a:extLst>
            </p:cNvPr>
            <p:cNvSpPr/>
            <p:nvPr/>
          </p:nvSpPr>
          <p:spPr bwMode="auto">
            <a:xfrm>
              <a:off x="2810213" y="6038872"/>
              <a:ext cx="1930637" cy="422589"/>
            </a:xfrm>
            <a:prstGeom prst="rect">
              <a:avLst/>
            </a:prstGeom>
            <a:solidFill>
              <a:srgbClr val="A379AE"/>
            </a:solidFill>
            <a:ln w="10795" cap="flat" cmpd="sng" algn="ctr">
              <a:noFill/>
              <a:prstDash val="solid"/>
              <a:headEnd type="none" w="med" len="med"/>
              <a:tailEnd type="none" w="med" len="med"/>
            </a:ln>
            <a:effectLst/>
          </p:spPr>
          <p:txBody>
            <a:bodyPr vert="horz" wrap="square" lIns="63990" tIns="45707" rIns="63990" bIns="45707" numCol="1" rtlCol="0" anchor="ctr" anchorCtr="0" compatLnSpc="1">
              <a:prstTxWarp prst="textNoShape">
                <a:avLst/>
              </a:prstTxWarp>
              <a:spAutoFit/>
            </a:bodyPr>
            <a:lstStyle/>
            <a:p>
              <a:pPr defTabSz="932232" fontAlgn="base">
                <a:spcBef>
                  <a:spcPct val="0"/>
                </a:spcBef>
                <a:spcAft>
                  <a:spcPct val="0"/>
                </a:spcAft>
                <a:defRPr/>
              </a:pPr>
              <a:r>
                <a:rPr lang="en-US" sz="1599" kern="0">
                  <a:gradFill>
                    <a:gsLst>
                      <a:gs pos="5439">
                        <a:srgbClr val="F8F8F8"/>
                      </a:gs>
                      <a:gs pos="10000">
                        <a:srgbClr val="F8F8F8"/>
                      </a:gs>
                    </a:gsLst>
                    <a:lin ang="5400000" scaled="0"/>
                  </a:gradFill>
                  <a:latin typeface="Segoe UI"/>
                </a:rPr>
                <a:t>         Developer</a:t>
              </a:r>
            </a:p>
          </p:txBody>
        </p:sp>
        <p:sp>
          <p:nvSpPr>
            <p:cNvPr id="116" name="Freeform 102">
              <a:extLst>
                <a:ext uri="{FF2B5EF4-FFF2-40B4-BE49-F238E27FC236}">
                  <a16:creationId xmlns:a16="http://schemas.microsoft.com/office/drawing/2014/main" id="{4010BD9F-0647-4187-A8E2-06088139CD8D}"/>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nvGrpSpPr>
            <p:cNvPr id="117" name="Group 116">
              <a:extLst>
                <a:ext uri="{FF2B5EF4-FFF2-40B4-BE49-F238E27FC236}">
                  <a16:creationId xmlns:a16="http://schemas.microsoft.com/office/drawing/2014/main" id="{EA9AB285-4CAF-4933-B8E9-4E7EA6A58796}"/>
                </a:ext>
              </a:extLst>
            </p:cNvPr>
            <p:cNvGrpSpPr/>
            <p:nvPr/>
          </p:nvGrpSpPr>
          <p:grpSpPr>
            <a:xfrm>
              <a:off x="2627848" y="5848957"/>
              <a:ext cx="782115" cy="583143"/>
              <a:chOff x="2613477" y="5760580"/>
              <a:chExt cx="782115" cy="583143"/>
            </a:xfrm>
          </p:grpSpPr>
          <p:sp>
            <p:nvSpPr>
              <p:cNvPr id="118" name="Freeform 159">
                <a:extLst>
                  <a:ext uri="{FF2B5EF4-FFF2-40B4-BE49-F238E27FC236}">
                    <a16:creationId xmlns:a16="http://schemas.microsoft.com/office/drawing/2014/main" id="{D28AA955-CE03-47F8-A5E9-C77BB8BA4003}"/>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nvGrpSpPr>
              <p:cNvPr id="119" name="Group 118">
                <a:extLst>
                  <a:ext uri="{FF2B5EF4-FFF2-40B4-BE49-F238E27FC236}">
                    <a16:creationId xmlns:a16="http://schemas.microsoft.com/office/drawing/2014/main" id="{8562FA88-9BDC-4096-8FF0-BB926E0BFB6E}"/>
                  </a:ext>
                </a:extLst>
              </p:cNvPr>
              <p:cNvGrpSpPr/>
              <p:nvPr/>
            </p:nvGrpSpPr>
            <p:grpSpPr>
              <a:xfrm>
                <a:off x="2619407" y="5760580"/>
                <a:ext cx="776185" cy="529436"/>
                <a:chOff x="2613477" y="5787936"/>
                <a:chExt cx="776185" cy="529436"/>
              </a:xfrm>
            </p:grpSpPr>
            <p:sp>
              <p:nvSpPr>
                <p:cNvPr id="126" name="Freeform 157">
                  <a:extLst>
                    <a:ext uri="{FF2B5EF4-FFF2-40B4-BE49-F238E27FC236}">
                      <a16:creationId xmlns:a16="http://schemas.microsoft.com/office/drawing/2014/main" id="{42C79FE4-DB30-4831-9BCA-721CDDC72799}"/>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nvGrpSpPr>
                <p:cNvPr id="127" name="Group 126">
                  <a:extLst>
                    <a:ext uri="{FF2B5EF4-FFF2-40B4-BE49-F238E27FC236}">
                      <a16:creationId xmlns:a16="http://schemas.microsoft.com/office/drawing/2014/main" id="{56A88F3F-CC6F-4DAD-817B-99EDE6A79A01}"/>
                    </a:ext>
                  </a:extLst>
                </p:cNvPr>
                <p:cNvGrpSpPr/>
                <p:nvPr/>
              </p:nvGrpSpPr>
              <p:grpSpPr>
                <a:xfrm>
                  <a:off x="2972821" y="6022708"/>
                  <a:ext cx="59891" cy="62287"/>
                  <a:chOff x="2972821" y="6022708"/>
                  <a:chExt cx="59891" cy="62287"/>
                </a:xfrm>
              </p:grpSpPr>
              <p:sp>
                <p:nvSpPr>
                  <p:cNvPr id="129" name="Freeform 160">
                    <a:extLst>
                      <a:ext uri="{FF2B5EF4-FFF2-40B4-BE49-F238E27FC236}">
                        <a16:creationId xmlns:a16="http://schemas.microsoft.com/office/drawing/2014/main" id="{49AB393C-97CE-476B-8DD2-BE0D4C279D11}"/>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30" name="Freeform 161">
                    <a:extLst>
                      <a:ext uri="{FF2B5EF4-FFF2-40B4-BE49-F238E27FC236}">
                        <a16:creationId xmlns:a16="http://schemas.microsoft.com/office/drawing/2014/main" id="{5C8E99AB-B281-417C-A426-5D09C64F2A8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31" name="Freeform 162">
                    <a:extLst>
                      <a:ext uri="{FF2B5EF4-FFF2-40B4-BE49-F238E27FC236}">
                        <a16:creationId xmlns:a16="http://schemas.microsoft.com/office/drawing/2014/main" id="{98911D2E-F830-47D8-8827-B3E93D1C5607}"/>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32" name="Freeform 163">
                    <a:extLst>
                      <a:ext uri="{FF2B5EF4-FFF2-40B4-BE49-F238E27FC236}">
                        <a16:creationId xmlns:a16="http://schemas.microsoft.com/office/drawing/2014/main" id="{7773E0BE-93E4-46D9-870E-6E13F74F3EBE}"/>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sp>
              <p:nvSpPr>
                <p:cNvPr id="128" name="Freeform 158">
                  <a:extLst>
                    <a:ext uri="{FF2B5EF4-FFF2-40B4-BE49-F238E27FC236}">
                      <a16:creationId xmlns:a16="http://schemas.microsoft.com/office/drawing/2014/main" id="{ADB4D79B-90EF-405A-A750-09C399FE56BB}"/>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grpSp>
            <p:nvGrpSpPr>
              <p:cNvPr id="120" name="Group 119">
                <a:extLst>
                  <a:ext uri="{FF2B5EF4-FFF2-40B4-BE49-F238E27FC236}">
                    <a16:creationId xmlns:a16="http://schemas.microsoft.com/office/drawing/2014/main" id="{982B8CFA-5A97-4AE2-92F5-D66D1A8EED3C}"/>
                  </a:ext>
                </a:extLst>
              </p:cNvPr>
              <p:cNvGrpSpPr/>
              <p:nvPr/>
            </p:nvGrpSpPr>
            <p:grpSpPr>
              <a:xfrm>
                <a:off x="2668575" y="6185611"/>
                <a:ext cx="213213" cy="158112"/>
                <a:chOff x="2668575" y="6185611"/>
                <a:chExt cx="213213" cy="158112"/>
              </a:xfrm>
            </p:grpSpPr>
            <p:sp>
              <p:nvSpPr>
                <p:cNvPr id="121" name="Freeform 164">
                  <a:extLst>
                    <a:ext uri="{FF2B5EF4-FFF2-40B4-BE49-F238E27FC236}">
                      <a16:creationId xmlns:a16="http://schemas.microsoft.com/office/drawing/2014/main" id="{AFFFB9FA-B80A-4BC2-8731-80304CC568CB}"/>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22" name="Freeform 165">
                  <a:extLst>
                    <a:ext uri="{FF2B5EF4-FFF2-40B4-BE49-F238E27FC236}">
                      <a16:creationId xmlns:a16="http://schemas.microsoft.com/office/drawing/2014/main" id="{772541C9-98CE-435C-87AE-6ED85FD84918}"/>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23" name="Freeform 166">
                  <a:extLst>
                    <a:ext uri="{FF2B5EF4-FFF2-40B4-BE49-F238E27FC236}">
                      <a16:creationId xmlns:a16="http://schemas.microsoft.com/office/drawing/2014/main" id="{4CF18C78-B336-48BF-823F-41F98AFE15DB}"/>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24" name="Freeform 167">
                  <a:extLst>
                    <a:ext uri="{FF2B5EF4-FFF2-40B4-BE49-F238E27FC236}">
                      <a16:creationId xmlns:a16="http://schemas.microsoft.com/office/drawing/2014/main" id="{22848501-FE21-4487-A9FD-7BF583D543D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25" name="Freeform 168">
                  <a:extLst>
                    <a:ext uri="{FF2B5EF4-FFF2-40B4-BE49-F238E27FC236}">
                      <a16:creationId xmlns:a16="http://schemas.microsoft.com/office/drawing/2014/main" id="{4BC01BE8-D166-4F13-9A8D-A45895535C2C}"/>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grpSp>
      </p:grpSp>
      <p:pic>
        <p:nvPicPr>
          <p:cNvPr id="4" name="Grafik 3">
            <a:extLst>
              <a:ext uri="{FF2B5EF4-FFF2-40B4-BE49-F238E27FC236}">
                <a16:creationId xmlns:a16="http://schemas.microsoft.com/office/drawing/2014/main" id="{A7D46FEE-83F9-480D-BACC-EFA057E27CA2}"/>
              </a:ext>
            </a:extLst>
          </p:cNvPr>
          <p:cNvPicPr>
            <a:picLocks noChangeAspect="1"/>
          </p:cNvPicPr>
          <p:nvPr/>
        </p:nvPicPr>
        <p:blipFill>
          <a:blip r:embed="rId9"/>
          <a:stretch>
            <a:fillRect/>
          </a:stretch>
        </p:blipFill>
        <p:spPr>
          <a:xfrm>
            <a:off x="4257728" y="489401"/>
            <a:ext cx="2694471" cy="2470313"/>
          </a:xfrm>
          <a:prstGeom prst="rect">
            <a:avLst/>
          </a:prstGeom>
        </p:spPr>
      </p:pic>
    </p:spTree>
    <p:extLst>
      <p:ext uri="{BB962C8B-B14F-4D97-AF65-F5344CB8AC3E}">
        <p14:creationId xmlns:p14="http://schemas.microsoft.com/office/powerpoint/2010/main" val="41045468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Rectangle 325">
            <a:extLst>
              <a:ext uri="{FF2B5EF4-FFF2-40B4-BE49-F238E27FC236}">
                <a16:creationId xmlns:a16="http://schemas.microsoft.com/office/drawing/2014/main" id="{5C5AB348-E75C-41D2-A64E-59D4AC7A8835}"/>
              </a:ext>
            </a:extLst>
          </p:cNvPr>
          <p:cNvSpPr/>
          <p:nvPr/>
        </p:nvSpPr>
        <p:spPr>
          <a:xfrm>
            <a:off x="5802863" y="1565124"/>
            <a:ext cx="1386106"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On-premises</a:t>
            </a:r>
          </a:p>
        </p:txBody>
      </p:sp>
      <p:sp>
        <p:nvSpPr>
          <p:cNvPr id="328" name="Rectangle 327">
            <a:extLst>
              <a:ext uri="{FF2B5EF4-FFF2-40B4-BE49-F238E27FC236}">
                <a16:creationId xmlns:a16="http://schemas.microsoft.com/office/drawing/2014/main" id="{37742351-D24E-44A2-8373-6FFE4F9F3BEF}"/>
              </a:ext>
            </a:extLst>
          </p:cNvPr>
          <p:cNvSpPr/>
          <p:nvPr/>
        </p:nvSpPr>
        <p:spPr>
          <a:xfrm>
            <a:off x="5664699" y="5523093"/>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Datacenter Management</a:t>
            </a:r>
          </a:p>
        </p:txBody>
      </p:sp>
      <p:sp>
        <p:nvSpPr>
          <p:cNvPr id="329" name="Rectangle 328">
            <a:extLst>
              <a:ext uri="{FF2B5EF4-FFF2-40B4-BE49-F238E27FC236}">
                <a16:creationId xmlns:a16="http://schemas.microsoft.com/office/drawing/2014/main" id="{8023C85F-B2E6-4F6F-B58D-3939853AB56F}"/>
              </a:ext>
            </a:extLst>
          </p:cNvPr>
          <p:cNvSpPr/>
          <p:nvPr/>
        </p:nvSpPr>
        <p:spPr>
          <a:xfrm>
            <a:off x="5664699" y="5044332"/>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Hardware</a:t>
            </a:r>
          </a:p>
        </p:txBody>
      </p:sp>
      <p:sp>
        <p:nvSpPr>
          <p:cNvPr id="331" name="Rectangle 330">
            <a:extLst>
              <a:ext uri="{FF2B5EF4-FFF2-40B4-BE49-F238E27FC236}">
                <a16:creationId xmlns:a16="http://schemas.microsoft.com/office/drawing/2014/main" id="{27159407-87B6-405D-B087-B703B7E178C2}"/>
              </a:ext>
            </a:extLst>
          </p:cNvPr>
          <p:cNvSpPr/>
          <p:nvPr/>
        </p:nvSpPr>
        <p:spPr>
          <a:xfrm>
            <a:off x="5664699" y="4089238"/>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 provision /patching</a:t>
            </a:r>
          </a:p>
        </p:txBody>
      </p:sp>
      <p:sp>
        <p:nvSpPr>
          <p:cNvPr id="332" name="Rectangle 331">
            <a:extLst>
              <a:ext uri="{FF2B5EF4-FFF2-40B4-BE49-F238E27FC236}">
                <a16:creationId xmlns:a16="http://schemas.microsoft.com/office/drawing/2014/main" id="{EC612568-4108-4DFE-85D6-10572AD2EDF8}"/>
              </a:ext>
            </a:extLst>
          </p:cNvPr>
          <p:cNvSpPr/>
          <p:nvPr/>
        </p:nvSpPr>
        <p:spPr>
          <a:xfrm>
            <a:off x="5664699" y="3610475"/>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33" name="Rectangle 332">
            <a:extLst>
              <a:ext uri="{FF2B5EF4-FFF2-40B4-BE49-F238E27FC236}">
                <a16:creationId xmlns:a16="http://schemas.microsoft.com/office/drawing/2014/main" id="{04B73E38-D3C9-4452-B1CC-D3AAC1AB0EF0}"/>
              </a:ext>
            </a:extLst>
          </p:cNvPr>
          <p:cNvSpPr/>
          <p:nvPr/>
        </p:nvSpPr>
        <p:spPr>
          <a:xfrm>
            <a:off x="5664699" y="4568001"/>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Virtualization</a:t>
            </a:r>
          </a:p>
        </p:txBody>
      </p:sp>
      <p:sp>
        <p:nvSpPr>
          <p:cNvPr id="334" name="Rectangle 333">
            <a:extLst>
              <a:ext uri="{FF2B5EF4-FFF2-40B4-BE49-F238E27FC236}">
                <a16:creationId xmlns:a16="http://schemas.microsoft.com/office/drawing/2014/main" id="{4FF62C77-3304-4315-951A-FC0BC6F04647}"/>
              </a:ext>
            </a:extLst>
          </p:cNvPr>
          <p:cNvSpPr/>
          <p:nvPr/>
        </p:nvSpPr>
        <p:spPr>
          <a:xfrm>
            <a:off x="5664699" y="2652949"/>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35" name="Rectangle 334">
            <a:extLst>
              <a:ext uri="{FF2B5EF4-FFF2-40B4-BE49-F238E27FC236}">
                <a16:creationId xmlns:a16="http://schemas.microsoft.com/office/drawing/2014/main" id="{375D6CF8-B702-4FD6-98FB-E85A57AA33CD}"/>
              </a:ext>
            </a:extLst>
          </p:cNvPr>
          <p:cNvSpPr>
            <a:spLocks/>
          </p:cNvSpPr>
          <p:nvPr/>
        </p:nvSpPr>
        <p:spPr>
          <a:xfrm>
            <a:off x="5664699" y="2174185"/>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36" name="Rectangle 335">
            <a:extLst>
              <a:ext uri="{FF2B5EF4-FFF2-40B4-BE49-F238E27FC236}">
                <a16:creationId xmlns:a16="http://schemas.microsoft.com/office/drawing/2014/main" id="{28F17679-1E0C-45A8-90BE-9A10311ECA20}"/>
              </a:ext>
            </a:extLst>
          </p:cNvPr>
          <p:cNvSpPr/>
          <p:nvPr/>
        </p:nvSpPr>
        <p:spPr>
          <a:xfrm>
            <a:off x="5664699" y="3131712"/>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380" name="Rectangle 379">
            <a:extLst>
              <a:ext uri="{FF2B5EF4-FFF2-40B4-BE49-F238E27FC236}">
                <a16:creationId xmlns:a16="http://schemas.microsoft.com/office/drawing/2014/main" id="{827CD6D7-9ED3-45D4-8883-E33FBC09EC55}"/>
              </a:ext>
            </a:extLst>
          </p:cNvPr>
          <p:cNvSpPr/>
          <p:nvPr/>
        </p:nvSpPr>
        <p:spPr>
          <a:xfrm>
            <a:off x="7936487" y="1565124"/>
            <a:ext cx="1447251"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Infrastructure</a:t>
            </a:r>
          </a:p>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88" name="Rectangle 387">
            <a:extLst>
              <a:ext uri="{FF2B5EF4-FFF2-40B4-BE49-F238E27FC236}">
                <a16:creationId xmlns:a16="http://schemas.microsoft.com/office/drawing/2014/main" id="{21288FD3-AB70-4664-9BBA-23D72942366D}"/>
              </a:ext>
            </a:extLst>
          </p:cNvPr>
          <p:cNvSpPr/>
          <p:nvPr/>
        </p:nvSpPr>
        <p:spPr>
          <a:xfrm>
            <a:off x="7828895" y="5521692"/>
            <a:ext cx="166243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89" name="Rectangle 388">
            <a:extLst>
              <a:ext uri="{FF2B5EF4-FFF2-40B4-BE49-F238E27FC236}">
                <a16:creationId xmlns:a16="http://schemas.microsoft.com/office/drawing/2014/main" id="{E62A6D1A-2795-454D-A7FF-1A6572C479A4}"/>
              </a:ext>
            </a:extLst>
          </p:cNvPr>
          <p:cNvSpPr/>
          <p:nvPr/>
        </p:nvSpPr>
        <p:spPr>
          <a:xfrm>
            <a:off x="7828895" y="5042930"/>
            <a:ext cx="166243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91" name="Rectangle 390">
            <a:extLst>
              <a:ext uri="{FF2B5EF4-FFF2-40B4-BE49-F238E27FC236}">
                <a16:creationId xmlns:a16="http://schemas.microsoft.com/office/drawing/2014/main" id="{B0F545D2-DCAE-404F-8814-AE6941FC9960}"/>
              </a:ext>
            </a:extLst>
          </p:cNvPr>
          <p:cNvSpPr/>
          <p:nvPr/>
        </p:nvSpPr>
        <p:spPr>
          <a:xfrm>
            <a:off x="7828895" y="4566596"/>
            <a:ext cx="166243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83" name="Rectangle 382">
            <a:extLst>
              <a:ext uri="{FF2B5EF4-FFF2-40B4-BE49-F238E27FC236}">
                <a16:creationId xmlns:a16="http://schemas.microsoft.com/office/drawing/2014/main" id="{A45AE035-F041-4091-A37E-B92AF1890848}"/>
              </a:ext>
            </a:extLst>
          </p:cNvPr>
          <p:cNvSpPr/>
          <p:nvPr/>
        </p:nvSpPr>
        <p:spPr>
          <a:xfrm>
            <a:off x="7828895" y="4087832"/>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a:t>
            </a:r>
          </a:p>
        </p:txBody>
      </p:sp>
      <p:sp>
        <p:nvSpPr>
          <p:cNvPr id="384" name="Rectangle 383">
            <a:extLst>
              <a:ext uri="{FF2B5EF4-FFF2-40B4-BE49-F238E27FC236}">
                <a16:creationId xmlns:a16="http://schemas.microsoft.com/office/drawing/2014/main" id="{361E662F-2C71-4845-8F33-7786B24EF9E3}"/>
              </a:ext>
            </a:extLst>
          </p:cNvPr>
          <p:cNvSpPr/>
          <p:nvPr/>
        </p:nvSpPr>
        <p:spPr>
          <a:xfrm>
            <a:off x="7828895" y="3609072"/>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85" name="Rectangle 384">
            <a:extLst>
              <a:ext uri="{FF2B5EF4-FFF2-40B4-BE49-F238E27FC236}">
                <a16:creationId xmlns:a16="http://schemas.microsoft.com/office/drawing/2014/main" id="{CA516A82-DE11-4409-B2C7-D295969291D1}"/>
              </a:ext>
            </a:extLst>
          </p:cNvPr>
          <p:cNvSpPr/>
          <p:nvPr/>
        </p:nvSpPr>
        <p:spPr>
          <a:xfrm>
            <a:off x="7828895" y="2651547"/>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86" name="Rectangle 385">
            <a:extLst>
              <a:ext uri="{FF2B5EF4-FFF2-40B4-BE49-F238E27FC236}">
                <a16:creationId xmlns:a16="http://schemas.microsoft.com/office/drawing/2014/main" id="{2942E14C-C3D7-4EAE-BFC9-CBF439361005}"/>
              </a:ext>
            </a:extLst>
          </p:cNvPr>
          <p:cNvSpPr>
            <a:spLocks/>
          </p:cNvSpPr>
          <p:nvPr/>
        </p:nvSpPr>
        <p:spPr>
          <a:xfrm>
            <a:off x="7828895" y="2172782"/>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87" name="Rectangle 386">
            <a:extLst>
              <a:ext uri="{FF2B5EF4-FFF2-40B4-BE49-F238E27FC236}">
                <a16:creationId xmlns:a16="http://schemas.microsoft.com/office/drawing/2014/main" id="{09484967-9419-40F6-9227-89468593D338}"/>
              </a:ext>
            </a:extLst>
          </p:cNvPr>
          <p:cNvSpPr/>
          <p:nvPr/>
        </p:nvSpPr>
        <p:spPr>
          <a:xfrm>
            <a:off x="7828895" y="3130308"/>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338" name="Rectangle 337">
            <a:extLst>
              <a:ext uri="{FF2B5EF4-FFF2-40B4-BE49-F238E27FC236}">
                <a16:creationId xmlns:a16="http://schemas.microsoft.com/office/drawing/2014/main" id="{E6859764-545D-42FD-AFBC-6DB61D372D3D}"/>
              </a:ext>
            </a:extLst>
          </p:cNvPr>
          <p:cNvSpPr/>
          <p:nvPr/>
        </p:nvSpPr>
        <p:spPr>
          <a:xfrm>
            <a:off x="10225230" y="1094953"/>
            <a:ext cx="1346129"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Platform</a:t>
            </a:r>
          </a:p>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54" name="Rectangle 353">
            <a:extLst>
              <a:ext uri="{FF2B5EF4-FFF2-40B4-BE49-F238E27FC236}">
                <a16:creationId xmlns:a16="http://schemas.microsoft.com/office/drawing/2014/main" id="{C6889EDB-B547-4894-9E68-1325B12A3152}"/>
              </a:ext>
            </a:extLst>
          </p:cNvPr>
          <p:cNvSpPr/>
          <p:nvPr/>
        </p:nvSpPr>
        <p:spPr>
          <a:xfrm>
            <a:off x="10067075" y="2662568"/>
            <a:ext cx="160757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55" name="Rectangle 354">
            <a:extLst>
              <a:ext uri="{FF2B5EF4-FFF2-40B4-BE49-F238E27FC236}">
                <a16:creationId xmlns:a16="http://schemas.microsoft.com/office/drawing/2014/main" id="{737440F1-687D-4B3C-A94C-BAC0462B96B7}"/>
              </a:ext>
            </a:extLst>
          </p:cNvPr>
          <p:cNvSpPr>
            <a:spLocks/>
          </p:cNvSpPr>
          <p:nvPr/>
        </p:nvSpPr>
        <p:spPr>
          <a:xfrm>
            <a:off x="10067075" y="2183805"/>
            <a:ext cx="160757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47" name="Rectangle 346">
            <a:extLst>
              <a:ext uri="{FF2B5EF4-FFF2-40B4-BE49-F238E27FC236}">
                <a16:creationId xmlns:a16="http://schemas.microsoft.com/office/drawing/2014/main" id="{8A24D846-46BE-4D34-975B-24B0D4FF7652}"/>
              </a:ext>
            </a:extLst>
          </p:cNvPr>
          <p:cNvSpPr/>
          <p:nvPr/>
        </p:nvSpPr>
        <p:spPr>
          <a:xfrm>
            <a:off x="10067075" y="5523091"/>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48" name="Rectangle 347">
            <a:extLst>
              <a:ext uri="{FF2B5EF4-FFF2-40B4-BE49-F238E27FC236}">
                <a16:creationId xmlns:a16="http://schemas.microsoft.com/office/drawing/2014/main" id="{94A22BD9-5258-4FD2-AAB9-6B1824A25480}"/>
              </a:ext>
            </a:extLst>
          </p:cNvPr>
          <p:cNvSpPr/>
          <p:nvPr/>
        </p:nvSpPr>
        <p:spPr>
          <a:xfrm>
            <a:off x="10067075" y="5044328"/>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50" name="Rectangle 349">
            <a:extLst>
              <a:ext uri="{FF2B5EF4-FFF2-40B4-BE49-F238E27FC236}">
                <a16:creationId xmlns:a16="http://schemas.microsoft.com/office/drawing/2014/main" id="{4BE8E2AA-3D9E-4D68-BD88-5E9D1E577D24}"/>
              </a:ext>
            </a:extLst>
          </p:cNvPr>
          <p:cNvSpPr/>
          <p:nvPr/>
        </p:nvSpPr>
        <p:spPr>
          <a:xfrm>
            <a:off x="10067075" y="4577620"/>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51" name="Rectangle 350">
            <a:extLst>
              <a:ext uri="{FF2B5EF4-FFF2-40B4-BE49-F238E27FC236}">
                <a16:creationId xmlns:a16="http://schemas.microsoft.com/office/drawing/2014/main" id="{7EC59310-BA56-4726-ADD6-65D1F8701C91}"/>
              </a:ext>
            </a:extLst>
          </p:cNvPr>
          <p:cNvSpPr/>
          <p:nvPr/>
        </p:nvSpPr>
        <p:spPr>
          <a:xfrm>
            <a:off x="10067075" y="4098857"/>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O/S</a:t>
            </a:r>
          </a:p>
        </p:txBody>
      </p:sp>
      <p:sp>
        <p:nvSpPr>
          <p:cNvPr id="352" name="Rectangle 351">
            <a:extLst>
              <a:ext uri="{FF2B5EF4-FFF2-40B4-BE49-F238E27FC236}">
                <a16:creationId xmlns:a16="http://schemas.microsoft.com/office/drawing/2014/main" id="{8286D5EE-50B8-48CB-A9AB-65FCB2A2A3E6}"/>
              </a:ext>
            </a:extLst>
          </p:cNvPr>
          <p:cNvSpPr/>
          <p:nvPr/>
        </p:nvSpPr>
        <p:spPr>
          <a:xfrm>
            <a:off x="10067075" y="3620095"/>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Database Provision/ Patch/Scaling</a:t>
            </a:r>
          </a:p>
        </p:txBody>
      </p:sp>
      <p:sp>
        <p:nvSpPr>
          <p:cNvPr id="353" name="Rectangle 352">
            <a:extLst>
              <a:ext uri="{FF2B5EF4-FFF2-40B4-BE49-F238E27FC236}">
                <a16:creationId xmlns:a16="http://schemas.microsoft.com/office/drawing/2014/main" id="{D66B5819-4074-4BA9-8B0A-8C9F95B95B01}"/>
              </a:ext>
            </a:extLst>
          </p:cNvPr>
          <p:cNvSpPr/>
          <p:nvPr/>
        </p:nvSpPr>
        <p:spPr>
          <a:xfrm>
            <a:off x="10067075" y="3141331"/>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High Availability/ DR/Backups</a:t>
            </a:r>
          </a:p>
        </p:txBody>
      </p:sp>
      <p:sp>
        <p:nvSpPr>
          <p:cNvPr id="106" name="Rectangle 105">
            <a:extLst>
              <a:ext uri="{FF2B5EF4-FFF2-40B4-BE49-F238E27FC236}">
                <a16:creationId xmlns:a16="http://schemas.microsoft.com/office/drawing/2014/main" id="{4E4CAA2D-2060-4CEE-9035-CD518219275B}"/>
              </a:ext>
            </a:extLst>
          </p:cNvPr>
          <p:cNvSpPr/>
          <p:nvPr/>
        </p:nvSpPr>
        <p:spPr>
          <a:xfrm>
            <a:off x="315830" y="1821173"/>
            <a:ext cx="4323047" cy="261608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defRPr/>
            </a:pPr>
            <a:r>
              <a:rPr lang="en-US" sz="1600" dirty="0">
                <a:solidFill>
                  <a:srgbClr val="0078D7"/>
                </a:solidFill>
                <a:latin typeface="Segoe UI Semibold"/>
              </a:rPr>
              <a:t>On-premises costs</a:t>
            </a:r>
            <a:r>
              <a:rPr lang="en-US" sz="1600" dirty="0">
                <a:solidFill>
                  <a:srgbClr val="505050">
                    <a:lumMod val="50000"/>
                  </a:srgbClr>
                </a:solidFill>
                <a:latin typeface="Segoe UI Semibold"/>
              </a:rPr>
              <a:t> </a:t>
            </a:r>
            <a:r>
              <a:rPr lang="en-US" sz="1600" dirty="0">
                <a:solidFill>
                  <a:srgbClr val="505050">
                    <a:lumMod val="50000"/>
                  </a:srgbClr>
                </a:solidFill>
                <a:latin typeface="Segoe UI"/>
              </a:rPr>
              <a:t>tend to be driven by hardware and data center management costs</a:t>
            </a:r>
          </a:p>
          <a:p>
            <a:pPr defTabSz="914225">
              <a:spcBef>
                <a:spcPts val="1200"/>
              </a:spcBef>
              <a:defRPr/>
            </a:pPr>
            <a:r>
              <a:rPr lang="en-US" sz="1600" b="1" dirty="0">
                <a:solidFill>
                  <a:srgbClr val="0078D7"/>
                </a:solidFill>
                <a:latin typeface="Segoe UI Semibold"/>
              </a:rPr>
              <a:t>Infrastructure-as-a-Service </a:t>
            </a:r>
            <a:r>
              <a:rPr lang="en-US" sz="1600" dirty="0">
                <a:solidFill>
                  <a:srgbClr val="505050">
                    <a:lumMod val="50000"/>
                  </a:srgbClr>
                </a:solidFill>
                <a:latin typeface="Segoe UI"/>
              </a:rPr>
              <a:t>reduces cost categories related to data center and compute</a:t>
            </a:r>
          </a:p>
          <a:p>
            <a:pPr defTabSz="914225">
              <a:spcBef>
                <a:spcPts val="1200"/>
              </a:spcBef>
              <a:defRPr/>
            </a:pPr>
            <a:r>
              <a:rPr lang="en-US" sz="1600" b="1" dirty="0">
                <a:solidFill>
                  <a:srgbClr val="0078D7"/>
                </a:solidFill>
                <a:latin typeface="Segoe UI"/>
              </a:rPr>
              <a:t>Platform-as-a-Service </a:t>
            </a:r>
            <a:r>
              <a:rPr lang="en-US" sz="1600" dirty="0">
                <a:solidFill>
                  <a:srgbClr val="505050">
                    <a:lumMod val="50000"/>
                  </a:srgbClr>
                </a:solidFill>
                <a:latin typeface="Segoe UI"/>
              </a:rPr>
              <a:t>off-loads customers’ most administrative tasks to Azure, further improving efficiency with machine-learning capabilities for performance and security </a:t>
            </a:r>
          </a:p>
        </p:txBody>
      </p:sp>
      <p:sp>
        <p:nvSpPr>
          <p:cNvPr id="2" name="Title 1">
            <a:extLst>
              <a:ext uri="{FF2B5EF4-FFF2-40B4-BE49-F238E27FC236}">
                <a16:creationId xmlns:a16="http://schemas.microsoft.com/office/drawing/2014/main" id="{7FD8E7F3-E6CB-4721-8A50-7810E5B7FCEA}"/>
              </a:ext>
            </a:extLst>
          </p:cNvPr>
          <p:cNvSpPr>
            <a:spLocks noGrp="1"/>
          </p:cNvSpPr>
          <p:nvPr>
            <p:ph type="title"/>
          </p:nvPr>
        </p:nvSpPr>
        <p:spPr/>
        <p:txBody>
          <a:bodyPr/>
          <a:lstStyle/>
          <a:p>
            <a:r>
              <a:rPr lang="en-US" dirty="0"/>
              <a:t>Saving opportunity for modernizing </a:t>
            </a:r>
            <a:br>
              <a:rPr lang="en-US" dirty="0"/>
            </a:br>
            <a:r>
              <a:rPr lang="en-US" dirty="0"/>
              <a:t>your data estate is significant</a:t>
            </a:r>
          </a:p>
        </p:txBody>
      </p:sp>
      <p:sp>
        <p:nvSpPr>
          <p:cNvPr id="56" name="Rectangle 55">
            <a:extLst>
              <a:ext uri="{FF2B5EF4-FFF2-40B4-BE49-F238E27FC236}">
                <a16:creationId xmlns:a16="http://schemas.microsoft.com/office/drawing/2014/main" id="{D8E2360A-F237-4346-BF24-717DCB7F32FE}"/>
              </a:ext>
            </a:extLst>
          </p:cNvPr>
          <p:cNvSpPr>
            <a:spLocks/>
          </p:cNvSpPr>
          <p:nvPr/>
        </p:nvSpPr>
        <p:spPr>
          <a:xfrm>
            <a:off x="10067075" y="1705042"/>
            <a:ext cx="1607578" cy="435240"/>
          </a:xfrm>
          <a:prstGeom prst="rect">
            <a:avLst/>
          </a:prstGeom>
          <a:solidFill>
            <a:schemeClr val="accent3"/>
          </a:solidFill>
          <a:ln>
            <a:noFill/>
          </a:ln>
        </p:spPr>
        <p:txBody>
          <a:bodyPr wrap="square" lIns="91427" tIns="73141" rIns="91427" bIns="73141" rtlCol="0" anchor="ctr" anchorCtr="0">
            <a:noAutofit/>
          </a:bodyPr>
          <a:lstStyle/>
          <a:p>
            <a:pPr algn="ctr" defTabSz="914225">
              <a:lnSpc>
                <a:spcPct val="90000"/>
              </a:lnSpc>
              <a:spcAft>
                <a:spcPts val="600"/>
              </a:spcAft>
            </a:pPr>
            <a:r>
              <a:rPr lang="en-US" sz="1000" dirty="0">
                <a:solidFill>
                  <a:schemeClr val="bg1"/>
                </a:solidFill>
                <a:latin typeface="Segoe UI"/>
              </a:rPr>
              <a:t>Intelligent performance/security</a:t>
            </a:r>
          </a:p>
        </p:txBody>
      </p:sp>
      <p:grpSp>
        <p:nvGrpSpPr>
          <p:cNvPr id="3" name="Group 2">
            <a:extLst>
              <a:ext uri="{FF2B5EF4-FFF2-40B4-BE49-F238E27FC236}">
                <a16:creationId xmlns:a16="http://schemas.microsoft.com/office/drawing/2014/main" id="{AF938559-552A-4B82-AFF1-5C21832731B7}"/>
              </a:ext>
            </a:extLst>
          </p:cNvPr>
          <p:cNvGrpSpPr/>
          <p:nvPr/>
        </p:nvGrpSpPr>
        <p:grpSpPr>
          <a:xfrm>
            <a:off x="10067075" y="251041"/>
            <a:ext cx="1876002" cy="520028"/>
            <a:chOff x="5733892" y="458689"/>
            <a:chExt cx="1871871" cy="931907"/>
          </a:xfrm>
        </p:grpSpPr>
        <p:sp>
          <p:nvSpPr>
            <p:cNvPr id="148" name="TextBox 147">
              <a:extLst>
                <a:ext uri="{FF2B5EF4-FFF2-40B4-BE49-F238E27FC236}">
                  <a16:creationId xmlns:a16="http://schemas.microsoft.com/office/drawing/2014/main" id="{11FB6D9E-315A-4FB3-B9E0-86C72DD17414}"/>
                </a:ext>
              </a:extLst>
            </p:cNvPr>
            <p:cNvSpPr txBox="1"/>
            <p:nvPr/>
          </p:nvSpPr>
          <p:spPr>
            <a:xfrm>
              <a:off x="5733892" y="778052"/>
              <a:ext cx="1871871" cy="286191"/>
            </a:xfrm>
            <a:prstGeom prst="rect">
              <a:avLst/>
            </a:prstGeom>
            <a:solidFill>
              <a:srgbClr val="50E6FF"/>
            </a:solidFill>
            <a:ln>
              <a:noFill/>
            </a:ln>
          </p:spPr>
          <p:txBody>
            <a:bodyPr wrap="square" lIns="91427" tIns="73141" rIns="91427" bIns="73141" rtlCol="0" anchor="ctr" anchorCtr="0">
              <a:noAutofit/>
            </a:bodyPr>
            <a:lstStyle/>
            <a:p>
              <a:pPr algn="ctr" defTabSz="914225">
                <a:lnSpc>
                  <a:spcPct val="90000"/>
                </a:lnSpc>
                <a:spcAft>
                  <a:spcPts val="600"/>
                </a:spcAft>
                <a:defRPr/>
              </a:pPr>
              <a:r>
                <a:rPr lang="en-US" sz="1000" dirty="0">
                  <a:latin typeface="Segoe UI"/>
                </a:rPr>
                <a:t>Managed by Microsoft</a:t>
              </a:r>
            </a:p>
          </p:txBody>
        </p:sp>
        <p:sp>
          <p:nvSpPr>
            <p:cNvPr id="150" name="TextBox 149">
              <a:extLst>
                <a:ext uri="{FF2B5EF4-FFF2-40B4-BE49-F238E27FC236}">
                  <a16:creationId xmlns:a16="http://schemas.microsoft.com/office/drawing/2014/main" id="{893876BE-CA30-42B8-8340-6DDD1DBA559D}"/>
                </a:ext>
              </a:extLst>
            </p:cNvPr>
            <p:cNvSpPr txBox="1"/>
            <p:nvPr/>
          </p:nvSpPr>
          <p:spPr>
            <a:xfrm>
              <a:off x="5733892" y="458689"/>
              <a:ext cx="1871871" cy="286191"/>
            </a:xfrm>
            <a:prstGeom prst="rect">
              <a:avLst/>
            </a:prstGeom>
            <a:solidFill>
              <a:schemeClr val="accent1"/>
            </a:solidFill>
            <a:ln w="9525" cap="flat" cmpd="sng" algn="ctr">
              <a:noFill/>
              <a:prstDash val="solid"/>
            </a:ln>
            <a:effectLst/>
          </p:spPr>
          <p:txBody>
            <a:bodyPr lIns="91440" tIns="89630" rIns="91440" bIns="89630" rtlCol="0" anchor="ctr" anchorCtr="0">
              <a:noAutofit/>
            </a:bodyPr>
            <a:lstStyle>
              <a:defPPr>
                <a:defRPr lang="en-US"/>
              </a:defPPr>
              <a:lvl1pPr algn="ctr" defTabSz="1218096">
                <a:defRPr sz="1100" kern="0">
                  <a:solidFill>
                    <a:srgbClr val="FFFFFF"/>
                  </a:solidFill>
                  <a:latin typeface="Segoe UI"/>
                  <a:ea typeface="Segoe UI" pitchFamily="34" charset="0"/>
                  <a:cs typeface="Segoe UI" pitchFamily="34" charset="0"/>
                </a:defRPr>
              </a:lvl1pPr>
            </a:lstStyle>
            <a:p>
              <a:r>
                <a:rPr lang="en-US" dirty="0"/>
                <a:t>Managed by customer</a:t>
              </a:r>
            </a:p>
          </p:txBody>
        </p:sp>
        <p:sp>
          <p:nvSpPr>
            <p:cNvPr id="37" name="TextBox 36">
              <a:extLst>
                <a:ext uri="{FF2B5EF4-FFF2-40B4-BE49-F238E27FC236}">
                  <a16:creationId xmlns:a16="http://schemas.microsoft.com/office/drawing/2014/main" id="{5EC75CA6-CAB2-4564-A888-452DF25C4C07}"/>
                </a:ext>
              </a:extLst>
            </p:cNvPr>
            <p:cNvSpPr txBox="1"/>
            <p:nvPr/>
          </p:nvSpPr>
          <p:spPr>
            <a:xfrm>
              <a:off x="5733893" y="1097415"/>
              <a:ext cx="1857024" cy="293181"/>
            </a:xfrm>
            <a:prstGeom prst="rect">
              <a:avLst/>
            </a:prstGeom>
            <a:solidFill>
              <a:schemeClr val="accent3"/>
            </a:solidFill>
            <a:ln>
              <a:noFill/>
            </a:ln>
          </p:spPr>
          <p:txBody>
            <a:bodyPr wrap="square" lIns="91427" tIns="73141" rIns="91427" bIns="73141" rtlCol="0" anchor="ctr" anchorCtr="0">
              <a:noAutofit/>
            </a:bodyPr>
            <a:lstStyle/>
            <a:p>
              <a:pPr algn="ctr" defTabSz="914225">
                <a:lnSpc>
                  <a:spcPct val="90000"/>
                </a:lnSpc>
                <a:spcAft>
                  <a:spcPts val="600"/>
                </a:spcAft>
                <a:defRPr/>
              </a:pPr>
              <a:r>
                <a:rPr lang="en-US" sz="1000" dirty="0">
                  <a:solidFill>
                    <a:schemeClr val="bg1"/>
                  </a:solidFill>
                  <a:latin typeface="Segoe UI"/>
                </a:rPr>
                <a:t>Machine-learning capability</a:t>
              </a:r>
            </a:p>
          </p:txBody>
        </p:sp>
      </p:grpSp>
    </p:spTree>
    <p:extLst>
      <p:ext uri="{BB962C8B-B14F-4D97-AF65-F5344CB8AC3E}">
        <p14:creationId xmlns:p14="http://schemas.microsoft.com/office/powerpoint/2010/main" val="383153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br>
                <a:rPr lang="en-US" sz="1765" dirty="0">
                  <a:solidFill>
                    <a:srgbClr val="0D0D0D"/>
                  </a:solidFill>
                  <a:latin typeface="Segoe UI"/>
                  <a:ea typeface="STXihei" panose="020B0503020204020204" pitchFamily="2" charset="-122"/>
                  <a:cs typeface="Segoe UI Semibold" panose="020B0702040204020203" pitchFamily="34" charset="0"/>
                </a:rPr>
              </a:b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8605" y="4093946"/>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95520" y="4888702"/>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Dynamic Data Masking</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508694" y="401090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511958" y="4655358"/>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Microsoft Defender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for Cloud</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 </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9423692" y="1016347"/>
            <a:ext cx="2339900" cy="54478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Image 22">
            <a:extLst>
              <a:ext uri="{FF2B5EF4-FFF2-40B4-BE49-F238E27FC236}">
                <a16:creationId xmlns:a16="http://schemas.microsoft.com/office/drawing/2014/main" id="{DFF7252B-2251-D740-2901-A1547E69DED7}"/>
              </a:ext>
            </a:extLst>
          </p:cNvPr>
          <p:cNvPicPr>
            <a:picLocks noChangeAspect="1"/>
          </p:cNvPicPr>
          <p:nvPr/>
        </p:nvPicPr>
        <p:blipFill>
          <a:blip r:embed="rId7"/>
          <a:stretch>
            <a:fillRect/>
          </a:stretch>
        </p:blipFill>
        <p:spPr>
          <a:xfrm>
            <a:off x="10308461" y="31561"/>
            <a:ext cx="1800959" cy="985125"/>
          </a:xfrm>
          <a:prstGeom prst="rect">
            <a:avLst/>
          </a:prstGeom>
        </p:spPr>
      </p:pic>
      <p:sp>
        <p:nvSpPr>
          <p:cNvPr id="5" name="TextBox 4">
            <a:extLst>
              <a:ext uri="{FF2B5EF4-FFF2-40B4-BE49-F238E27FC236}">
                <a16:creationId xmlns:a16="http://schemas.microsoft.com/office/drawing/2014/main" id="{D477FC79-E800-4A94-BC18-9B1750546F5C}"/>
              </a:ext>
            </a:extLst>
          </p:cNvPr>
          <p:cNvSpPr txBox="1"/>
          <p:nvPr/>
        </p:nvSpPr>
        <p:spPr>
          <a:xfrm>
            <a:off x="2482312" y="2605383"/>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Azure Active Directory</a:t>
            </a:r>
          </a:p>
        </p:txBody>
      </p:sp>
      <p:sp>
        <p:nvSpPr>
          <p:cNvPr id="7" name="TextBox 6">
            <a:extLst>
              <a:ext uri="{FF2B5EF4-FFF2-40B4-BE49-F238E27FC236}">
                <a16:creationId xmlns:a16="http://schemas.microsoft.com/office/drawing/2014/main" id="{1FAC31D2-5593-3E5B-DFC2-8919B8CF85B3}"/>
              </a:ext>
            </a:extLst>
          </p:cNvPr>
          <p:cNvSpPr txBox="1"/>
          <p:nvPr/>
        </p:nvSpPr>
        <p:spPr>
          <a:xfrm>
            <a:off x="2489636" y="4081460"/>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8" name="TextBox 7">
            <a:extLst>
              <a:ext uri="{FF2B5EF4-FFF2-40B4-BE49-F238E27FC236}">
                <a16:creationId xmlns:a16="http://schemas.microsoft.com/office/drawing/2014/main" id="{AC85DD82-4294-D13A-E4CC-71BD8482EACE}"/>
              </a:ext>
            </a:extLst>
          </p:cNvPr>
          <p:cNvSpPr txBox="1"/>
          <p:nvPr/>
        </p:nvSpPr>
        <p:spPr>
          <a:xfrm>
            <a:off x="2480500" y="3356703"/>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10" name="TextBox 9">
            <a:extLst>
              <a:ext uri="{FF2B5EF4-FFF2-40B4-BE49-F238E27FC236}">
                <a16:creationId xmlns:a16="http://schemas.microsoft.com/office/drawing/2014/main" id="{2C3F82D0-8047-8CD2-CF42-BF0FF688BFF3}"/>
              </a:ext>
            </a:extLst>
          </p:cNvPr>
          <p:cNvSpPr txBox="1"/>
          <p:nvPr/>
        </p:nvSpPr>
        <p:spPr>
          <a:xfrm>
            <a:off x="2499252" y="5719477"/>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11" name="TextBox 10">
            <a:extLst>
              <a:ext uri="{FF2B5EF4-FFF2-40B4-BE49-F238E27FC236}">
                <a16:creationId xmlns:a16="http://schemas.microsoft.com/office/drawing/2014/main" id="{C05BCC9C-D77A-DC6C-5815-6FFA029A7C38}"/>
              </a:ext>
            </a:extLst>
          </p:cNvPr>
          <p:cNvSpPr txBox="1"/>
          <p:nvPr/>
        </p:nvSpPr>
        <p:spPr>
          <a:xfrm>
            <a:off x="2489636" y="4779621"/>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Control Plane</a:t>
            </a:r>
          </a:p>
        </p:txBody>
      </p:sp>
    </p:spTree>
    <p:extLst>
      <p:ext uri="{BB962C8B-B14F-4D97-AF65-F5344CB8AC3E}">
        <p14:creationId xmlns:p14="http://schemas.microsoft.com/office/powerpoint/2010/main" val="37295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AE05-3F6C-4A29-8BC0-AE6139A3AA78}"/>
              </a:ext>
            </a:extLst>
          </p:cNvPr>
          <p:cNvSpPr>
            <a:spLocks noGrp="1"/>
          </p:cNvSpPr>
          <p:nvPr>
            <p:ph type="title"/>
          </p:nvPr>
        </p:nvSpPr>
        <p:spPr>
          <a:xfrm>
            <a:off x="147526" y="149057"/>
            <a:ext cx="11304865" cy="819594"/>
          </a:xfrm>
        </p:spPr>
        <p:txBody>
          <a:bodyPr/>
          <a:lstStyle/>
          <a:p>
            <a:r>
              <a:rPr lang="en-US" dirty="0"/>
              <a:t>Manage Security</a:t>
            </a:r>
            <a:br>
              <a:rPr lang="en-US" dirty="0"/>
            </a:br>
            <a:r>
              <a:rPr lang="en-US" sz="1961" dirty="0">
                <a:solidFill>
                  <a:srgbClr val="0078D4"/>
                </a:solidFill>
              </a:rPr>
              <a:t>Advanced Threat Protection with Azure SQL Defender</a:t>
            </a:r>
          </a:p>
        </p:txBody>
      </p:sp>
      <p:sp>
        <p:nvSpPr>
          <p:cNvPr id="9" name="Content Placeholder 1">
            <a:extLst>
              <a:ext uri="{FF2B5EF4-FFF2-40B4-BE49-F238E27FC236}">
                <a16:creationId xmlns:a16="http://schemas.microsoft.com/office/drawing/2014/main" id="{306A99E9-DC55-4BBA-A5F5-B65290F8E048}"/>
              </a:ext>
            </a:extLst>
          </p:cNvPr>
          <p:cNvSpPr txBox="1">
            <a:spLocks/>
          </p:cNvSpPr>
          <p:nvPr/>
        </p:nvSpPr>
        <p:spPr>
          <a:xfrm>
            <a:off x="865" y="829111"/>
            <a:ext cx="7181115" cy="2287416"/>
          </a:xfrm>
          <a:prstGeom prst="rect">
            <a:avLst/>
          </a:prstGeom>
          <a:ln>
            <a:noFill/>
          </a:ln>
        </p:spPr>
        <p:txBody>
          <a:bodyPr lIns="248543" tIns="124271" rIns="248543" bIns="124271"/>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399880" lvl="1" indent="0" defTabSz="913874">
              <a:buNone/>
              <a:defRPr/>
            </a:pPr>
            <a:endParaRPr lang="en-US">
              <a:solidFill>
                <a:srgbClr val="505050"/>
              </a:solidFill>
            </a:endParaRPr>
          </a:p>
        </p:txBody>
      </p:sp>
      <p:sp>
        <p:nvSpPr>
          <p:cNvPr id="12" name="Rectangle 11">
            <a:extLst>
              <a:ext uri="{FF2B5EF4-FFF2-40B4-BE49-F238E27FC236}">
                <a16:creationId xmlns:a16="http://schemas.microsoft.com/office/drawing/2014/main" id="{621849A8-AC10-4D0D-AFCF-5D2E613CDE9C}"/>
              </a:ext>
            </a:extLst>
          </p:cNvPr>
          <p:cNvSpPr/>
          <p:nvPr/>
        </p:nvSpPr>
        <p:spPr>
          <a:xfrm>
            <a:off x="6005885" y="3242013"/>
            <a:ext cx="243943" cy="374793"/>
          </a:xfrm>
          <a:prstGeom prst="rect">
            <a:avLst/>
          </a:prstGeom>
        </p:spPr>
        <p:txBody>
          <a:bodyPr wrap="none">
            <a:spAutoFit/>
          </a:bodyPr>
          <a:lstStyle/>
          <a:p>
            <a:pPr defTabSz="914225">
              <a:defRPr/>
            </a:pPr>
            <a:r>
              <a:rPr lang="en-US">
                <a:solidFill>
                  <a:srgbClr val="000000"/>
                </a:solidFill>
                <a:latin typeface="Times New Roman" panose="02020603050405020304" pitchFamily="18" charset="0"/>
              </a:rPr>
              <a:t> </a:t>
            </a:r>
            <a:endParaRPr lang="en-US">
              <a:solidFill>
                <a:srgbClr val="505050"/>
              </a:solidFill>
              <a:latin typeface="Segoe UI"/>
            </a:endParaRPr>
          </a:p>
        </p:txBody>
      </p:sp>
      <p:pic>
        <p:nvPicPr>
          <p:cNvPr id="13" name="Picture 12">
            <a:extLst>
              <a:ext uri="{FF2B5EF4-FFF2-40B4-BE49-F238E27FC236}">
                <a16:creationId xmlns:a16="http://schemas.microsoft.com/office/drawing/2014/main" id="{177EE265-BCBF-4A39-92C8-123085AA4726}"/>
              </a:ext>
            </a:extLst>
          </p:cNvPr>
          <p:cNvPicPr>
            <a:picLocks noChangeAspect="1"/>
          </p:cNvPicPr>
          <p:nvPr/>
        </p:nvPicPr>
        <p:blipFill>
          <a:blip r:embed="rId3"/>
          <a:stretch>
            <a:fillRect/>
          </a:stretch>
        </p:blipFill>
        <p:spPr>
          <a:xfrm>
            <a:off x="8398418" y="1927439"/>
            <a:ext cx="3121208" cy="3378733"/>
          </a:xfrm>
          <a:prstGeom prst="rect">
            <a:avLst/>
          </a:prstGeom>
        </p:spPr>
      </p:pic>
      <p:pic>
        <p:nvPicPr>
          <p:cNvPr id="6" name="Image 5">
            <a:extLst>
              <a:ext uri="{FF2B5EF4-FFF2-40B4-BE49-F238E27FC236}">
                <a16:creationId xmlns:a16="http://schemas.microsoft.com/office/drawing/2014/main" id="{34AA0ED9-E801-4F3E-A810-62C071E81ECC}"/>
              </a:ext>
            </a:extLst>
          </p:cNvPr>
          <p:cNvPicPr>
            <a:picLocks noChangeAspect="1"/>
          </p:cNvPicPr>
          <p:nvPr/>
        </p:nvPicPr>
        <p:blipFill>
          <a:blip r:embed="rId4"/>
          <a:stretch>
            <a:fillRect/>
          </a:stretch>
        </p:blipFill>
        <p:spPr>
          <a:xfrm>
            <a:off x="584114" y="2261201"/>
            <a:ext cx="6740009" cy="2711207"/>
          </a:xfrm>
          <a:prstGeom prst="rect">
            <a:avLst/>
          </a:prstGeom>
        </p:spPr>
      </p:pic>
    </p:spTree>
    <p:extLst>
      <p:ext uri="{BB962C8B-B14F-4D97-AF65-F5344CB8AC3E}">
        <p14:creationId xmlns:p14="http://schemas.microsoft.com/office/powerpoint/2010/main" val="341523565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733" y="174007"/>
            <a:ext cx="11652534" cy="1023212"/>
          </a:xfrm>
        </p:spPr>
        <p:txBody>
          <a:bodyPr>
            <a:normAutofit/>
          </a:bodyPr>
          <a:lstStyle/>
          <a:p>
            <a:r>
              <a:rPr lang="en-US" dirty="0">
                <a:cs typeface="Segoe UI Light" panose="020B0502040204020203" pitchFamily="34" charset="0"/>
              </a:rPr>
              <a:t>Manage Security</a:t>
            </a:r>
            <a:br>
              <a:rPr lang="en-US" dirty="0">
                <a:cs typeface="Segoe UI Light" panose="020B0502040204020203" pitchFamily="34" charset="0"/>
              </a:rPr>
            </a:br>
            <a:r>
              <a:rPr lang="en-US" sz="1961" dirty="0">
                <a:solidFill>
                  <a:srgbClr val="0078D4"/>
                </a:solidFill>
                <a:cs typeface="Segoe UI Light" panose="020B0502040204020203" pitchFamily="34" charset="0"/>
              </a:rPr>
              <a:t>Vulnerability Assessment  with Azure SQL Defender</a:t>
            </a:r>
            <a:endParaRPr lang="en-US" sz="1961" dirty="0">
              <a:solidFill>
                <a:srgbClr val="0078D4"/>
              </a:solidFill>
              <a:cs typeface="Segoe UI Semilight" panose="020B0402040204020203" pitchFamily="34" charset="0"/>
            </a:endParaRPr>
          </a:p>
        </p:txBody>
      </p:sp>
      <p:sp>
        <p:nvSpPr>
          <p:cNvPr id="11" name="Text Placeholder 3">
            <a:extLst>
              <a:ext uri="{FF2B5EF4-FFF2-40B4-BE49-F238E27FC236}">
                <a16:creationId xmlns:a16="http://schemas.microsoft.com/office/drawing/2014/main" id="{291E0439-5C95-424F-8B54-4DC20AA0AA63}"/>
              </a:ext>
            </a:extLst>
          </p:cNvPr>
          <p:cNvSpPr txBox="1">
            <a:spLocks/>
          </p:cNvSpPr>
          <p:nvPr/>
        </p:nvSpPr>
        <p:spPr>
          <a:xfrm>
            <a:off x="6949318" y="1889718"/>
            <a:ext cx="5045415" cy="3156112"/>
          </a:xfrm>
          <a:prstGeom prst="rect">
            <a:avLst/>
          </a:prstGeom>
        </p:spPr>
        <p:txBody>
          <a:bodyPr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indent="-448107" defTabSz="914192">
              <a:buFont typeface="Wingdings" panose="05000000000000000000" pitchFamily="2" charset="2"/>
              <a:buChar char="ü"/>
              <a:defRPr/>
            </a:pPr>
            <a:r>
              <a:rPr lang="en-US" sz="1765" dirty="0">
                <a:solidFill>
                  <a:srgbClr val="505050"/>
                </a:solidFill>
                <a:latin typeface="Segoe UI Light"/>
              </a:rPr>
              <a:t>Identify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security</a:t>
            </a:r>
            <a:r>
              <a:rPr lang="en-US" sz="1765" b="1" dirty="0">
                <a:solidFill>
                  <a:srgbClr val="505050"/>
                </a:solidFill>
                <a:latin typeface="Segoe UI Light"/>
              </a:rPr>
              <a:t>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misconfigurations</a:t>
            </a:r>
          </a:p>
          <a:p>
            <a:pPr marL="448107" indent="-448107" defTabSz="914192">
              <a:buFont typeface="Wingdings" panose="05000000000000000000" pitchFamily="2" charset="2"/>
              <a:buChar char="ü"/>
              <a:defRPr/>
            </a:pPr>
            <a:endPar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endParaRPr>
          </a:p>
          <a:p>
            <a:pPr marL="448107" indent="-448107" defTabSz="914192">
              <a:buFont typeface="Wingdings" panose="05000000000000000000" pitchFamily="2" charset="2"/>
              <a:buChar char="ü"/>
              <a:defRPr/>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Actionable</a:t>
            </a:r>
            <a:r>
              <a:rPr lang="en-US" sz="1765" dirty="0">
                <a:solidFill>
                  <a:srgbClr val="505050"/>
                </a:solidFill>
                <a:latin typeface="Segoe UI Light"/>
              </a:rPr>
              <a:t> remediation steps</a:t>
            </a:r>
          </a:p>
          <a:p>
            <a:pPr marL="0" indent="0" defTabSz="914192">
              <a:buNone/>
              <a:defRPr/>
            </a:pPr>
            <a:r>
              <a:rPr lang="en-US" sz="1765" dirty="0">
                <a:solidFill>
                  <a:srgbClr val="505050"/>
                </a:solidFill>
                <a:latin typeface="Segoe UI Light"/>
              </a:rPr>
              <a:t> </a:t>
            </a:r>
          </a:p>
          <a:p>
            <a:pPr marL="448107" indent="-448107" defTabSz="914192">
              <a:buFont typeface="Wingdings" panose="05000000000000000000" pitchFamily="2" charset="2"/>
              <a:buChar char="ü"/>
              <a:defRPr/>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Security</a:t>
            </a:r>
            <a:r>
              <a:rPr lang="en-US" sz="1765" dirty="0">
                <a:solidFill>
                  <a:srgbClr val="505050"/>
                </a:solidFill>
                <a:latin typeface="Segoe UI Light"/>
              </a:rPr>
              <a:t>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baseline</a:t>
            </a:r>
            <a:r>
              <a:rPr lang="en-US" sz="1765" dirty="0">
                <a:solidFill>
                  <a:srgbClr val="505050"/>
                </a:solidFill>
                <a:latin typeface="Segoe UI Light"/>
              </a:rPr>
              <a:t> tuned to your environment</a:t>
            </a:r>
          </a:p>
          <a:p>
            <a:pPr marL="0" indent="0" defTabSz="914192">
              <a:buNone/>
              <a:defRPr/>
            </a:pPr>
            <a:endParaRPr lang="en-US" sz="1765" dirty="0">
              <a:solidFill>
                <a:srgbClr val="505050"/>
              </a:solidFill>
              <a:latin typeface="Segoe UI Light"/>
            </a:endParaRPr>
          </a:p>
          <a:p>
            <a:pPr marL="448107" indent="-448107" defTabSz="914192">
              <a:buFont typeface="Wingdings" panose="05000000000000000000" pitchFamily="2" charset="2"/>
              <a:buChar char="ü"/>
              <a:defRPr/>
            </a:pPr>
            <a:r>
              <a:rPr lang="en-US" sz="1765" dirty="0">
                <a:solidFill>
                  <a:srgbClr val="505050"/>
                </a:solidFill>
                <a:latin typeface="Segoe UI Light"/>
              </a:rPr>
              <a:t>Manual/periodic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scans</a:t>
            </a:r>
            <a:endParaRPr lang="en-US" sz="1765" dirty="0">
              <a:solidFill>
                <a:srgbClr val="505050"/>
              </a:solidFill>
              <a:latin typeface="Segoe UI Light"/>
            </a:endParaRPr>
          </a:p>
          <a:p>
            <a:pPr marL="0" indent="0" defTabSz="914192">
              <a:buNone/>
              <a:defRPr/>
            </a:pPr>
            <a:endParaRPr lang="en-US" sz="1765" dirty="0">
              <a:solidFill>
                <a:srgbClr val="505050"/>
              </a:solidFill>
              <a:latin typeface="Segoe UI Light"/>
            </a:endParaRPr>
          </a:p>
          <a:p>
            <a:pPr marL="448107" indent="-448107" defTabSz="914192">
              <a:buFont typeface="Wingdings" panose="05000000000000000000" pitchFamily="2" charset="2"/>
              <a:buChar char="ü"/>
              <a:defRPr/>
            </a:pPr>
            <a:r>
              <a:rPr lang="en-US" sz="1765" dirty="0">
                <a:solidFill>
                  <a:srgbClr val="505050"/>
                </a:solidFill>
                <a:latin typeface="Segoe UI Light"/>
              </a:rPr>
              <a:t>Coherent </a:t>
            </a:r>
            <a:r>
              <a:rPr lang="en-US" sz="1765" spc="-100" dirty="0">
                <a:ln w="3175">
                  <a:noFill/>
                </a:ln>
                <a:gradFill>
                  <a:gsLst>
                    <a:gs pos="1250">
                      <a:srgbClr val="505050"/>
                    </a:gs>
                    <a:gs pos="100000">
                      <a:srgbClr val="505050"/>
                    </a:gs>
                  </a:gsLst>
                  <a:lin ang="5400000" scaled="0"/>
                </a:gradFill>
                <a:latin typeface="Segoe UI Light"/>
                <a:cs typeface="Segoe UI Semilight" panose="020B0402040204020203" pitchFamily="34" charset="0"/>
              </a:rPr>
              <a:t>reports</a:t>
            </a:r>
            <a:r>
              <a:rPr lang="en-US" sz="1765" dirty="0">
                <a:solidFill>
                  <a:srgbClr val="505050"/>
                </a:solidFill>
                <a:latin typeface="Segoe UI Light"/>
              </a:rPr>
              <a:t> </a:t>
            </a:r>
            <a:r>
              <a:rPr lang="en-US" sz="1765" spc="-100" dirty="0">
                <a:ln w="3175">
                  <a:noFill/>
                </a:ln>
                <a:gradFill>
                  <a:gsLst>
                    <a:gs pos="1250">
                      <a:srgbClr val="505050"/>
                    </a:gs>
                    <a:gs pos="100000">
                      <a:srgbClr val="505050"/>
                    </a:gs>
                  </a:gsLst>
                  <a:lin ang="5400000" scaled="0"/>
                </a:gradFill>
                <a:latin typeface="Segoe UI Light"/>
                <a:cs typeface="Segoe UI Semilight" panose="020B0402040204020203" pitchFamily="34" charset="0"/>
              </a:rPr>
              <a:t>for</a:t>
            </a:r>
            <a:r>
              <a:rPr lang="en-US" sz="1765" b="1" dirty="0">
                <a:solidFill>
                  <a:srgbClr val="505050"/>
                </a:solidFill>
                <a:latin typeface="Segoe UI Light"/>
              </a:rPr>
              <a:t> </a:t>
            </a:r>
            <a:r>
              <a:rPr lang="en-US" sz="1765" spc="-100" dirty="0">
                <a:ln w="3175">
                  <a:noFill/>
                </a:ln>
                <a:gradFill>
                  <a:gsLst>
                    <a:gs pos="1250">
                      <a:srgbClr val="505050"/>
                    </a:gs>
                    <a:gs pos="100000">
                      <a:srgbClr val="505050"/>
                    </a:gs>
                  </a:gsLst>
                  <a:lin ang="5400000" scaled="0"/>
                </a:gradFill>
                <a:latin typeface="Segoe UI Light"/>
                <a:cs typeface="Segoe UI Semilight" panose="020B0402040204020203" pitchFamily="34" charset="0"/>
              </a:rPr>
              <a:t>auditors</a:t>
            </a:r>
            <a:r>
              <a:rPr lang="en-US" sz="1765" b="1" dirty="0">
                <a:solidFill>
                  <a:srgbClr val="505050"/>
                </a:solidFill>
                <a:latin typeface="Segoe UI Light"/>
              </a:rPr>
              <a:t> </a:t>
            </a:r>
            <a:endParaRPr lang="en-US" sz="1765" b="1" dirty="0">
              <a:solidFill>
                <a:srgbClr val="505050"/>
              </a:solidFill>
              <a:latin typeface="Segoe UI Light"/>
              <a:cs typeface="Segoe UI Light"/>
            </a:endParaRPr>
          </a:p>
        </p:txBody>
      </p:sp>
      <p:pic>
        <p:nvPicPr>
          <p:cNvPr id="5" name="Picture 4">
            <a:extLst>
              <a:ext uri="{FF2B5EF4-FFF2-40B4-BE49-F238E27FC236}">
                <a16:creationId xmlns:a16="http://schemas.microsoft.com/office/drawing/2014/main" id="{9375C1AB-D277-4D9B-A147-31A14990A0D7}"/>
              </a:ext>
            </a:extLst>
          </p:cNvPr>
          <p:cNvPicPr>
            <a:picLocks noChangeAspect="1"/>
          </p:cNvPicPr>
          <p:nvPr/>
        </p:nvPicPr>
        <p:blipFill>
          <a:blip r:embed="rId3"/>
          <a:stretch>
            <a:fillRect/>
          </a:stretch>
        </p:blipFill>
        <p:spPr>
          <a:xfrm>
            <a:off x="46110" y="1649992"/>
            <a:ext cx="6826481" cy="4301445"/>
          </a:xfrm>
          <a:prstGeom prst="rect">
            <a:avLst/>
          </a:prstGeom>
        </p:spPr>
      </p:pic>
    </p:spTree>
    <p:extLst>
      <p:ext uri="{BB962C8B-B14F-4D97-AF65-F5344CB8AC3E}">
        <p14:creationId xmlns:p14="http://schemas.microsoft.com/office/powerpoint/2010/main" val="375734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90343" y="214348"/>
            <a:ext cx="11652534" cy="1360624"/>
          </a:xfrm>
        </p:spPr>
        <p:txBody>
          <a:bodyPr>
            <a:normAutofit/>
          </a:bodyPr>
          <a:lstStyle/>
          <a:p>
            <a:r>
              <a:rPr lang="en-US" dirty="0">
                <a:cs typeface="Segoe UI Light" panose="020B0502040204020203" pitchFamily="34" charset="0"/>
              </a:rPr>
              <a:t>Manage Security</a:t>
            </a:r>
            <a:br>
              <a:rPr lang="en-US" dirty="0">
                <a:cs typeface="Segoe UI Light" panose="020B0502040204020203" pitchFamily="34" charset="0"/>
              </a:rPr>
            </a:br>
            <a:r>
              <a:rPr lang="en-US" sz="2200" dirty="0">
                <a:solidFill>
                  <a:srgbClr val="0078D4"/>
                </a:solidFill>
                <a:cs typeface="Segoe UI Light" panose="020B0502040204020203" pitchFamily="34" charset="0"/>
              </a:rPr>
              <a:t>Discover, classify and track access to sensitive data</a:t>
            </a:r>
            <a:br>
              <a:rPr lang="en-US" sz="2200" dirty="0">
                <a:solidFill>
                  <a:srgbClr val="0078D4"/>
                </a:solidFill>
                <a:cs typeface="Segoe UI Light" panose="020B0502040204020203" pitchFamily="34" charset="0"/>
              </a:rPr>
            </a:br>
            <a:endParaRPr lang="en-US" sz="2200" dirty="0">
              <a:solidFill>
                <a:srgbClr val="0078D4"/>
              </a:solidFill>
              <a:cs typeface="Segoe UI Light" panose="020B0502040204020203" pitchFamily="34" charset="0"/>
            </a:endParaRPr>
          </a:p>
        </p:txBody>
      </p:sp>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123" y="1363496"/>
            <a:ext cx="5550702" cy="39695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BE65DCD0-2B5E-4D1C-A66E-8BD422BA5B2E}"/>
              </a:ext>
            </a:extLst>
          </p:cNvPr>
          <p:cNvSpPr txBox="1">
            <a:spLocks/>
          </p:cNvSpPr>
          <p:nvPr/>
        </p:nvSpPr>
        <p:spPr>
          <a:xfrm>
            <a:off x="6257487" y="1465666"/>
            <a:ext cx="5685391" cy="3926668"/>
          </a:xfrm>
          <a:prstGeom prst="rect">
            <a:avLst/>
          </a:prstGeom>
        </p:spPr>
        <p:txBody>
          <a:bodyPr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indent="-448107" defTabSz="914192">
              <a:buFont typeface="Wingdings" panose="05000000000000000000" pitchFamily="2" charset="2"/>
              <a:buChar char="ü"/>
              <a:defRPr/>
            </a:pPr>
            <a:r>
              <a:rPr lang="en-US" sz="1765" dirty="0">
                <a:solidFill>
                  <a:srgbClr val="505050"/>
                </a:solidFill>
                <a:latin typeface="Segoe UI Light"/>
              </a:rPr>
              <a:t>Automatic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discovery</a:t>
            </a:r>
            <a:r>
              <a:rPr lang="en-US" sz="1765" dirty="0">
                <a:solidFill>
                  <a:srgbClr val="505050"/>
                </a:solidFill>
                <a:latin typeface="Segoe UI Light"/>
              </a:rPr>
              <a:t> of columns with sensitive data</a:t>
            </a:r>
          </a:p>
          <a:p>
            <a:pPr marL="448107" indent="-448107" defTabSz="914192">
              <a:buFont typeface="Wingdings" panose="05000000000000000000" pitchFamily="2" charset="2"/>
              <a:buChar char="ü"/>
              <a:defRPr/>
            </a:pPr>
            <a:endParaRPr lang="en-US" sz="1765" dirty="0">
              <a:solidFill>
                <a:srgbClr val="505050"/>
              </a:solidFill>
              <a:latin typeface="Segoe UI Light"/>
            </a:endParaRPr>
          </a:p>
          <a:p>
            <a:pPr marL="448107" indent="-448107" defTabSz="914192">
              <a:buFont typeface="Wingdings" panose="05000000000000000000" pitchFamily="2" charset="2"/>
              <a:buChar char="ü"/>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Classify</a:t>
            </a:r>
            <a:r>
              <a:rPr lang="en-US" sz="1765" dirty="0">
                <a:solidFill>
                  <a:srgbClr val="505050"/>
                </a:solidFill>
                <a:latin typeface="Segoe UI Light"/>
              </a:rPr>
              <a:t> columns with labels</a:t>
            </a:r>
          </a:p>
          <a:p>
            <a:pPr marL="689361" lvl="1" indent="-448107" defTabSz="914192">
              <a:buFont typeface="Wingdings" panose="05000000000000000000" pitchFamily="2" charset="2"/>
              <a:buChar char="ü"/>
            </a:pPr>
            <a:r>
              <a:rPr lang="en-US" sz="1765" dirty="0">
                <a:solidFill>
                  <a:srgbClr val="505050"/>
                </a:solidFill>
                <a:latin typeface="Segoe UI Light"/>
              </a:rPr>
              <a:t>Part of Metadata and TDS protocol stream</a:t>
            </a:r>
          </a:p>
          <a:p>
            <a:pPr marL="0" indent="0" defTabSz="914192">
              <a:buNone/>
            </a:pPr>
            <a:r>
              <a:rPr lang="en-US" sz="1765" dirty="0">
                <a:solidFill>
                  <a:srgbClr val="505050"/>
                </a:solidFill>
                <a:latin typeface="Segoe UI Light"/>
              </a:rPr>
              <a:t> </a:t>
            </a:r>
          </a:p>
          <a:p>
            <a:pPr marL="448107" indent="-448107" defTabSz="914192">
              <a:buFont typeface="Wingdings" panose="05000000000000000000" pitchFamily="2" charset="2"/>
              <a:buChar char="ü"/>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Audit</a:t>
            </a:r>
            <a:r>
              <a:rPr lang="en-US" sz="1765" dirty="0">
                <a:solidFill>
                  <a:srgbClr val="505050"/>
                </a:solidFill>
                <a:latin typeface="Segoe UI Light"/>
              </a:rPr>
              <a:t> and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detect</a:t>
            </a:r>
            <a:r>
              <a:rPr lang="en-US" sz="1765" dirty="0">
                <a:solidFill>
                  <a:srgbClr val="505050"/>
                </a:solidFill>
                <a:latin typeface="Segoe UI Light"/>
              </a:rPr>
              <a:t> access to the sensitive data</a:t>
            </a:r>
          </a:p>
          <a:p>
            <a:pPr marL="448107" indent="-448107" defTabSz="914192">
              <a:buFont typeface="Wingdings" panose="05000000000000000000" pitchFamily="2" charset="2"/>
              <a:buChar char="ü"/>
            </a:pPr>
            <a:endParaRPr lang="en-US" sz="1765" dirty="0">
              <a:solidFill>
                <a:srgbClr val="505050"/>
              </a:solidFill>
              <a:latin typeface="Segoe UI Light"/>
            </a:endParaRPr>
          </a:p>
          <a:p>
            <a:pPr marL="448107" indent="-448107" defTabSz="914192">
              <a:buFont typeface="Wingdings" panose="05000000000000000000" pitchFamily="2" charset="2"/>
              <a:buChar char="ü"/>
              <a:defRPr/>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Manage labels</a:t>
            </a:r>
            <a:r>
              <a:rPr lang="en-US" sz="1765" b="1" dirty="0">
                <a:solidFill>
                  <a:srgbClr val="505050"/>
                </a:solidFill>
                <a:latin typeface="Segoe UI Light"/>
              </a:rPr>
              <a:t> </a:t>
            </a:r>
            <a:r>
              <a:rPr lang="en-US" sz="1765" dirty="0">
                <a:solidFill>
                  <a:srgbClr val="505050"/>
                </a:solidFill>
                <a:latin typeface="Segoe UI Light"/>
              </a:rPr>
              <a:t>for your entire Azure tenant</a:t>
            </a:r>
          </a:p>
        </p:txBody>
      </p:sp>
    </p:spTree>
    <p:extLst>
      <p:ext uri="{BB962C8B-B14F-4D97-AF65-F5344CB8AC3E}">
        <p14:creationId xmlns:p14="http://schemas.microsoft.com/office/powerpoint/2010/main" val="261285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1292662"/>
          </a:xfrm>
        </p:spPr>
        <p:txBody>
          <a:bodyPr/>
          <a:lstStyle/>
          <a:p>
            <a:r>
              <a:rPr lang="en-GB" u="sng" dirty="0">
                <a:solidFill>
                  <a:srgbClr val="59B4D9"/>
                </a:solidFill>
              </a:rPr>
              <a:t>LAB 3: </a:t>
            </a:r>
            <a:br>
              <a:rPr lang="en-GB" u="sng" dirty="0">
                <a:solidFill>
                  <a:srgbClr val="59B4D9"/>
                </a:solidFill>
              </a:rPr>
            </a:br>
            <a:r>
              <a:rPr lang="en-GB" sz="2400" dirty="0">
                <a:solidFill>
                  <a:srgbClr val="59B4D9"/>
                </a:solidFill>
              </a:rPr>
              <a:t>Securing </a:t>
            </a:r>
            <a:r>
              <a:rPr lang="en-GB" sz="2400">
                <a:solidFill>
                  <a:srgbClr val="59B4D9"/>
                </a:solidFill>
              </a:rPr>
              <a:t>your Azure SQL Managed </a:t>
            </a:r>
            <a:r>
              <a:rPr lang="en-GB" sz="2400" dirty="0">
                <a:solidFill>
                  <a:srgbClr val="59B4D9"/>
                </a:solidFill>
              </a:rPr>
              <a:t>Instance</a:t>
            </a:r>
            <a:br>
              <a:rPr lang="en-GB" sz="2400" dirty="0">
                <a:solidFill>
                  <a:srgbClr val="59B4D9"/>
                </a:solidFill>
              </a:rPr>
            </a:br>
            <a:endParaRPr lang="en-US" sz="2400"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34F16C-6BD2-BC50-9E3D-AE2950611E18}"/>
              </a:ext>
            </a:extLst>
          </p:cNvPr>
          <p:cNvPicPr>
            <a:picLocks noChangeAspect="1"/>
          </p:cNvPicPr>
          <p:nvPr/>
        </p:nvPicPr>
        <p:blipFill>
          <a:blip r:embed="rId3"/>
          <a:stretch>
            <a:fillRect/>
          </a:stretch>
        </p:blipFill>
        <p:spPr>
          <a:xfrm>
            <a:off x="8426046" y="2326923"/>
            <a:ext cx="2132207" cy="2204153"/>
          </a:xfrm>
          <a:prstGeom prst="rect">
            <a:avLst/>
          </a:prstGeom>
        </p:spPr>
      </p:pic>
    </p:spTree>
    <p:extLst>
      <p:ext uri="{BB962C8B-B14F-4D97-AF65-F5344CB8AC3E}">
        <p14:creationId xmlns:p14="http://schemas.microsoft.com/office/powerpoint/2010/main" val="100743761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96FD67-EE03-4944-8DA0-AB780FA5C185}"/>
              </a:ext>
            </a:extLst>
          </p:cNvPr>
          <p:cNvSpPr txBox="1"/>
          <p:nvPr/>
        </p:nvSpPr>
        <p:spPr>
          <a:xfrm>
            <a:off x="7437120" y="2875002"/>
            <a:ext cx="2570480" cy="1107996"/>
          </a:xfrm>
          <a:prstGeom prst="rect">
            <a:avLst/>
          </a:prstGeom>
          <a:noFill/>
        </p:spPr>
        <p:txBody>
          <a:bodyPr wrap="square" rtlCol="0">
            <a:spAutoFit/>
          </a:bodyPr>
          <a:lstStyle/>
          <a:p>
            <a:r>
              <a:rPr lang="en-GB" sz="6600" dirty="0"/>
              <a:t>Q &amp; A</a:t>
            </a:r>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BA27-E0F3-7D39-2D34-879E363C1BFC}"/>
              </a:ext>
            </a:extLst>
          </p:cNvPr>
          <p:cNvSpPr>
            <a:spLocks noGrp="1"/>
          </p:cNvSpPr>
          <p:nvPr>
            <p:ph type="title"/>
          </p:nvPr>
        </p:nvSpPr>
        <p:spPr/>
        <p:txBody>
          <a:bodyPr/>
          <a:lstStyle/>
          <a:p>
            <a:r>
              <a:rPr lang="en-US" dirty="0"/>
              <a:t>SQL Migration Offerings</a:t>
            </a:r>
          </a:p>
        </p:txBody>
      </p:sp>
      <p:sp>
        <p:nvSpPr>
          <p:cNvPr id="3" name="Text Placeholder 2">
            <a:extLst>
              <a:ext uri="{FF2B5EF4-FFF2-40B4-BE49-F238E27FC236}">
                <a16:creationId xmlns:a16="http://schemas.microsoft.com/office/drawing/2014/main" id="{ABE6FF58-7BC5-BD8B-77E2-D2DC87DC48EF}"/>
              </a:ext>
            </a:extLst>
          </p:cNvPr>
          <p:cNvSpPr>
            <a:spLocks noGrp="1"/>
          </p:cNvSpPr>
          <p:nvPr>
            <p:ph type="body" sz="quarter" idx="10"/>
          </p:nvPr>
        </p:nvSpPr>
        <p:spPr>
          <a:xfrm>
            <a:off x="586390" y="1434369"/>
            <a:ext cx="11018520" cy="5360326"/>
          </a:xfrm>
        </p:spPr>
        <p:txBody>
          <a:bodyPr/>
          <a:lstStyle/>
          <a:p>
            <a:endParaRPr lang="en-DE" dirty="0"/>
          </a:p>
        </p:txBody>
      </p:sp>
      <p:sp>
        <p:nvSpPr>
          <p:cNvPr id="4" name="TextBox 3">
            <a:extLst>
              <a:ext uri="{FF2B5EF4-FFF2-40B4-BE49-F238E27FC236}">
                <a16:creationId xmlns:a16="http://schemas.microsoft.com/office/drawing/2014/main" id="{EB78AA64-EC07-7E3E-0E4E-52F05B29DAA7}"/>
              </a:ext>
            </a:extLst>
          </p:cNvPr>
          <p:cNvSpPr txBox="1"/>
          <p:nvPr/>
        </p:nvSpPr>
        <p:spPr>
          <a:xfrm>
            <a:off x="6602336" y="2324006"/>
            <a:ext cx="5110921" cy="4031873"/>
          </a:xfrm>
          <a:prstGeom prst="rect">
            <a:avLst/>
          </a:prstGeom>
          <a:noFill/>
        </p:spPr>
        <p:txBody>
          <a:bodyPr wrap="square" lIns="0" tIns="0" rIns="0" bIns="0" rtlCol="0">
            <a:spAutoFit/>
          </a:bodyPr>
          <a:lstStyle/>
          <a:p>
            <a:pPr algn="l"/>
            <a:r>
              <a:rPr lang="en-GB" sz="1800" b="1" dirty="0"/>
              <a:t>Production Deployment Oversight </a:t>
            </a:r>
          </a:p>
          <a:p>
            <a:pPr algn="l"/>
            <a:r>
              <a:rPr lang="en-GB" sz="1800" b="1" dirty="0"/>
              <a:t>for Migration to Azure SQL</a:t>
            </a:r>
          </a:p>
          <a:p>
            <a:pPr algn="l"/>
            <a:endParaRPr lang="en-GB" sz="1800" b="1" dirty="0"/>
          </a:p>
          <a:p>
            <a:r>
              <a:rPr lang="en-US" sz="1800" dirty="0"/>
              <a:t>Oversight Production Deployment of the solution architecture as agreed upon in the architecture review and validation* </a:t>
            </a:r>
          </a:p>
          <a:p>
            <a:endParaRPr lang="en-US" sz="1800" dirty="0"/>
          </a:p>
          <a:p>
            <a:r>
              <a:rPr lang="en-US" sz="1800" dirty="0"/>
              <a:t>A Microsoft Engineer will ensure that:</a:t>
            </a:r>
          </a:p>
          <a:p>
            <a:pPr marL="342900" indent="-342900">
              <a:buFont typeface="Arial" panose="020B0604020202020204" pitchFamily="34" charset="0"/>
              <a:buChar char="•"/>
            </a:pPr>
            <a:r>
              <a:rPr lang="en-US" sz="1600" dirty="0"/>
              <a:t>solution is aligned to deliver the desired outcome</a:t>
            </a:r>
          </a:p>
          <a:p>
            <a:pPr marL="342900" indent="-342900">
              <a:buFont typeface="Arial" panose="020B0604020202020204" pitchFamily="34" charset="0"/>
              <a:buChar char="•"/>
            </a:pPr>
            <a:r>
              <a:rPr lang="en-US" sz="1600" dirty="0"/>
              <a:t>solution follows best practices and patterns</a:t>
            </a:r>
          </a:p>
          <a:p>
            <a:pPr marL="342900" indent="-342900">
              <a:buFont typeface="Arial" panose="020B0604020202020204" pitchFamily="34" charset="0"/>
              <a:buChar char="•"/>
            </a:pPr>
            <a:endParaRPr lang="en-US" sz="1800" dirty="0"/>
          </a:p>
          <a:p>
            <a:endParaRPr lang="en-US" sz="1800" dirty="0"/>
          </a:p>
          <a:p>
            <a:endParaRPr lang="en-US" sz="1800" dirty="0"/>
          </a:p>
          <a:p>
            <a:endParaRPr lang="en-US" sz="1800" dirty="0"/>
          </a:p>
          <a:p>
            <a:pPr algn="l"/>
            <a:r>
              <a:rPr lang="en-US" sz="1400" dirty="0"/>
              <a:t>5 Days | Remote or On-Site | Level 300 - Advanced</a:t>
            </a:r>
          </a:p>
        </p:txBody>
      </p:sp>
      <p:sp>
        <p:nvSpPr>
          <p:cNvPr id="5" name="TextBox 4">
            <a:extLst>
              <a:ext uri="{FF2B5EF4-FFF2-40B4-BE49-F238E27FC236}">
                <a16:creationId xmlns:a16="http://schemas.microsoft.com/office/drawing/2014/main" id="{A68DB68D-FCE4-14B2-5689-B4DA65EA8E90}"/>
              </a:ext>
            </a:extLst>
          </p:cNvPr>
          <p:cNvSpPr txBox="1"/>
          <p:nvPr/>
        </p:nvSpPr>
        <p:spPr>
          <a:xfrm>
            <a:off x="413302" y="2331026"/>
            <a:ext cx="5412224" cy="4154984"/>
          </a:xfrm>
          <a:prstGeom prst="rect">
            <a:avLst/>
          </a:prstGeom>
          <a:noFill/>
        </p:spPr>
        <p:txBody>
          <a:bodyPr wrap="square" lIns="0" tIns="0" rIns="0" bIns="0" rtlCol="0">
            <a:spAutoFit/>
          </a:bodyPr>
          <a:lstStyle/>
          <a:p>
            <a:pPr algn="l"/>
            <a:r>
              <a:rPr lang="en-GB" sz="1800" b="1" dirty="0"/>
              <a:t>FREE Cloud Migration Factory (CMF)</a:t>
            </a:r>
          </a:p>
          <a:p>
            <a:pPr algn="l"/>
            <a:endParaRPr lang="en-GB" sz="1800" dirty="0"/>
          </a:p>
          <a:p>
            <a:r>
              <a:rPr lang="en-GB" sz="1600" dirty="0"/>
              <a:t>Migrate and modernize your SQL based workloads to Azure.</a:t>
            </a:r>
            <a:br>
              <a:rPr lang="en-GB" sz="1600" dirty="0"/>
            </a:br>
            <a:endParaRPr lang="en-GB" sz="1600" dirty="0"/>
          </a:p>
          <a:p>
            <a:r>
              <a:rPr lang="en-GB" sz="1600" dirty="0"/>
              <a:t>Microsoft's extended team of Architects, Engineers and Project Managers will execute a rapid and safe hands-on keyboard migration for your SQL Server database and Application.</a:t>
            </a:r>
          </a:p>
          <a:p>
            <a:pPr algn="l"/>
            <a:endParaRPr lang="en-GB" sz="1800" dirty="0"/>
          </a:p>
          <a:p>
            <a:pPr algn="l"/>
            <a:endParaRPr lang="en-GB" sz="1800" dirty="0"/>
          </a:p>
          <a:p>
            <a:pPr algn="l"/>
            <a:r>
              <a:rPr lang="en-GB" sz="1500" dirty="0"/>
              <a:t>Benefits:</a:t>
            </a:r>
          </a:p>
          <a:p>
            <a:pPr indent="-342900">
              <a:buFont typeface="Arial" panose="020B0604020202020204" pitchFamily="34" charset="0"/>
              <a:buChar char="•"/>
            </a:pPr>
            <a:r>
              <a:rPr lang="en-GB" sz="1500" dirty="0"/>
              <a:t>Optimize migration costs</a:t>
            </a:r>
          </a:p>
          <a:p>
            <a:pPr indent="-342900">
              <a:buFont typeface="Arial" panose="020B0604020202020204" pitchFamily="34" charset="0"/>
              <a:buChar char="•"/>
            </a:pPr>
            <a:r>
              <a:rPr lang="en-GB" sz="1500" dirty="0"/>
              <a:t>Migrate with or let us do it for you</a:t>
            </a:r>
          </a:p>
          <a:p>
            <a:pPr indent="-342900">
              <a:buFont typeface="Arial" panose="020B0604020202020204" pitchFamily="34" charset="0"/>
              <a:buChar char="•"/>
            </a:pPr>
            <a:r>
              <a:rPr lang="en-US" sz="1500" dirty="0"/>
              <a:t>PoC to Production</a:t>
            </a:r>
          </a:p>
          <a:p>
            <a:pPr indent="-342900">
              <a:buFont typeface="Arial" panose="020B0604020202020204" pitchFamily="34" charset="0"/>
              <a:buChar char="•"/>
            </a:pPr>
            <a:r>
              <a:rPr lang="en-US" sz="1500" dirty="0"/>
              <a:t>Reliable Migration</a:t>
            </a:r>
          </a:p>
          <a:p>
            <a:endParaRPr lang="en-US" sz="1500" dirty="0"/>
          </a:p>
          <a:p>
            <a:endParaRPr lang="en-US" sz="1200" dirty="0"/>
          </a:p>
        </p:txBody>
      </p:sp>
      <p:pic>
        <p:nvPicPr>
          <p:cNvPr id="6" name="Picture 5">
            <a:extLst>
              <a:ext uri="{FF2B5EF4-FFF2-40B4-BE49-F238E27FC236}">
                <a16:creationId xmlns:a16="http://schemas.microsoft.com/office/drawing/2014/main" id="{2A8EA1BB-B0AC-9880-25CC-10C733A9F4D5}"/>
              </a:ext>
            </a:extLst>
          </p:cNvPr>
          <p:cNvPicPr>
            <a:picLocks noChangeAspect="1"/>
          </p:cNvPicPr>
          <p:nvPr/>
        </p:nvPicPr>
        <p:blipFill>
          <a:blip r:embed="rId3"/>
          <a:stretch>
            <a:fillRect/>
          </a:stretch>
        </p:blipFill>
        <p:spPr>
          <a:xfrm>
            <a:off x="8859416" y="248267"/>
            <a:ext cx="3091498" cy="1866806"/>
          </a:xfrm>
          <a:prstGeom prst="rect">
            <a:avLst/>
          </a:prstGeom>
        </p:spPr>
      </p:pic>
      <p:cxnSp>
        <p:nvCxnSpPr>
          <p:cNvPr id="8" name="Straight Connector 7">
            <a:extLst>
              <a:ext uri="{FF2B5EF4-FFF2-40B4-BE49-F238E27FC236}">
                <a16:creationId xmlns:a16="http://schemas.microsoft.com/office/drawing/2014/main" id="{E27C5199-9AF2-B883-5D7F-2DBA157B7539}"/>
              </a:ext>
            </a:extLst>
          </p:cNvPr>
          <p:cNvCxnSpPr/>
          <p:nvPr/>
        </p:nvCxnSpPr>
        <p:spPr>
          <a:xfrm>
            <a:off x="5933873" y="2324911"/>
            <a:ext cx="0" cy="42218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101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8E42C1-6ADE-F9BD-99B1-75CB1221A11D}"/>
              </a:ext>
            </a:extLst>
          </p:cNvPr>
          <p:cNvSpPr>
            <a:spLocks noGrp="1"/>
          </p:cNvSpPr>
          <p:nvPr>
            <p:ph type="title"/>
          </p:nvPr>
        </p:nvSpPr>
        <p:spPr>
          <a:xfrm>
            <a:off x="584200" y="1317785"/>
            <a:ext cx="5511800" cy="2215991"/>
          </a:xfrm>
        </p:spPr>
        <p:txBody>
          <a:bodyPr/>
          <a:lstStyle/>
          <a:p>
            <a:r>
              <a:rPr lang="en-US" dirty="0"/>
              <a:t>Production Deployment Oversight for Migration to Azure SQL or Arc-Enabled Data Services</a:t>
            </a:r>
          </a:p>
        </p:txBody>
      </p:sp>
      <p:sp>
        <p:nvSpPr>
          <p:cNvPr id="10" name="TextBox 9">
            <a:extLst>
              <a:ext uri="{FF2B5EF4-FFF2-40B4-BE49-F238E27FC236}">
                <a16:creationId xmlns:a16="http://schemas.microsoft.com/office/drawing/2014/main" id="{6949E095-999D-B0D4-8A7B-B4C2239F491F}"/>
              </a:ext>
            </a:extLst>
          </p:cNvPr>
          <p:cNvSpPr txBox="1"/>
          <p:nvPr/>
        </p:nvSpPr>
        <p:spPr>
          <a:xfrm>
            <a:off x="584200" y="3707476"/>
            <a:ext cx="8196349" cy="2769989"/>
          </a:xfrm>
          <a:prstGeom prst="rect">
            <a:avLst/>
          </a:prstGeom>
          <a:noFill/>
        </p:spPr>
        <p:txBody>
          <a:bodyPr wrap="square" lIns="0" tIns="0" rIns="0" bIns="0" rtlCol="0">
            <a:spAutoFit/>
          </a:bodyPr>
          <a:lstStyle/>
          <a:p>
            <a:pPr algn="l"/>
            <a:r>
              <a:rPr lang="en-US" sz="2000" dirty="0"/>
              <a:t>In this Engagement, we conduct an Oversight Production Deployment of the solution architecture as agreed upon in the architecture review and validation. </a:t>
            </a:r>
          </a:p>
          <a:p>
            <a:pPr algn="l"/>
            <a:endParaRPr lang="en-US" sz="2000" dirty="0"/>
          </a:p>
          <a:p>
            <a:pPr algn="l"/>
            <a:r>
              <a:rPr lang="en-US" sz="2000" dirty="0"/>
              <a:t>A Microsoft engineer will help to ensure that the solution being deployed is aligned to deliver the desired outcome while ensuring that best practices and patterns are followed. </a:t>
            </a:r>
          </a:p>
          <a:p>
            <a:pPr algn="l"/>
            <a:endParaRPr lang="en-US" sz="2000" dirty="0"/>
          </a:p>
          <a:p>
            <a:pPr algn="l"/>
            <a:r>
              <a:rPr lang="en-US" sz="2000" b="1" dirty="0"/>
              <a:t>5 Days | Remote or On-Site | Level 300 - Advanced</a:t>
            </a:r>
          </a:p>
        </p:txBody>
      </p:sp>
      <p:pic>
        <p:nvPicPr>
          <p:cNvPr id="2286" name="Picture 2285">
            <a:extLst>
              <a:ext uri="{FF2B5EF4-FFF2-40B4-BE49-F238E27FC236}">
                <a16:creationId xmlns:a16="http://schemas.microsoft.com/office/drawing/2014/main" id="{91069AE9-D891-E46C-B9AB-7BB542144E72}"/>
              </a:ext>
            </a:extLst>
          </p:cNvPr>
          <p:cNvPicPr>
            <a:picLocks noChangeAspect="1"/>
          </p:cNvPicPr>
          <p:nvPr/>
        </p:nvPicPr>
        <p:blipFill>
          <a:blip r:embed="rId2"/>
          <a:stretch>
            <a:fillRect/>
          </a:stretch>
        </p:blipFill>
        <p:spPr>
          <a:xfrm>
            <a:off x="8239489" y="474148"/>
            <a:ext cx="3669762" cy="2215991"/>
          </a:xfrm>
          <a:prstGeom prst="rect">
            <a:avLst/>
          </a:prstGeom>
        </p:spPr>
      </p:pic>
    </p:spTree>
    <p:extLst>
      <p:ext uri="{BB962C8B-B14F-4D97-AF65-F5344CB8AC3E}">
        <p14:creationId xmlns:p14="http://schemas.microsoft.com/office/powerpoint/2010/main" val="203035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8E42C1-6ADE-F9BD-99B1-75CB1221A11D}"/>
              </a:ext>
            </a:extLst>
          </p:cNvPr>
          <p:cNvSpPr>
            <a:spLocks noGrp="1"/>
          </p:cNvSpPr>
          <p:nvPr>
            <p:ph type="title"/>
          </p:nvPr>
        </p:nvSpPr>
        <p:spPr>
          <a:xfrm>
            <a:off x="584199" y="682923"/>
            <a:ext cx="7950595" cy="1107996"/>
          </a:xfrm>
        </p:spPr>
        <p:txBody>
          <a:bodyPr/>
          <a:lstStyle/>
          <a:p>
            <a:pPr algn="l"/>
            <a:r>
              <a:rPr lang="en-GB" sz="3600" b="1" dirty="0"/>
              <a:t>SQL + Apps Migration Factory (SMF)</a:t>
            </a:r>
          </a:p>
        </p:txBody>
      </p:sp>
      <p:pic>
        <p:nvPicPr>
          <p:cNvPr id="2" name="Picture 1">
            <a:extLst>
              <a:ext uri="{FF2B5EF4-FFF2-40B4-BE49-F238E27FC236}">
                <a16:creationId xmlns:a16="http://schemas.microsoft.com/office/drawing/2014/main" id="{4AF2276C-4014-65F0-5BC0-8B4DA833470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000000"/>
              </a:clrFrom>
              <a:clrTo>
                <a:srgbClr val="000000">
                  <a:alpha val="0"/>
                </a:srgbClr>
              </a:clrTo>
            </a:clrChange>
          </a:blip>
          <a:srcRect l="8542" t="-1724" r="3115" b="5016"/>
          <a:stretch/>
        </p:blipFill>
        <p:spPr>
          <a:xfrm>
            <a:off x="8872220" y="-117468"/>
            <a:ext cx="3319780" cy="3347052"/>
          </a:xfrm>
          <a:prstGeom prst="rect">
            <a:avLst/>
          </a:prstGeom>
        </p:spPr>
      </p:pic>
      <p:sp>
        <p:nvSpPr>
          <p:cNvPr id="2312" name="Rectangle 2311">
            <a:extLst>
              <a:ext uri="{FF2B5EF4-FFF2-40B4-BE49-F238E27FC236}">
                <a16:creationId xmlns:a16="http://schemas.microsoft.com/office/drawing/2014/main" id="{1B39755F-D7D5-3593-C499-EC9BF9DC1AE8}"/>
              </a:ext>
            </a:extLst>
          </p:cNvPr>
          <p:cNvSpPr/>
          <p:nvPr/>
        </p:nvSpPr>
        <p:spPr>
          <a:xfrm>
            <a:off x="-306320" y="8272231"/>
            <a:ext cx="7772400" cy="162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Rectangle 2312">
            <a:extLst>
              <a:ext uri="{FF2B5EF4-FFF2-40B4-BE49-F238E27FC236}">
                <a16:creationId xmlns:a16="http://schemas.microsoft.com/office/drawing/2014/main" id="{13C5F942-A711-59D3-0CDB-53510C48A76B}"/>
              </a:ext>
            </a:extLst>
          </p:cNvPr>
          <p:cNvSpPr/>
          <p:nvPr/>
        </p:nvSpPr>
        <p:spPr>
          <a:xfrm>
            <a:off x="-306319" y="5281921"/>
            <a:ext cx="7772400" cy="1446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5" name="TextBox 2314">
            <a:extLst>
              <a:ext uri="{FF2B5EF4-FFF2-40B4-BE49-F238E27FC236}">
                <a16:creationId xmlns:a16="http://schemas.microsoft.com/office/drawing/2014/main" id="{3ADE7108-55F0-4468-2A05-2DE7AA51D0DC}"/>
              </a:ext>
            </a:extLst>
          </p:cNvPr>
          <p:cNvSpPr txBox="1"/>
          <p:nvPr/>
        </p:nvSpPr>
        <p:spPr>
          <a:xfrm>
            <a:off x="2579254" y="2196272"/>
            <a:ext cx="4651616" cy="1169551"/>
          </a:xfrm>
          <a:prstGeom prst="rect">
            <a:avLst/>
          </a:prstGeom>
          <a:noFill/>
        </p:spPr>
        <p:txBody>
          <a:bodyPr wrap="square" lIns="91440" tIns="45720" rIns="91440" bIns="45720" anchor="t">
            <a:spAutoFit/>
          </a:bodyPr>
          <a:lstStyle/>
          <a:p>
            <a:r>
              <a:rPr lang="en-US" sz="1400" dirty="0">
                <a:latin typeface="Segoe UI"/>
                <a:cs typeface="Segoe UI"/>
              </a:rPr>
              <a:t>Leverage the SQL + Application Migration Factory for your migration to Azure. Microsoft's extended team of Architects, Engineers and Project Managers will execute a rapid and safe hands-on keyboard migration for your SQL Server database and Application.</a:t>
            </a:r>
          </a:p>
        </p:txBody>
      </p:sp>
      <p:grpSp>
        <p:nvGrpSpPr>
          <p:cNvPr id="2316" name="Group 2315">
            <a:extLst>
              <a:ext uri="{FF2B5EF4-FFF2-40B4-BE49-F238E27FC236}">
                <a16:creationId xmlns:a16="http://schemas.microsoft.com/office/drawing/2014/main" id="{FE5588D5-11E5-F9E2-9B93-6C95A2213B62}"/>
              </a:ext>
            </a:extLst>
          </p:cNvPr>
          <p:cNvGrpSpPr/>
          <p:nvPr/>
        </p:nvGrpSpPr>
        <p:grpSpPr>
          <a:xfrm>
            <a:off x="-9518" y="2036830"/>
            <a:ext cx="2553009" cy="1446461"/>
            <a:chOff x="396450" y="3689189"/>
            <a:chExt cx="2553009" cy="1446461"/>
          </a:xfrm>
        </p:grpSpPr>
        <p:sp>
          <p:nvSpPr>
            <p:cNvPr id="2317" name="Arrow: Pentagon 4">
              <a:extLst>
                <a:ext uri="{FF2B5EF4-FFF2-40B4-BE49-F238E27FC236}">
                  <a16:creationId xmlns:a16="http://schemas.microsoft.com/office/drawing/2014/main" id="{A4526128-F04E-7F35-9B02-B6858045DEB6}"/>
                </a:ext>
              </a:extLst>
            </p:cNvPr>
            <p:cNvSpPr/>
            <p:nvPr/>
          </p:nvSpPr>
          <p:spPr>
            <a:xfrm>
              <a:off x="396450" y="3689189"/>
              <a:ext cx="2553009" cy="1446461"/>
            </a:xfrm>
            <a:prstGeom prst="homePlate">
              <a:avLst>
                <a:gd name="adj" fmla="val 39738"/>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endParaRPr lang="en-US" sz="2400">
                <a:solidFill>
                  <a:schemeClr val="bg1"/>
                </a:solidFill>
                <a:latin typeface="Segoe UI Semibold" panose="020B0702040204020203" pitchFamily="34" charset="0"/>
                <a:cs typeface="Segoe UI Semibold" panose="020B0702040204020203" pitchFamily="34" charset="0"/>
              </a:endParaRPr>
            </a:p>
          </p:txBody>
        </p:sp>
        <p:sp>
          <p:nvSpPr>
            <p:cNvPr id="2318" name="TextBox 2317">
              <a:extLst>
                <a:ext uri="{FF2B5EF4-FFF2-40B4-BE49-F238E27FC236}">
                  <a16:creationId xmlns:a16="http://schemas.microsoft.com/office/drawing/2014/main" id="{25A956EC-CE40-97E0-5F9F-B483C1566266}"/>
                </a:ext>
              </a:extLst>
            </p:cNvPr>
            <p:cNvSpPr txBox="1"/>
            <p:nvPr/>
          </p:nvSpPr>
          <p:spPr>
            <a:xfrm>
              <a:off x="569088" y="3845700"/>
              <a:ext cx="1847780" cy="1200329"/>
            </a:xfrm>
            <a:prstGeom prst="rect">
              <a:avLst/>
            </a:prstGeom>
            <a:noFill/>
          </p:spPr>
          <p:txBody>
            <a:bodyPr wrap="square" rtlCol="0">
              <a:spAutoFit/>
            </a:bodyPr>
            <a:lstStyle/>
            <a:p>
              <a:r>
                <a:rPr lang="en-US" dirty="0">
                  <a:solidFill>
                    <a:schemeClr val="bg1"/>
                  </a:solidFill>
                  <a:latin typeface="Segoe UI Semibold" panose="020B0702040204020203" pitchFamily="34" charset="0"/>
                  <a:cs typeface="Segoe UI Semibold" panose="020B0702040204020203" pitchFamily="34" charset="0"/>
                </a:rPr>
                <a:t>For SQL Based Workloads moving to Azure</a:t>
              </a:r>
            </a:p>
          </p:txBody>
        </p:sp>
      </p:grpSp>
      <p:sp>
        <p:nvSpPr>
          <p:cNvPr id="2319" name="TextBox 2318">
            <a:extLst>
              <a:ext uri="{FF2B5EF4-FFF2-40B4-BE49-F238E27FC236}">
                <a16:creationId xmlns:a16="http://schemas.microsoft.com/office/drawing/2014/main" id="{008A027F-2DC0-4E3D-AA0B-BD91270F950C}"/>
              </a:ext>
            </a:extLst>
          </p:cNvPr>
          <p:cNvSpPr txBox="1"/>
          <p:nvPr/>
        </p:nvSpPr>
        <p:spPr>
          <a:xfrm>
            <a:off x="65540" y="4073588"/>
            <a:ext cx="3532369" cy="954107"/>
          </a:xfrm>
          <a:prstGeom prst="rect">
            <a:avLst/>
          </a:prstGeom>
          <a:noFill/>
        </p:spPr>
        <p:txBody>
          <a:bodyPr wrap="square" lIns="91440" tIns="45720" rIns="91440" bIns="45720" anchor="t">
            <a:spAutoFit/>
          </a:bodyPr>
          <a:lstStyle/>
          <a:p>
            <a:pPr algn="r"/>
            <a:r>
              <a:rPr lang="en-CA" sz="1400">
                <a:latin typeface="Segoe UI "/>
              </a:rPr>
              <a:t>Looking for the benefits for Cloud but migration costs and resources are a challenge? Not anymore, our team can complete your migration with you  </a:t>
            </a:r>
            <a:endParaRPr lang="en-US" sz="1400">
              <a:latin typeface="Segoe UI "/>
            </a:endParaRPr>
          </a:p>
        </p:txBody>
      </p:sp>
      <p:sp>
        <p:nvSpPr>
          <p:cNvPr id="2320" name="TextBox 2319">
            <a:extLst>
              <a:ext uri="{FF2B5EF4-FFF2-40B4-BE49-F238E27FC236}">
                <a16:creationId xmlns:a16="http://schemas.microsoft.com/office/drawing/2014/main" id="{1F7C7A7F-D8D4-AF74-A6D3-D0A8426FD0B8}"/>
              </a:ext>
            </a:extLst>
          </p:cNvPr>
          <p:cNvSpPr txBox="1"/>
          <p:nvPr/>
        </p:nvSpPr>
        <p:spPr>
          <a:xfrm>
            <a:off x="909448" y="3861508"/>
            <a:ext cx="2544758" cy="215444"/>
          </a:xfrm>
          <a:prstGeom prst="rect">
            <a:avLst/>
          </a:prstGeom>
          <a:noFill/>
        </p:spPr>
        <p:txBody>
          <a:bodyPr wrap="square" lIns="0" tIns="0" rIns="0" bIns="0"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rgbClr val="0078D4"/>
                </a:solidFill>
                <a:effectLst/>
                <a:uLnTx/>
                <a:uFillTx/>
                <a:latin typeface="Segoe UI Semibold"/>
                <a:cs typeface="Segoe UI Semibold"/>
              </a:rPr>
              <a:t>Optimize Migration </a:t>
            </a:r>
            <a:r>
              <a:rPr lang="en-US" sz="1400" b="1" kern="0" dirty="0">
                <a:solidFill>
                  <a:srgbClr val="0078D4"/>
                </a:solidFill>
                <a:latin typeface="Segoe UI Semibold"/>
                <a:cs typeface="Segoe UI Semibold"/>
              </a:rPr>
              <a:t>Costs</a:t>
            </a:r>
            <a:endParaRPr kumimoji="0" lang="en-US" sz="1400" b="1"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endParaRPr>
          </a:p>
        </p:txBody>
      </p:sp>
      <p:sp>
        <p:nvSpPr>
          <p:cNvPr id="2321" name="TextBox 2320">
            <a:extLst>
              <a:ext uri="{FF2B5EF4-FFF2-40B4-BE49-F238E27FC236}">
                <a16:creationId xmlns:a16="http://schemas.microsoft.com/office/drawing/2014/main" id="{415FC8A1-99BC-73BC-5EC5-2C233477873B}"/>
              </a:ext>
            </a:extLst>
          </p:cNvPr>
          <p:cNvSpPr txBox="1"/>
          <p:nvPr/>
        </p:nvSpPr>
        <p:spPr>
          <a:xfrm>
            <a:off x="3552737" y="5673724"/>
            <a:ext cx="3532369" cy="954107"/>
          </a:xfrm>
          <a:prstGeom prst="rect">
            <a:avLst/>
          </a:prstGeom>
          <a:noFill/>
        </p:spPr>
        <p:txBody>
          <a:bodyPr wrap="square" lIns="91440" tIns="45720" rIns="91440" bIns="45720" anchor="t">
            <a:spAutoFit/>
          </a:bodyPr>
          <a:lstStyle/>
          <a:p>
            <a:r>
              <a:rPr lang="en-US" sz="1400">
                <a:effectLst/>
                <a:latin typeface="Segoe UI "/>
              </a:rPr>
              <a:t>Migration teams can work with existing technical teams (Migrate with) or take complete autonomy for your migration (Migrate for</a:t>
            </a:r>
            <a:r>
              <a:rPr lang="en-US" sz="1400">
                <a:latin typeface="Segoe UI "/>
              </a:rPr>
              <a:t>)</a:t>
            </a:r>
            <a:endParaRPr lang="en-US" sz="1400">
              <a:effectLst/>
              <a:latin typeface="Segoe UI "/>
            </a:endParaRPr>
          </a:p>
        </p:txBody>
      </p:sp>
      <p:sp>
        <p:nvSpPr>
          <p:cNvPr id="2322" name="TextBox 2321">
            <a:extLst>
              <a:ext uri="{FF2B5EF4-FFF2-40B4-BE49-F238E27FC236}">
                <a16:creationId xmlns:a16="http://schemas.microsoft.com/office/drawing/2014/main" id="{AF6F6FDB-F381-3ECF-005A-63A7F359E9E2}"/>
              </a:ext>
            </a:extLst>
          </p:cNvPr>
          <p:cNvSpPr txBox="1"/>
          <p:nvPr/>
        </p:nvSpPr>
        <p:spPr>
          <a:xfrm>
            <a:off x="3620975" y="5405635"/>
            <a:ext cx="3495359" cy="215444"/>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rgbClr val="0078D4"/>
                </a:solidFill>
                <a:latin typeface="Segoe UI Semibold" panose="020B0502040204020203" pitchFamily="34" charset="0"/>
                <a:cs typeface="Segoe UI Semibold" panose="020B0502040204020203" pitchFamily="34" charset="0"/>
              </a:rPr>
              <a:t>Migrate with or let us do it for you</a:t>
            </a:r>
            <a:endParaRPr kumimoji="0" lang="en-US" sz="1400" b="1"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endParaRPr>
          </a:p>
        </p:txBody>
      </p:sp>
      <p:sp>
        <p:nvSpPr>
          <p:cNvPr id="2323" name="TextBox 2322">
            <a:extLst>
              <a:ext uri="{FF2B5EF4-FFF2-40B4-BE49-F238E27FC236}">
                <a16:creationId xmlns:a16="http://schemas.microsoft.com/office/drawing/2014/main" id="{D7314E5D-134F-C24B-BCF4-E34E627D531B}"/>
              </a:ext>
            </a:extLst>
          </p:cNvPr>
          <p:cNvSpPr txBox="1"/>
          <p:nvPr/>
        </p:nvSpPr>
        <p:spPr>
          <a:xfrm>
            <a:off x="7379143" y="4076239"/>
            <a:ext cx="3227273" cy="1169551"/>
          </a:xfrm>
          <a:prstGeom prst="rect">
            <a:avLst/>
          </a:prstGeom>
          <a:noFill/>
        </p:spPr>
        <p:txBody>
          <a:bodyPr wrap="square" lIns="91440" tIns="45720" rIns="91440" bIns="45720" anchor="t">
            <a:spAutoFit/>
          </a:bodyPr>
          <a:lstStyle/>
          <a:p>
            <a:pPr algn="r"/>
            <a:r>
              <a:rPr lang="en-US" sz="1400">
                <a:effectLst/>
                <a:latin typeface="Segoe UI "/>
              </a:rPr>
              <a:t>Robust assessment process will ensure the right</a:t>
            </a:r>
            <a:r>
              <a:rPr lang="en-US" sz="1400">
                <a:latin typeface="Segoe UI "/>
              </a:rPr>
              <a:t> Azure SQL services (IaaS or PaaS) and high availability to meet your requirements across Dev, Test and Production migrations</a:t>
            </a:r>
            <a:endParaRPr lang="en-US" sz="1400">
              <a:effectLst/>
              <a:latin typeface="Segoe UI "/>
            </a:endParaRPr>
          </a:p>
        </p:txBody>
      </p:sp>
      <p:sp>
        <p:nvSpPr>
          <p:cNvPr id="2324" name="TextBox 2323">
            <a:extLst>
              <a:ext uri="{FF2B5EF4-FFF2-40B4-BE49-F238E27FC236}">
                <a16:creationId xmlns:a16="http://schemas.microsoft.com/office/drawing/2014/main" id="{5123D9F2-6E0A-8AFA-C6CD-F05905EE24DC}"/>
              </a:ext>
            </a:extLst>
          </p:cNvPr>
          <p:cNvSpPr txBox="1"/>
          <p:nvPr/>
        </p:nvSpPr>
        <p:spPr>
          <a:xfrm>
            <a:off x="7774117" y="3865252"/>
            <a:ext cx="2737677" cy="215444"/>
          </a:xfrm>
          <a:prstGeom prst="rect">
            <a:avLst/>
          </a:prstGeom>
          <a:noFill/>
        </p:spPr>
        <p:txBody>
          <a:bodyPr wrap="square" lIns="0" tIns="0" rIns="0" bIns="0"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rPr>
              <a:t>PoC to Production</a:t>
            </a:r>
          </a:p>
        </p:txBody>
      </p:sp>
      <p:sp>
        <p:nvSpPr>
          <p:cNvPr id="2325" name="TextBox 2324">
            <a:extLst>
              <a:ext uri="{FF2B5EF4-FFF2-40B4-BE49-F238E27FC236}">
                <a16:creationId xmlns:a16="http://schemas.microsoft.com/office/drawing/2014/main" id="{B34D19C4-DF37-12EC-2DBC-FE5CE24E1C10}"/>
              </a:ext>
            </a:extLst>
          </p:cNvPr>
          <p:cNvSpPr txBox="1"/>
          <p:nvPr/>
        </p:nvSpPr>
        <p:spPr>
          <a:xfrm>
            <a:off x="8441931" y="5788476"/>
            <a:ext cx="3532369" cy="738664"/>
          </a:xfrm>
          <a:prstGeom prst="rect">
            <a:avLst/>
          </a:prstGeom>
          <a:noFill/>
        </p:spPr>
        <p:txBody>
          <a:bodyPr wrap="square" lIns="91440" tIns="45720" rIns="91440" bIns="45720" anchor="t">
            <a:spAutoFit/>
          </a:bodyPr>
          <a:lstStyle/>
          <a:p>
            <a:r>
              <a:rPr lang="en-US" sz="1400">
                <a:latin typeface="Segoe UI "/>
              </a:rPr>
              <a:t>Proven Migration</a:t>
            </a:r>
            <a:r>
              <a:rPr lang="en-US" sz="1400">
                <a:effectLst/>
                <a:latin typeface="Segoe UI "/>
              </a:rPr>
              <a:t> best practices allow us to right size and </a:t>
            </a:r>
            <a:r>
              <a:rPr lang="en-US" sz="1400">
                <a:latin typeface="Segoe UI "/>
              </a:rPr>
              <a:t>choose</a:t>
            </a:r>
            <a:r>
              <a:rPr lang="en-US" sz="1400">
                <a:effectLst/>
                <a:latin typeface="Segoe UI "/>
              </a:rPr>
              <a:t> the most optimal solution for SQL Server workloads</a:t>
            </a:r>
            <a:endParaRPr lang="en-US"/>
          </a:p>
        </p:txBody>
      </p:sp>
      <p:sp>
        <p:nvSpPr>
          <p:cNvPr id="2326" name="TextBox 2325">
            <a:extLst>
              <a:ext uri="{FF2B5EF4-FFF2-40B4-BE49-F238E27FC236}">
                <a16:creationId xmlns:a16="http://schemas.microsoft.com/office/drawing/2014/main" id="{268959A2-8A7E-8933-9163-092653F816F2}"/>
              </a:ext>
            </a:extLst>
          </p:cNvPr>
          <p:cNvSpPr txBox="1"/>
          <p:nvPr/>
        </p:nvSpPr>
        <p:spPr>
          <a:xfrm>
            <a:off x="8534795" y="5556721"/>
            <a:ext cx="2934822" cy="215444"/>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rPr>
              <a:t>Reliable Migration</a:t>
            </a:r>
          </a:p>
        </p:txBody>
      </p:sp>
      <p:grpSp>
        <p:nvGrpSpPr>
          <p:cNvPr id="2327" name="Group 49">
            <a:extLst>
              <a:ext uri="{FF2B5EF4-FFF2-40B4-BE49-F238E27FC236}">
                <a16:creationId xmlns:a16="http://schemas.microsoft.com/office/drawing/2014/main" id="{CA2DAFF0-3961-D355-E03F-2F1C769D5379}"/>
              </a:ext>
            </a:extLst>
          </p:cNvPr>
          <p:cNvGrpSpPr>
            <a:grpSpLocks noChangeAspect="1"/>
          </p:cNvGrpSpPr>
          <p:nvPr/>
        </p:nvGrpSpPr>
        <p:grpSpPr bwMode="auto">
          <a:xfrm>
            <a:off x="3754499" y="4005623"/>
            <a:ext cx="870279" cy="851181"/>
            <a:chOff x="3404" y="999"/>
            <a:chExt cx="319" cy="312"/>
          </a:xfrm>
        </p:grpSpPr>
        <p:sp>
          <p:nvSpPr>
            <p:cNvPr id="2328" name="Freeform 50">
              <a:extLst>
                <a:ext uri="{FF2B5EF4-FFF2-40B4-BE49-F238E27FC236}">
                  <a16:creationId xmlns:a16="http://schemas.microsoft.com/office/drawing/2014/main" id="{7B10D442-EDA2-964B-877C-AB4F37ACD080}"/>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29" name="Freeform 51">
              <a:extLst>
                <a:ext uri="{FF2B5EF4-FFF2-40B4-BE49-F238E27FC236}">
                  <a16:creationId xmlns:a16="http://schemas.microsoft.com/office/drawing/2014/main" id="{9D2F6D07-64D5-B1C9-96EB-857C20FE0D47}"/>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30" name="Freeform 52">
              <a:extLst>
                <a:ext uri="{FF2B5EF4-FFF2-40B4-BE49-F238E27FC236}">
                  <a16:creationId xmlns:a16="http://schemas.microsoft.com/office/drawing/2014/main" id="{EF06892B-179C-188A-4A02-6DD9E448802E}"/>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31" name="Freeform 53">
              <a:extLst>
                <a:ext uri="{FF2B5EF4-FFF2-40B4-BE49-F238E27FC236}">
                  <a16:creationId xmlns:a16="http://schemas.microsoft.com/office/drawing/2014/main" id="{0856506B-5414-E84A-89E9-C1FD3C270E32}"/>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32" name="Freeform 54">
              <a:extLst>
                <a:ext uri="{FF2B5EF4-FFF2-40B4-BE49-F238E27FC236}">
                  <a16:creationId xmlns:a16="http://schemas.microsoft.com/office/drawing/2014/main" id="{F4B8F79B-BF40-6EFD-0107-B07B1E1D2D5F}"/>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2333" name="Group 2332">
            <a:extLst>
              <a:ext uri="{FF2B5EF4-FFF2-40B4-BE49-F238E27FC236}">
                <a16:creationId xmlns:a16="http://schemas.microsoft.com/office/drawing/2014/main" id="{D6CC5637-E263-28A4-69B0-754C432AD8B5}"/>
              </a:ext>
            </a:extLst>
          </p:cNvPr>
          <p:cNvGrpSpPr>
            <a:grpSpLocks noChangeAspect="1"/>
          </p:cNvGrpSpPr>
          <p:nvPr/>
        </p:nvGrpSpPr>
        <p:grpSpPr>
          <a:xfrm>
            <a:off x="10895058" y="3938751"/>
            <a:ext cx="1188720" cy="891540"/>
            <a:chOff x="8258066" y="4768982"/>
            <a:chExt cx="1102971" cy="827228"/>
          </a:xfrm>
        </p:grpSpPr>
        <p:grpSp>
          <p:nvGrpSpPr>
            <p:cNvPr id="2334" name="Group 2333">
              <a:extLst>
                <a:ext uri="{FF2B5EF4-FFF2-40B4-BE49-F238E27FC236}">
                  <a16:creationId xmlns:a16="http://schemas.microsoft.com/office/drawing/2014/main" id="{1CA347FB-DE25-0CFA-CEB0-FCD99FF6A1DB}"/>
                </a:ext>
              </a:extLst>
            </p:cNvPr>
            <p:cNvGrpSpPr/>
            <p:nvPr/>
          </p:nvGrpSpPr>
          <p:grpSpPr>
            <a:xfrm>
              <a:off x="8258066" y="4768982"/>
              <a:ext cx="1102971" cy="827228"/>
              <a:chOff x="11134725" y="2487613"/>
              <a:chExt cx="495300" cy="371475"/>
            </a:xfrm>
          </p:grpSpPr>
          <p:sp>
            <p:nvSpPr>
              <p:cNvPr id="2341" name="Rectangle 225">
                <a:extLst>
                  <a:ext uri="{FF2B5EF4-FFF2-40B4-BE49-F238E27FC236}">
                    <a16:creationId xmlns:a16="http://schemas.microsoft.com/office/drawing/2014/main" id="{A585CB40-5C2A-DF90-07CC-692C8E579C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2" name="Rectangle 226">
                <a:extLst>
                  <a:ext uri="{FF2B5EF4-FFF2-40B4-BE49-F238E27FC236}">
                    <a16:creationId xmlns:a16="http://schemas.microsoft.com/office/drawing/2014/main" id="{2D224D91-8D98-485A-1BFF-879E84C3DAC0}"/>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3" name="Oval 227">
                <a:extLst>
                  <a:ext uri="{FF2B5EF4-FFF2-40B4-BE49-F238E27FC236}">
                    <a16:creationId xmlns:a16="http://schemas.microsoft.com/office/drawing/2014/main" id="{A93507BC-E396-A75A-9D8E-0299ECF12085}"/>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4" name="Oval 228">
                <a:extLst>
                  <a:ext uri="{FF2B5EF4-FFF2-40B4-BE49-F238E27FC236}">
                    <a16:creationId xmlns:a16="http://schemas.microsoft.com/office/drawing/2014/main" id="{CB05D708-6F83-48FC-89B6-B6C19DD6E452}"/>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5" name="Oval 229">
                <a:extLst>
                  <a:ext uri="{FF2B5EF4-FFF2-40B4-BE49-F238E27FC236}">
                    <a16:creationId xmlns:a16="http://schemas.microsoft.com/office/drawing/2014/main" id="{E0FE5499-86F4-1DF8-5744-023CDEC7FCD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2335" name="Group 59">
              <a:extLst>
                <a:ext uri="{FF2B5EF4-FFF2-40B4-BE49-F238E27FC236}">
                  <a16:creationId xmlns:a16="http://schemas.microsoft.com/office/drawing/2014/main" id="{13A8F942-3198-AE1F-4203-4A7A67C46AD0}"/>
                </a:ext>
              </a:extLst>
            </p:cNvPr>
            <p:cNvGrpSpPr>
              <a:grpSpLocks noChangeAspect="1"/>
            </p:cNvGrpSpPr>
            <p:nvPr/>
          </p:nvGrpSpPr>
          <p:grpSpPr bwMode="auto">
            <a:xfrm>
              <a:off x="8603811" y="5043806"/>
              <a:ext cx="411480" cy="411480"/>
              <a:chOff x="3411" y="2781"/>
              <a:chExt cx="312" cy="312"/>
            </a:xfrm>
          </p:grpSpPr>
          <p:sp>
            <p:nvSpPr>
              <p:cNvPr id="2336" name="AutoShape 58">
                <a:extLst>
                  <a:ext uri="{FF2B5EF4-FFF2-40B4-BE49-F238E27FC236}">
                    <a16:creationId xmlns:a16="http://schemas.microsoft.com/office/drawing/2014/main" id="{E04D88D7-572B-C9F1-364E-2848C05DCB26}"/>
                  </a:ext>
                </a:extLst>
              </p:cNvPr>
              <p:cNvSpPr>
                <a:spLocks noChangeAspect="1" noChangeArrowheads="1" noTextEdit="1"/>
              </p:cNvSpPr>
              <p:nvPr/>
            </p:nvSpPr>
            <p:spPr bwMode="auto">
              <a:xfrm>
                <a:off x="3411"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Rectangle 60">
                <a:extLst>
                  <a:ext uri="{FF2B5EF4-FFF2-40B4-BE49-F238E27FC236}">
                    <a16:creationId xmlns:a16="http://schemas.microsoft.com/office/drawing/2014/main" id="{201F8FD2-4FC0-7169-3667-291211BDF652}"/>
                  </a:ext>
                </a:extLst>
              </p:cNvPr>
              <p:cNvSpPr>
                <a:spLocks noChangeArrowheads="1"/>
              </p:cNvSpPr>
              <p:nvPr/>
            </p:nvSpPr>
            <p:spPr bwMode="auto">
              <a:xfrm>
                <a:off x="3548" y="2849"/>
                <a:ext cx="29" cy="1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Freeform 61">
                <a:extLst>
                  <a:ext uri="{FF2B5EF4-FFF2-40B4-BE49-F238E27FC236}">
                    <a16:creationId xmlns:a16="http://schemas.microsoft.com/office/drawing/2014/main" id="{F05659F4-7ED4-4A4C-3D5B-AA99A454AFD7}"/>
                  </a:ext>
                </a:extLst>
              </p:cNvPr>
              <p:cNvSpPr>
                <a:spLocks/>
              </p:cNvSpPr>
              <p:nvPr/>
            </p:nvSpPr>
            <p:spPr bwMode="auto">
              <a:xfrm>
                <a:off x="3548" y="2929"/>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Freeform 62">
                <a:extLst>
                  <a:ext uri="{FF2B5EF4-FFF2-40B4-BE49-F238E27FC236}">
                    <a16:creationId xmlns:a16="http://schemas.microsoft.com/office/drawing/2014/main" id="{6CCB0374-1FB7-368F-328B-F87D4BFCD602}"/>
                  </a:ext>
                </a:extLst>
              </p:cNvPr>
              <p:cNvSpPr>
                <a:spLocks/>
              </p:cNvSpPr>
              <p:nvPr/>
            </p:nvSpPr>
            <p:spPr bwMode="auto">
              <a:xfrm>
                <a:off x="3411" y="2781"/>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Freeform 63">
                <a:extLst>
                  <a:ext uri="{FF2B5EF4-FFF2-40B4-BE49-F238E27FC236}">
                    <a16:creationId xmlns:a16="http://schemas.microsoft.com/office/drawing/2014/main" id="{78769897-36E2-4A21-BF03-EBE4D7735F28}"/>
                  </a:ext>
                </a:extLst>
              </p:cNvPr>
              <p:cNvSpPr>
                <a:spLocks/>
              </p:cNvSpPr>
              <p:nvPr/>
            </p:nvSpPr>
            <p:spPr bwMode="auto">
              <a:xfrm>
                <a:off x="3635" y="2810"/>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372" name="Graphic 2371">
            <a:extLst>
              <a:ext uri="{FF2B5EF4-FFF2-40B4-BE49-F238E27FC236}">
                <a16:creationId xmlns:a16="http://schemas.microsoft.com/office/drawing/2014/main" id="{59C65A92-4FD5-E01F-80DE-70DCB3B775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2689" y="5703968"/>
            <a:ext cx="700944" cy="700944"/>
          </a:xfrm>
          <a:prstGeom prst="rect">
            <a:avLst/>
          </a:prstGeom>
        </p:spPr>
      </p:pic>
      <p:sp>
        <p:nvSpPr>
          <p:cNvPr id="2373" name="Freeform: Shape 188">
            <a:extLst>
              <a:ext uri="{FF2B5EF4-FFF2-40B4-BE49-F238E27FC236}">
                <a16:creationId xmlns:a16="http://schemas.microsoft.com/office/drawing/2014/main" id="{6D740B78-54CD-E6C2-B00B-E95616D38CA6}"/>
              </a:ext>
            </a:extLst>
          </p:cNvPr>
          <p:cNvSpPr/>
          <p:nvPr/>
        </p:nvSpPr>
        <p:spPr>
          <a:xfrm>
            <a:off x="4859449" y="4158285"/>
            <a:ext cx="1063123" cy="531560"/>
          </a:xfrm>
          <a:custGeom>
            <a:avLst/>
            <a:gdLst>
              <a:gd name="connsiteX0" fmla="*/ 1024890 w 1024890"/>
              <a:gd name="connsiteY0" fmla="*/ 256222 h 512444"/>
              <a:gd name="connsiteX1" fmla="*/ 768668 w 1024890"/>
              <a:gd name="connsiteY1" fmla="*/ 512445 h 512444"/>
              <a:gd name="connsiteX2" fmla="*/ 512445 w 1024890"/>
              <a:gd name="connsiteY2" fmla="*/ 256222 h 512444"/>
              <a:gd name="connsiteX3" fmla="*/ 256222 w 1024890"/>
              <a:gd name="connsiteY3" fmla="*/ 0 h 512444"/>
              <a:gd name="connsiteX4" fmla="*/ 0 w 1024890"/>
              <a:gd name="connsiteY4" fmla="*/ 256222 h 512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890" h="512444">
                <a:moveTo>
                  <a:pt x="1024890" y="256222"/>
                </a:moveTo>
                <a:cubicBezTo>
                  <a:pt x="1024890" y="398145"/>
                  <a:pt x="909638" y="512445"/>
                  <a:pt x="768668" y="512445"/>
                </a:cubicBezTo>
                <a:cubicBezTo>
                  <a:pt x="627697" y="512445"/>
                  <a:pt x="512445" y="397193"/>
                  <a:pt x="512445" y="256222"/>
                </a:cubicBezTo>
                <a:cubicBezTo>
                  <a:pt x="512445" y="115253"/>
                  <a:pt x="397193" y="0"/>
                  <a:pt x="256222" y="0"/>
                </a:cubicBezTo>
                <a:cubicBezTo>
                  <a:pt x="115253" y="0"/>
                  <a:pt x="0" y="115253"/>
                  <a:pt x="0" y="256222"/>
                </a:cubicBezTo>
              </a:path>
            </a:pathLst>
          </a:custGeom>
          <a:noFill/>
          <a:ln w="28575" cap="flat">
            <a:solidFill>
              <a:srgbClr val="0078D4"/>
            </a:solidFill>
            <a:prstDash val="solid"/>
            <a:miter/>
          </a:ln>
        </p:spPr>
        <p:txBody>
          <a:bodyPr rtlCol="0" anchor="ctr"/>
          <a:lstStyle/>
          <a:p>
            <a:endParaRPr lang="en-US"/>
          </a:p>
        </p:txBody>
      </p:sp>
      <p:sp>
        <p:nvSpPr>
          <p:cNvPr id="2374" name="Freeform: Shape 189">
            <a:extLst>
              <a:ext uri="{FF2B5EF4-FFF2-40B4-BE49-F238E27FC236}">
                <a16:creationId xmlns:a16="http://schemas.microsoft.com/office/drawing/2014/main" id="{B6ADE369-0CFC-9B4B-DDE2-0B2EAB04C69C}"/>
              </a:ext>
            </a:extLst>
          </p:cNvPr>
          <p:cNvSpPr/>
          <p:nvPr/>
        </p:nvSpPr>
        <p:spPr>
          <a:xfrm>
            <a:off x="4828006" y="4398801"/>
            <a:ext cx="1072015" cy="0"/>
          </a:xfrm>
          <a:custGeom>
            <a:avLst/>
            <a:gdLst>
              <a:gd name="connsiteX0" fmla="*/ 1033463 w 1033462"/>
              <a:gd name="connsiteY0" fmla="*/ 0 h 9525"/>
              <a:gd name="connsiteX1" fmla="*/ 0 w 1033462"/>
              <a:gd name="connsiteY1" fmla="*/ 0 h 9525"/>
              <a:gd name="connsiteX2" fmla="*/ 0 w 1033462"/>
              <a:gd name="connsiteY2" fmla="*/ 0 h 9525"/>
              <a:gd name="connsiteX3" fmla="*/ 1033463 w 1033462"/>
              <a:gd name="connsiteY3" fmla="*/ 0 h 9525"/>
            </a:gdLst>
            <a:ahLst/>
            <a:cxnLst>
              <a:cxn ang="0">
                <a:pos x="connsiteX0" y="connsiteY0"/>
              </a:cxn>
              <a:cxn ang="0">
                <a:pos x="connsiteX1" y="connsiteY1"/>
              </a:cxn>
              <a:cxn ang="0">
                <a:pos x="connsiteX2" y="connsiteY2"/>
              </a:cxn>
              <a:cxn ang="0">
                <a:pos x="connsiteX3" y="connsiteY3"/>
              </a:cxn>
            </a:cxnLst>
            <a:rect l="l" t="t" r="r" b="b"/>
            <a:pathLst>
              <a:path w="1033462" h="9525">
                <a:moveTo>
                  <a:pt x="1033463" y="0"/>
                </a:moveTo>
                <a:lnTo>
                  <a:pt x="0" y="0"/>
                </a:lnTo>
                <a:lnTo>
                  <a:pt x="0" y="0"/>
                </a:lnTo>
                <a:lnTo>
                  <a:pt x="1033463" y="0"/>
                </a:lnTo>
                <a:close/>
              </a:path>
            </a:pathLst>
          </a:custGeom>
          <a:solidFill>
            <a:srgbClr val="50E6FF"/>
          </a:solidFill>
          <a:ln w="19050" cap="flat">
            <a:solidFill>
              <a:srgbClr val="50E6FF"/>
            </a:solidFill>
            <a:prstDash val="solid"/>
            <a:miter/>
          </a:ln>
        </p:spPr>
        <p:txBody>
          <a:bodyPr rtlCol="0" anchor="ctr"/>
          <a:lstStyle/>
          <a:p>
            <a:endParaRPr lang="en-US"/>
          </a:p>
        </p:txBody>
      </p:sp>
      <p:sp>
        <p:nvSpPr>
          <p:cNvPr id="2375" name="Freeform: Shape 190">
            <a:extLst>
              <a:ext uri="{FF2B5EF4-FFF2-40B4-BE49-F238E27FC236}">
                <a16:creationId xmlns:a16="http://schemas.microsoft.com/office/drawing/2014/main" id="{A164DC4E-FB57-190E-E2CD-1CA0F939D3FB}"/>
              </a:ext>
            </a:extLst>
          </p:cNvPr>
          <p:cNvSpPr>
            <a:spLocks noChangeAspect="1"/>
          </p:cNvSpPr>
          <p:nvPr/>
        </p:nvSpPr>
        <p:spPr>
          <a:xfrm>
            <a:off x="5845903" y="4327239"/>
            <a:ext cx="137160" cy="13716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rgbClr val="0078D4"/>
          </a:solidFill>
          <a:ln w="9525" cap="flat">
            <a:noFill/>
            <a:prstDash val="solid"/>
            <a:miter/>
          </a:ln>
        </p:spPr>
        <p:txBody>
          <a:bodyPr rtlCol="0" anchor="ctr"/>
          <a:lstStyle/>
          <a:p>
            <a:endParaRPr lang="en-US"/>
          </a:p>
        </p:txBody>
      </p:sp>
      <p:sp>
        <p:nvSpPr>
          <p:cNvPr id="2376" name="Freeform: Shape 191">
            <a:extLst>
              <a:ext uri="{FF2B5EF4-FFF2-40B4-BE49-F238E27FC236}">
                <a16:creationId xmlns:a16="http://schemas.microsoft.com/office/drawing/2014/main" id="{68632330-1FE6-EDC0-070C-A2E8FFCD64A3}"/>
              </a:ext>
            </a:extLst>
          </p:cNvPr>
          <p:cNvSpPr>
            <a:spLocks noChangeAspect="1"/>
          </p:cNvSpPr>
          <p:nvPr/>
        </p:nvSpPr>
        <p:spPr>
          <a:xfrm>
            <a:off x="4788004" y="4316370"/>
            <a:ext cx="135802" cy="137160"/>
          </a:xfrm>
          <a:custGeom>
            <a:avLst/>
            <a:gdLst>
              <a:gd name="connsiteX0" fmla="*/ 190500 w 190500"/>
              <a:gd name="connsiteY0" fmla="*/ 96203 h 192405"/>
              <a:gd name="connsiteX1" fmla="*/ 95250 w 190500"/>
              <a:gd name="connsiteY1" fmla="*/ 192405 h 192405"/>
              <a:gd name="connsiteX2" fmla="*/ 0 w 190500"/>
              <a:gd name="connsiteY2" fmla="*/ 96203 h 192405"/>
              <a:gd name="connsiteX3" fmla="*/ 95250 w 190500"/>
              <a:gd name="connsiteY3" fmla="*/ 0 h 192405"/>
              <a:gd name="connsiteX4" fmla="*/ 190500 w 190500"/>
              <a:gd name="connsiteY4" fmla="*/ 96203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2405">
                <a:moveTo>
                  <a:pt x="190500" y="96203"/>
                </a:moveTo>
                <a:cubicBezTo>
                  <a:pt x="190500" y="149334"/>
                  <a:pt x="147855" y="192405"/>
                  <a:pt x="95250" y="192405"/>
                </a:cubicBezTo>
                <a:cubicBezTo>
                  <a:pt x="42645" y="192405"/>
                  <a:pt x="0" y="149334"/>
                  <a:pt x="0" y="96203"/>
                </a:cubicBezTo>
                <a:cubicBezTo>
                  <a:pt x="0" y="43071"/>
                  <a:pt x="42645" y="0"/>
                  <a:pt x="95250" y="0"/>
                </a:cubicBezTo>
                <a:cubicBezTo>
                  <a:pt x="147855" y="0"/>
                  <a:pt x="190500" y="43071"/>
                  <a:pt x="190500" y="96203"/>
                </a:cubicBezTo>
                <a:close/>
              </a:path>
            </a:pathLst>
          </a:custGeom>
          <a:solidFill>
            <a:srgbClr val="0078D4"/>
          </a:solidFill>
          <a:ln w="9525" cap="flat">
            <a:noFill/>
            <a:prstDash val="solid"/>
            <a:miter/>
          </a:ln>
        </p:spPr>
        <p:txBody>
          <a:bodyPr rtlCol="0" anchor="ctr"/>
          <a:lstStyle/>
          <a:p>
            <a:endParaRPr lang="en-US"/>
          </a:p>
        </p:txBody>
      </p:sp>
      <p:grpSp>
        <p:nvGrpSpPr>
          <p:cNvPr id="2377" name="Group 2376">
            <a:extLst>
              <a:ext uri="{FF2B5EF4-FFF2-40B4-BE49-F238E27FC236}">
                <a16:creationId xmlns:a16="http://schemas.microsoft.com/office/drawing/2014/main" id="{C9240B5A-4D4D-FA9F-9796-D0F6B8F6DBB5}"/>
              </a:ext>
            </a:extLst>
          </p:cNvPr>
          <p:cNvGrpSpPr/>
          <p:nvPr/>
        </p:nvGrpSpPr>
        <p:grpSpPr>
          <a:xfrm>
            <a:off x="1320433" y="5643517"/>
            <a:ext cx="567689" cy="669170"/>
            <a:chOff x="10512811" y="2645137"/>
            <a:chExt cx="474778" cy="559650"/>
          </a:xfrm>
        </p:grpSpPr>
        <p:sp>
          <p:nvSpPr>
            <p:cNvPr id="2378" name="Freeform 344">
              <a:extLst>
                <a:ext uri="{FF2B5EF4-FFF2-40B4-BE49-F238E27FC236}">
                  <a16:creationId xmlns:a16="http://schemas.microsoft.com/office/drawing/2014/main" id="{9A8E74D7-EF5F-041D-0E15-D78B15E4D8EB}"/>
                </a:ext>
              </a:extLst>
            </p:cNvPr>
            <p:cNvSpPr>
              <a:spLocks noEditPoints="1"/>
            </p:cNvSpPr>
            <p:nvPr/>
          </p:nvSpPr>
          <p:spPr bwMode="auto">
            <a:xfrm>
              <a:off x="10512811" y="2822163"/>
              <a:ext cx="382624" cy="382624"/>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nvGrpSpPr>
            <p:cNvPr id="2379" name="Group 2378">
              <a:extLst>
                <a:ext uri="{FF2B5EF4-FFF2-40B4-BE49-F238E27FC236}">
                  <a16:creationId xmlns:a16="http://schemas.microsoft.com/office/drawing/2014/main" id="{D057403D-61FB-E462-A031-2DE8FBBE33E8}"/>
                </a:ext>
              </a:extLst>
            </p:cNvPr>
            <p:cNvGrpSpPr/>
            <p:nvPr/>
          </p:nvGrpSpPr>
          <p:grpSpPr>
            <a:xfrm>
              <a:off x="10669048" y="2645137"/>
              <a:ext cx="318541" cy="405255"/>
              <a:chOff x="1980078" y="253998"/>
              <a:chExt cx="3830386" cy="4727197"/>
            </a:xfrm>
            <a:solidFill>
              <a:srgbClr val="50E6FF"/>
            </a:solidFill>
          </p:grpSpPr>
          <p:sp>
            <p:nvSpPr>
              <p:cNvPr id="2380" name="Rectangle 27">
                <a:extLst>
                  <a:ext uri="{FF2B5EF4-FFF2-40B4-BE49-F238E27FC236}">
                    <a16:creationId xmlns:a16="http://schemas.microsoft.com/office/drawing/2014/main" id="{85550583-725D-621B-058A-D772C1752505}"/>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2381" name="Freeform 29">
                <a:extLst>
                  <a:ext uri="{FF2B5EF4-FFF2-40B4-BE49-F238E27FC236}">
                    <a16:creationId xmlns:a16="http://schemas.microsoft.com/office/drawing/2014/main" id="{AC12B90A-0E34-0396-1B05-23ED9386306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2382" name="Freeform 30">
                <a:extLst>
                  <a:ext uri="{FF2B5EF4-FFF2-40B4-BE49-F238E27FC236}">
                    <a16:creationId xmlns:a16="http://schemas.microsoft.com/office/drawing/2014/main" id="{E70E0BCD-3152-60B4-BF22-1EAD213B1DE3}"/>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2383" name="Freeform: Shape 110">
                <a:extLst>
                  <a:ext uri="{FF2B5EF4-FFF2-40B4-BE49-F238E27FC236}">
                    <a16:creationId xmlns:a16="http://schemas.microsoft.com/office/drawing/2014/main" id="{8DB90009-D9C8-B02A-9B5D-872FFA13577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grpSp>
        <p:nvGrpSpPr>
          <p:cNvPr id="2384" name="Group 2383">
            <a:extLst>
              <a:ext uri="{FF2B5EF4-FFF2-40B4-BE49-F238E27FC236}">
                <a16:creationId xmlns:a16="http://schemas.microsoft.com/office/drawing/2014/main" id="{9E6D4DCC-C7C7-B4EA-FB29-98D03A1501AC}"/>
              </a:ext>
            </a:extLst>
          </p:cNvPr>
          <p:cNvGrpSpPr/>
          <p:nvPr/>
        </p:nvGrpSpPr>
        <p:grpSpPr>
          <a:xfrm rot="18858677">
            <a:off x="1029389" y="5835168"/>
            <a:ext cx="45719" cy="396283"/>
            <a:chOff x="10507411" y="2697875"/>
            <a:chExt cx="25566" cy="221601"/>
          </a:xfrm>
        </p:grpSpPr>
        <p:cxnSp>
          <p:nvCxnSpPr>
            <p:cNvPr id="2385" name="Straight Arrow Connector 2384">
              <a:extLst>
                <a:ext uri="{FF2B5EF4-FFF2-40B4-BE49-F238E27FC236}">
                  <a16:creationId xmlns:a16="http://schemas.microsoft.com/office/drawing/2014/main" id="{6FA22FAB-CA90-6CD8-38BE-0088E55B0637}"/>
                </a:ext>
              </a:extLst>
            </p:cNvPr>
            <p:cNvCxnSpPr>
              <a:cxnSpLocks/>
            </p:cNvCxnSpPr>
            <p:nvPr/>
          </p:nvCxnSpPr>
          <p:spPr>
            <a:xfrm rot="2700000">
              <a:off x="10435424" y="2847489"/>
              <a:ext cx="143974" cy="0"/>
            </a:xfrm>
            <a:prstGeom prst="straightConnector1">
              <a:avLst/>
            </a:prstGeom>
            <a:noFill/>
            <a:ln w="9525" cap="flat" cmpd="sng" algn="ctr">
              <a:solidFill>
                <a:srgbClr val="0078D4"/>
              </a:solidFill>
              <a:prstDash val="solid"/>
              <a:tailEnd type="arrow"/>
            </a:ln>
            <a:effectLst/>
          </p:spPr>
        </p:cxnSp>
        <p:cxnSp>
          <p:nvCxnSpPr>
            <p:cNvPr id="2386" name="Straight Arrow Connector 2385">
              <a:extLst>
                <a:ext uri="{FF2B5EF4-FFF2-40B4-BE49-F238E27FC236}">
                  <a16:creationId xmlns:a16="http://schemas.microsoft.com/office/drawing/2014/main" id="{3CDA823B-0047-27B3-6E46-66BEBD806AA1}"/>
                </a:ext>
              </a:extLst>
            </p:cNvPr>
            <p:cNvCxnSpPr>
              <a:cxnSpLocks/>
            </p:cNvCxnSpPr>
            <p:nvPr/>
          </p:nvCxnSpPr>
          <p:spPr>
            <a:xfrm rot="2700000">
              <a:off x="10460990" y="2769862"/>
              <a:ext cx="143974" cy="0"/>
            </a:xfrm>
            <a:prstGeom prst="straightConnector1">
              <a:avLst/>
            </a:prstGeom>
            <a:noFill/>
            <a:ln w="9525" cap="flat" cmpd="sng" algn="ctr">
              <a:solidFill>
                <a:srgbClr val="0078D4"/>
              </a:solidFill>
              <a:prstDash val="solid"/>
              <a:headEnd type="arrow"/>
              <a:tailEnd type="none"/>
            </a:ln>
            <a:effectLst/>
          </p:spPr>
        </p:cxnSp>
      </p:grpSp>
      <p:grpSp>
        <p:nvGrpSpPr>
          <p:cNvPr id="2387" name="Group 2386">
            <a:extLst>
              <a:ext uri="{FF2B5EF4-FFF2-40B4-BE49-F238E27FC236}">
                <a16:creationId xmlns:a16="http://schemas.microsoft.com/office/drawing/2014/main" id="{04770730-2F5B-2F8C-E43E-EF030334A1B7}"/>
              </a:ext>
            </a:extLst>
          </p:cNvPr>
          <p:cNvGrpSpPr/>
          <p:nvPr/>
        </p:nvGrpSpPr>
        <p:grpSpPr>
          <a:xfrm rot="18923849">
            <a:off x="2127099" y="5832548"/>
            <a:ext cx="45719" cy="396283"/>
            <a:chOff x="10507411" y="2697875"/>
            <a:chExt cx="25566" cy="221601"/>
          </a:xfrm>
        </p:grpSpPr>
        <p:cxnSp>
          <p:nvCxnSpPr>
            <p:cNvPr id="2388" name="Straight Arrow Connector 2387">
              <a:extLst>
                <a:ext uri="{FF2B5EF4-FFF2-40B4-BE49-F238E27FC236}">
                  <a16:creationId xmlns:a16="http://schemas.microsoft.com/office/drawing/2014/main" id="{3178F095-7EFC-0BA6-499E-73444F9F5B9D}"/>
                </a:ext>
              </a:extLst>
            </p:cNvPr>
            <p:cNvCxnSpPr>
              <a:cxnSpLocks/>
            </p:cNvCxnSpPr>
            <p:nvPr/>
          </p:nvCxnSpPr>
          <p:spPr>
            <a:xfrm rot="2700000">
              <a:off x="10435424" y="2847489"/>
              <a:ext cx="143974" cy="0"/>
            </a:xfrm>
            <a:prstGeom prst="straightConnector1">
              <a:avLst/>
            </a:prstGeom>
            <a:noFill/>
            <a:ln w="9525" cap="flat" cmpd="sng" algn="ctr">
              <a:solidFill>
                <a:srgbClr val="0078D4"/>
              </a:solidFill>
              <a:prstDash val="solid"/>
              <a:headEnd type="none" w="med" len="med"/>
              <a:tailEnd type="arrow" w="med" len="med"/>
            </a:ln>
            <a:effectLst/>
          </p:spPr>
        </p:cxnSp>
        <p:cxnSp>
          <p:nvCxnSpPr>
            <p:cNvPr id="2389" name="Straight Arrow Connector 2388">
              <a:extLst>
                <a:ext uri="{FF2B5EF4-FFF2-40B4-BE49-F238E27FC236}">
                  <a16:creationId xmlns:a16="http://schemas.microsoft.com/office/drawing/2014/main" id="{98842CC0-58EC-578A-0974-0B177FC4680D}"/>
                </a:ext>
              </a:extLst>
            </p:cNvPr>
            <p:cNvCxnSpPr>
              <a:cxnSpLocks/>
            </p:cNvCxnSpPr>
            <p:nvPr/>
          </p:nvCxnSpPr>
          <p:spPr>
            <a:xfrm rot="2700000">
              <a:off x="10460990" y="2769862"/>
              <a:ext cx="143974" cy="0"/>
            </a:xfrm>
            <a:prstGeom prst="straightConnector1">
              <a:avLst/>
            </a:prstGeom>
            <a:noFill/>
            <a:ln w="9525" cap="flat" cmpd="sng" algn="ctr">
              <a:solidFill>
                <a:srgbClr val="0078D4"/>
              </a:solidFill>
              <a:prstDash val="solid"/>
              <a:headEnd type="arrow"/>
              <a:tailEnd type="none"/>
            </a:ln>
            <a:effectLst/>
          </p:spPr>
        </p:cxnSp>
      </p:grpSp>
      <p:sp>
        <p:nvSpPr>
          <p:cNvPr id="2439" name="TextBox 2438">
            <a:extLst>
              <a:ext uri="{FF2B5EF4-FFF2-40B4-BE49-F238E27FC236}">
                <a16:creationId xmlns:a16="http://schemas.microsoft.com/office/drawing/2014/main" id="{EF3C26E8-0C9B-B492-AB14-CA7DE3C2460D}"/>
              </a:ext>
            </a:extLst>
          </p:cNvPr>
          <p:cNvSpPr txBox="1"/>
          <p:nvPr/>
        </p:nvSpPr>
        <p:spPr>
          <a:xfrm>
            <a:off x="9089126" y="6615727"/>
            <a:ext cx="3246896" cy="276999"/>
          </a:xfrm>
          <a:prstGeom prst="rect">
            <a:avLst/>
          </a:prstGeom>
          <a:noFill/>
        </p:spPr>
        <p:txBody>
          <a:bodyPr wrap="square" rtlCol="0">
            <a:spAutoFit/>
          </a:bodyPr>
          <a:lstStyle/>
          <a:p>
            <a:r>
              <a:rPr lang="en-US" sz="1200"/>
              <a:t>* Application servers moved to IaaS only</a:t>
            </a:r>
            <a:endParaRPr lang="en-CA" sz="1200"/>
          </a:p>
        </p:txBody>
      </p:sp>
      <p:pic>
        <p:nvPicPr>
          <p:cNvPr id="2440" name="Graphic 2439" descr="Users with solid fill">
            <a:extLst>
              <a:ext uri="{FF2B5EF4-FFF2-40B4-BE49-F238E27FC236}">
                <a16:creationId xmlns:a16="http://schemas.microsoft.com/office/drawing/2014/main" id="{750E8E39-442C-AD19-ED11-646999C011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4263" y="5511606"/>
            <a:ext cx="914400" cy="914400"/>
          </a:xfrm>
          <a:prstGeom prst="rect">
            <a:avLst/>
          </a:prstGeom>
        </p:spPr>
      </p:pic>
      <p:pic>
        <p:nvPicPr>
          <p:cNvPr id="2441" name="Graphic 2440" descr="User with solid fill">
            <a:extLst>
              <a:ext uri="{FF2B5EF4-FFF2-40B4-BE49-F238E27FC236}">
                <a16:creationId xmlns:a16="http://schemas.microsoft.com/office/drawing/2014/main" id="{D44CD3A8-75F1-C331-3311-BBB1D20F71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4497" y="5682090"/>
            <a:ext cx="585062" cy="585062"/>
          </a:xfrm>
          <a:prstGeom prst="rect">
            <a:avLst/>
          </a:prstGeom>
        </p:spPr>
      </p:pic>
    </p:spTree>
    <p:extLst>
      <p:ext uri="{BB962C8B-B14F-4D97-AF65-F5344CB8AC3E}">
        <p14:creationId xmlns:p14="http://schemas.microsoft.com/office/powerpoint/2010/main" val="340871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0EBCC9-F8E0-2484-66C1-EBDC8845C3DB}"/>
              </a:ext>
            </a:extLst>
          </p:cNvPr>
          <p:cNvPicPr>
            <a:picLocks noChangeAspect="1"/>
          </p:cNvPicPr>
          <p:nvPr/>
        </p:nvPicPr>
        <p:blipFill>
          <a:blip r:embed="rId2"/>
          <a:stretch>
            <a:fillRect/>
          </a:stretch>
        </p:blipFill>
        <p:spPr>
          <a:xfrm>
            <a:off x="0" y="754871"/>
            <a:ext cx="12192000" cy="5348258"/>
          </a:xfrm>
          <a:prstGeom prst="rect">
            <a:avLst/>
          </a:prstGeom>
        </p:spPr>
      </p:pic>
      <p:pic>
        <p:nvPicPr>
          <p:cNvPr id="5" name="Picture 4">
            <a:extLst>
              <a:ext uri="{FF2B5EF4-FFF2-40B4-BE49-F238E27FC236}">
                <a16:creationId xmlns:a16="http://schemas.microsoft.com/office/drawing/2014/main" id="{786EBC5E-A3C2-3712-A175-7B351EF18356}"/>
              </a:ext>
            </a:extLst>
          </p:cNvPr>
          <p:cNvPicPr>
            <a:picLocks noChangeAspect="1"/>
          </p:cNvPicPr>
          <p:nvPr/>
        </p:nvPicPr>
        <p:blipFill>
          <a:blip r:embed="rId3"/>
          <a:stretch>
            <a:fillRect/>
          </a:stretch>
        </p:blipFill>
        <p:spPr>
          <a:xfrm>
            <a:off x="3666558" y="2568178"/>
            <a:ext cx="1038446" cy="241526"/>
          </a:xfrm>
          <a:prstGeom prst="rect">
            <a:avLst/>
          </a:prstGeom>
        </p:spPr>
      </p:pic>
      <p:pic>
        <p:nvPicPr>
          <p:cNvPr id="6" name="Picture 5">
            <a:extLst>
              <a:ext uri="{FF2B5EF4-FFF2-40B4-BE49-F238E27FC236}">
                <a16:creationId xmlns:a16="http://schemas.microsoft.com/office/drawing/2014/main" id="{748CD0A4-F330-243B-00E3-21850854A38F}"/>
              </a:ext>
            </a:extLst>
          </p:cNvPr>
          <p:cNvPicPr>
            <a:picLocks noChangeAspect="1"/>
          </p:cNvPicPr>
          <p:nvPr/>
        </p:nvPicPr>
        <p:blipFill>
          <a:blip r:embed="rId3"/>
          <a:stretch>
            <a:fillRect/>
          </a:stretch>
        </p:blipFill>
        <p:spPr>
          <a:xfrm>
            <a:off x="4513811" y="2334964"/>
            <a:ext cx="243839" cy="241526"/>
          </a:xfrm>
          <a:prstGeom prst="rect">
            <a:avLst/>
          </a:prstGeom>
        </p:spPr>
      </p:pic>
      <p:sp>
        <p:nvSpPr>
          <p:cNvPr id="7" name="TextBox 6">
            <a:extLst>
              <a:ext uri="{FF2B5EF4-FFF2-40B4-BE49-F238E27FC236}">
                <a16:creationId xmlns:a16="http://schemas.microsoft.com/office/drawing/2014/main" id="{600DA47A-00D2-5875-3A54-8DE0CC71546F}"/>
              </a:ext>
            </a:extLst>
          </p:cNvPr>
          <p:cNvSpPr txBox="1"/>
          <p:nvPr/>
        </p:nvSpPr>
        <p:spPr>
          <a:xfrm>
            <a:off x="4501489" y="2360473"/>
            <a:ext cx="285105" cy="184666"/>
          </a:xfrm>
          <a:prstGeom prst="rect">
            <a:avLst/>
          </a:prstGeom>
          <a:noFill/>
        </p:spPr>
        <p:txBody>
          <a:bodyPr wrap="square" lIns="0" tIns="0" rIns="0" bIns="0" rtlCol="0">
            <a:spAutoFit/>
          </a:bodyPr>
          <a:lstStyle/>
          <a:p>
            <a:pPr algn="l"/>
            <a:r>
              <a:rPr lang="en-GB" sz="1200" dirty="0">
                <a:solidFill>
                  <a:schemeClr val="accent1"/>
                </a:solidFill>
              </a:rPr>
              <a:t>12</a:t>
            </a:r>
            <a:endParaRPr lang="en-DE" sz="1200" dirty="0" err="1">
              <a:solidFill>
                <a:schemeClr val="accent1"/>
              </a:solidFill>
            </a:endParaRPr>
          </a:p>
        </p:txBody>
      </p:sp>
      <p:pic>
        <p:nvPicPr>
          <p:cNvPr id="9" name="Picture 8">
            <a:extLst>
              <a:ext uri="{FF2B5EF4-FFF2-40B4-BE49-F238E27FC236}">
                <a16:creationId xmlns:a16="http://schemas.microsoft.com/office/drawing/2014/main" id="{B19D7DB3-38B9-58D3-B11B-FBB0A34E192D}"/>
              </a:ext>
            </a:extLst>
          </p:cNvPr>
          <p:cNvPicPr>
            <a:picLocks noChangeAspect="1"/>
          </p:cNvPicPr>
          <p:nvPr/>
        </p:nvPicPr>
        <p:blipFill>
          <a:blip r:embed="rId4"/>
          <a:stretch>
            <a:fillRect/>
          </a:stretch>
        </p:blipFill>
        <p:spPr>
          <a:xfrm>
            <a:off x="3619264" y="2599529"/>
            <a:ext cx="1085740" cy="198559"/>
          </a:xfrm>
          <a:prstGeom prst="rect">
            <a:avLst/>
          </a:prstGeom>
        </p:spPr>
      </p:pic>
      <p:pic>
        <p:nvPicPr>
          <p:cNvPr id="12" name="Picture 11">
            <a:extLst>
              <a:ext uri="{FF2B5EF4-FFF2-40B4-BE49-F238E27FC236}">
                <a16:creationId xmlns:a16="http://schemas.microsoft.com/office/drawing/2014/main" id="{CD8A021F-B717-2913-5368-13607621FA4F}"/>
              </a:ext>
            </a:extLst>
          </p:cNvPr>
          <p:cNvPicPr>
            <a:picLocks noChangeAspect="1"/>
          </p:cNvPicPr>
          <p:nvPr/>
        </p:nvPicPr>
        <p:blipFill>
          <a:blip r:embed="rId5"/>
          <a:stretch>
            <a:fillRect/>
          </a:stretch>
        </p:blipFill>
        <p:spPr>
          <a:xfrm>
            <a:off x="4513811" y="2599529"/>
            <a:ext cx="428685" cy="352474"/>
          </a:xfrm>
          <a:prstGeom prst="rect">
            <a:avLst/>
          </a:prstGeom>
        </p:spPr>
      </p:pic>
      <p:sp>
        <p:nvSpPr>
          <p:cNvPr id="10" name="TextBox 9">
            <a:extLst>
              <a:ext uri="{FF2B5EF4-FFF2-40B4-BE49-F238E27FC236}">
                <a16:creationId xmlns:a16="http://schemas.microsoft.com/office/drawing/2014/main" id="{0B7B713B-D190-19A8-1C40-5105D355B127}"/>
              </a:ext>
            </a:extLst>
          </p:cNvPr>
          <p:cNvSpPr txBox="1"/>
          <p:nvPr/>
        </p:nvSpPr>
        <p:spPr>
          <a:xfrm>
            <a:off x="4513811" y="2595311"/>
            <a:ext cx="285105" cy="184666"/>
          </a:xfrm>
          <a:prstGeom prst="rect">
            <a:avLst/>
          </a:prstGeom>
          <a:noFill/>
        </p:spPr>
        <p:txBody>
          <a:bodyPr wrap="square" lIns="0" tIns="0" rIns="0" bIns="0" rtlCol="0">
            <a:spAutoFit/>
          </a:bodyPr>
          <a:lstStyle/>
          <a:p>
            <a:pPr algn="l"/>
            <a:r>
              <a:rPr lang="en-GB" sz="1200" dirty="0">
                <a:solidFill>
                  <a:schemeClr val="accent1"/>
                </a:solidFill>
              </a:rPr>
              <a:t>16</a:t>
            </a:r>
            <a:endParaRPr lang="en-DE" sz="1200" dirty="0" err="1">
              <a:solidFill>
                <a:schemeClr val="accent1"/>
              </a:solidFill>
            </a:endParaRPr>
          </a:p>
        </p:txBody>
      </p:sp>
      <p:pic>
        <p:nvPicPr>
          <p:cNvPr id="16" name="Picture 15">
            <a:extLst>
              <a:ext uri="{FF2B5EF4-FFF2-40B4-BE49-F238E27FC236}">
                <a16:creationId xmlns:a16="http://schemas.microsoft.com/office/drawing/2014/main" id="{E3FC481D-E805-2409-7C77-3D5D456B05DD}"/>
              </a:ext>
            </a:extLst>
          </p:cNvPr>
          <p:cNvPicPr>
            <a:picLocks noChangeAspect="1"/>
          </p:cNvPicPr>
          <p:nvPr/>
        </p:nvPicPr>
        <p:blipFill>
          <a:blip r:embed="rId6"/>
          <a:stretch>
            <a:fillRect/>
          </a:stretch>
        </p:blipFill>
        <p:spPr>
          <a:xfrm>
            <a:off x="1045756" y="4064605"/>
            <a:ext cx="1252714" cy="281029"/>
          </a:xfrm>
          <a:prstGeom prst="rect">
            <a:avLst/>
          </a:prstGeom>
        </p:spPr>
      </p:pic>
      <p:sp>
        <p:nvSpPr>
          <p:cNvPr id="17" name="TextBox 16">
            <a:extLst>
              <a:ext uri="{FF2B5EF4-FFF2-40B4-BE49-F238E27FC236}">
                <a16:creationId xmlns:a16="http://schemas.microsoft.com/office/drawing/2014/main" id="{BF5B3AC0-1C84-1629-4F33-B44A8D1E6379}"/>
              </a:ext>
            </a:extLst>
          </p:cNvPr>
          <p:cNvSpPr txBox="1"/>
          <p:nvPr/>
        </p:nvSpPr>
        <p:spPr>
          <a:xfrm>
            <a:off x="1091607" y="4064605"/>
            <a:ext cx="1356491" cy="200055"/>
          </a:xfrm>
          <a:prstGeom prst="rect">
            <a:avLst/>
          </a:prstGeom>
          <a:noFill/>
        </p:spPr>
        <p:txBody>
          <a:bodyPr wrap="square" lIns="0" tIns="0" rIns="0" bIns="0" rtlCol="0">
            <a:spAutoFit/>
          </a:bodyPr>
          <a:lstStyle/>
          <a:p>
            <a:pPr algn="l"/>
            <a:r>
              <a:rPr lang="en-GB" sz="1300" dirty="0">
                <a:solidFill>
                  <a:schemeClr val="accent1"/>
                </a:solidFill>
              </a:rPr>
              <a:t>(Bastion Enabled)</a:t>
            </a:r>
            <a:endParaRPr lang="en-DE" sz="1300" dirty="0" err="1">
              <a:solidFill>
                <a:schemeClr val="accent1"/>
              </a:solidFill>
            </a:endParaRPr>
          </a:p>
        </p:txBody>
      </p:sp>
    </p:spTree>
    <p:extLst>
      <p:ext uri="{BB962C8B-B14F-4D97-AF65-F5344CB8AC3E}">
        <p14:creationId xmlns:p14="http://schemas.microsoft.com/office/powerpoint/2010/main" val="30473691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a:xfrm>
            <a:off x="588263" y="457200"/>
            <a:ext cx="6426148" cy="553998"/>
          </a:xfrm>
        </p:spPr>
        <p:txBody>
          <a:bodyPr/>
          <a:lstStyle/>
          <a:p>
            <a:r>
              <a:rPr lang="en-US">
                <a:solidFill>
                  <a:schemeClr val="tx1"/>
                </a:solidFill>
              </a:rPr>
              <a:t>Azure SQL</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5487395" cy="5724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a:rPr>
              <a:t>The family of SQL cloud to edge databases</a:t>
            </a:r>
          </a:p>
        </p:txBody>
      </p:sp>
      <p:pic>
        <p:nvPicPr>
          <p:cNvPr id="4" name="Graphic 3" descr="Icon">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93802" y="2536781"/>
            <a:ext cx="1078992" cy="1078992"/>
          </a:xfrm>
          <a:prstGeom prst="rect">
            <a:avLst/>
          </a:prstGeom>
        </p:spPr>
      </p:pic>
      <p:sp>
        <p:nvSpPr>
          <p:cNvPr id="37" name="Rectangle 36">
            <a:extLst>
              <a:ext uri="{FF2B5EF4-FFF2-40B4-BE49-F238E27FC236}">
                <a16:creationId xmlns:a16="http://schemas.microsoft.com/office/drawing/2014/main" id="{E6C7CC21-B68F-48B6-80D4-A6A7D9F2F34C}"/>
              </a:ext>
            </a:extLst>
          </p:cNvPr>
          <p:cNvSpPr/>
          <p:nvPr/>
        </p:nvSpPr>
        <p:spPr>
          <a:xfrm>
            <a:off x="1787030" y="3647056"/>
            <a:ext cx="269253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20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1411487" y="4202785"/>
            <a:ext cx="3503674" cy="584775"/>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1770">
                      <a:srgbClr val="1A1A1A"/>
                    </a:gs>
                    <a:gs pos="16000">
                      <a:srgbClr val="1A1A1A"/>
                    </a:gs>
                  </a:gsLst>
                  <a:lin ang="0" scaled="0"/>
                </a:gradFill>
                <a:effectLst/>
                <a:uLnTx/>
                <a:uFillTx/>
                <a:latin typeface="Segoe UI"/>
                <a:ea typeface="+mn-ea"/>
                <a:cs typeface="+mn-cs"/>
              </a:rPr>
              <a:t>Best for lift and shift and/or workloads requiring OS-level access</a:t>
            </a:r>
            <a:endParaRPr kumimoji="0" lang="en-US" sz="1600" b="0" i="0" u="none" strike="noStrike" kern="0" cap="none" spc="0" normalizeH="0" baseline="0" noProof="0" dirty="0">
              <a:ln>
                <a:noFill/>
              </a:ln>
              <a:gradFill>
                <a:gsLst>
                  <a:gs pos="1770">
                    <a:srgbClr val="1A1A1A"/>
                  </a:gs>
                  <a:gs pos="16000">
                    <a:srgbClr val="1A1A1A"/>
                  </a:gs>
                </a:gsLst>
                <a:lin ang="0" scaled="0"/>
              </a:gradFill>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1441658" y="5078158"/>
            <a:ext cx="3383280"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Infrastructure-as-a-Service</a:t>
            </a:r>
          </a:p>
        </p:txBody>
      </p:sp>
      <p:pic>
        <p:nvPicPr>
          <p:cNvPr id="20" name="Graphic 19" descr="Icon">
            <a:extLst>
              <a:ext uri="{FF2B5EF4-FFF2-40B4-BE49-F238E27FC236}">
                <a16:creationId xmlns:a16="http://schemas.microsoft.com/office/drawing/2014/main" id="{75D1114F-29C2-4DBA-91E1-4614104C1F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96000" y="2582556"/>
            <a:ext cx="1031763" cy="1031763"/>
          </a:xfrm>
          <a:prstGeom prst="rect">
            <a:avLst/>
          </a:prstGeom>
        </p:spPr>
      </p:pic>
      <p:sp>
        <p:nvSpPr>
          <p:cNvPr id="16" name="Rectangle 15">
            <a:extLst>
              <a:ext uri="{FF2B5EF4-FFF2-40B4-BE49-F238E27FC236}">
                <a16:creationId xmlns:a16="http://schemas.microsoft.com/office/drawing/2014/main" id="{B1EC080E-2F89-4608-9152-878A553272F7}"/>
              </a:ext>
            </a:extLst>
          </p:cNvPr>
          <p:cNvSpPr/>
          <p:nvPr/>
        </p:nvSpPr>
        <p:spPr>
          <a:xfrm>
            <a:off x="5461378" y="3647056"/>
            <a:ext cx="2155435"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20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5337053" y="4202785"/>
            <a:ext cx="2279760"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prstClr val="black"/>
                </a:solidFill>
                <a:effectLst/>
                <a:uLnTx/>
                <a:uFillTx/>
                <a:latin typeface="Segoe UI"/>
                <a:ea typeface="+mn-ea"/>
                <a:cs typeface="Segoe UI Semilight" panose="020B0402040204020203" pitchFamily="34" charset="0"/>
              </a:rPr>
              <a:t>Best for modernizing existing apps</a:t>
            </a:r>
            <a:endParaRPr kumimoji="0" lang="en-US" sz="1600" b="0" i="0" u="none" strike="sngStrike" kern="0" cap="none" spc="0" normalizeH="0" baseline="0" noProof="0">
              <a:ln>
                <a:noFill/>
              </a:ln>
              <a:solidFill>
                <a:prstClr val="black"/>
              </a:solidFill>
              <a:effectLst/>
              <a:uLnTx/>
              <a:uFillTx/>
              <a:latin typeface="Segoe UI"/>
              <a:ea typeface="+mn-ea"/>
              <a:cs typeface="Segoe UI Semilight" panose="020B0402040204020203" pitchFamily="34" charset="0"/>
            </a:endParaRPr>
          </a:p>
        </p:txBody>
      </p:sp>
      <p:pic>
        <p:nvPicPr>
          <p:cNvPr id="47" name="Graphic 46" descr="Icon">
            <a:extLst>
              <a:ext uri="{FF2B5EF4-FFF2-40B4-BE49-F238E27FC236}">
                <a16:creationId xmlns:a16="http://schemas.microsoft.com/office/drawing/2014/main" id="{F123A4A5-E267-425E-AEBA-BC8DBE079DF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01058" y="2536781"/>
            <a:ext cx="1077538" cy="1077538"/>
          </a:xfrm>
          <a:prstGeom prst="rect">
            <a:avLst/>
          </a:prstGeom>
        </p:spPr>
      </p:pic>
      <p:sp>
        <p:nvSpPr>
          <p:cNvPr id="34" name="Rectangle 33">
            <a:extLst>
              <a:ext uri="{FF2B5EF4-FFF2-40B4-BE49-F238E27FC236}">
                <a16:creationId xmlns:a16="http://schemas.microsoft.com/office/drawing/2014/main" id="{DBE09068-1C5D-43CD-90BA-B08F8556FFE0}"/>
              </a:ext>
            </a:extLst>
          </p:cNvPr>
          <p:cNvSpPr/>
          <p:nvPr/>
        </p:nvSpPr>
        <p:spPr>
          <a:xfrm>
            <a:off x="8075746" y="3647056"/>
            <a:ext cx="193644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20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038705" y="4202785"/>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prstClr val="black"/>
                </a:solidFill>
                <a:effectLst/>
                <a:uLnTx/>
                <a:uFillTx/>
                <a:latin typeface="Segoe UI"/>
                <a:ea typeface="+mn-ea"/>
                <a:cs typeface="Segoe UI Semilight" panose="020B0402040204020203" pitchFamily="34" charset="0"/>
              </a:rPr>
              <a:t>Best for supporting modern cloud apps</a:t>
            </a:r>
            <a:endParaRPr kumimoji="0" lang="en-US" sz="1600" b="0" i="0" u="none" strike="sngStrike" kern="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5034833" y="5078158"/>
            <a:ext cx="5357338"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Platform-as-a-Service </a:t>
            </a:r>
          </a:p>
        </p:txBody>
      </p:sp>
    </p:spTree>
    <p:extLst>
      <p:ext uri="{BB962C8B-B14F-4D97-AF65-F5344CB8AC3E}">
        <p14:creationId xmlns:p14="http://schemas.microsoft.com/office/powerpoint/2010/main" val="301749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F5F902FB-981D-FA71-BD12-8A4CB4A9D1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9569" y="757554"/>
            <a:ext cx="8585200" cy="5123815"/>
          </a:xfrm>
          <a:prstGeom prst="rect">
            <a:avLst/>
          </a:prstGeom>
        </p:spPr>
      </p:pic>
      <p:pic>
        <p:nvPicPr>
          <p:cNvPr id="4" name="Picture 3">
            <a:extLst>
              <a:ext uri="{FF2B5EF4-FFF2-40B4-BE49-F238E27FC236}">
                <a16:creationId xmlns:a16="http://schemas.microsoft.com/office/drawing/2014/main" id="{661FA6EB-F763-1FCD-9FB9-D4A3918E4E73}"/>
              </a:ext>
            </a:extLst>
          </p:cNvPr>
          <p:cNvPicPr>
            <a:picLocks noChangeAspect="1"/>
          </p:cNvPicPr>
          <p:nvPr/>
        </p:nvPicPr>
        <p:blipFill>
          <a:blip r:embed="rId3"/>
          <a:stretch>
            <a:fillRect/>
          </a:stretch>
        </p:blipFill>
        <p:spPr>
          <a:xfrm>
            <a:off x="6193633" y="2943178"/>
            <a:ext cx="767970" cy="145304"/>
          </a:xfrm>
          <a:prstGeom prst="rect">
            <a:avLst/>
          </a:prstGeom>
        </p:spPr>
      </p:pic>
      <p:pic>
        <p:nvPicPr>
          <p:cNvPr id="5" name="Picture 4">
            <a:extLst>
              <a:ext uri="{FF2B5EF4-FFF2-40B4-BE49-F238E27FC236}">
                <a16:creationId xmlns:a16="http://schemas.microsoft.com/office/drawing/2014/main" id="{144BB3CF-6C8A-07BB-AEAA-A39D6AB193E9}"/>
              </a:ext>
            </a:extLst>
          </p:cNvPr>
          <p:cNvPicPr>
            <a:picLocks noChangeAspect="1"/>
          </p:cNvPicPr>
          <p:nvPr/>
        </p:nvPicPr>
        <p:blipFill>
          <a:blip r:embed="rId3"/>
          <a:stretch>
            <a:fillRect/>
          </a:stretch>
        </p:blipFill>
        <p:spPr>
          <a:xfrm>
            <a:off x="6176964" y="2936035"/>
            <a:ext cx="767970" cy="145304"/>
          </a:xfrm>
          <a:prstGeom prst="rect">
            <a:avLst/>
          </a:prstGeom>
        </p:spPr>
      </p:pic>
      <p:pic>
        <p:nvPicPr>
          <p:cNvPr id="6" name="Picture 5">
            <a:extLst>
              <a:ext uri="{FF2B5EF4-FFF2-40B4-BE49-F238E27FC236}">
                <a16:creationId xmlns:a16="http://schemas.microsoft.com/office/drawing/2014/main" id="{D308BE43-905B-7D09-CB6A-96F2A5D396DD}"/>
              </a:ext>
            </a:extLst>
          </p:cNvPr>
          <p:cNvPicPr>
            <a:picLocks noChangeAspect="1"/>
          </p:cNvPicPr>
          <p:nvPr/>
        </p:nvPicPr>
        <p:blipFill>
          <a:blip r:embed="rId3"/>
          <a:stretch>
            <a:fillRect/>
          </a:stretch>
        </p:blipFill>
        <p:spPr>
          <a:xfrm>
            <a:off x="6848476" y="2443910"/>
            <a:ext cx="688974" cy="256428"/>
          </a:xfrm>
          <a:prstGeom prst="rect">
            <a:avLst/>
          </a:prstGeom>
        </p:spPr>
      </p:pic>
      <p:sp>
        <p:nvSpPr>
          <p:cNvPr id="7" name="TextBox 6">
            <a:extLst>
              <a:ext uri="{FF2B5EF4-FFF2-40B4-BE49-F238E27FC236}">
                <a16:creationId xmlns:a16="http://schemas.microsoft.com/office/drawing/2014/main" id="{21AE4F3E-C329-4C5A-23E5-B28EFF5208EF}"/>
              </a:ext>
            </a:extLst>
          </p:cNvPr>
          <p:cNvSpPr txBox="1"/>
          <p:nvPr/>
        </p:nvSpPr>
        <p:spPr>
          <a:xfrm>
            <a:off x="6848475" y="2464402"/>
            <a:ext cx="711199" cy="215444"/>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Shared Legacy SQL12 or SQL16</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784B32B-BD74-644A-3883-AA382AB06F5D}"/>
              </a:ext>
            </a:extLst>
          </p:cNvPr>
          <p:cNvPicPr>
            <a:picLocks noChangeAspect="1"/>
          </p:cNvPicPr>
          <p:nvPr/>
        </p:nvPicPr>
        <p:blipFill>
          <a:blip r:embed="rId4"/>
          <a:stretch>
            <a:fillRect/>
          </a:stretch>
        </p:blipFill>
        <p:spPr>
          <a:xfrm>
            <a:off x="4461238" y="4295736"/>
            <a:ext cx="677500" cy="136340"/>
          </a:xfrm>
          <a:prstGeom prst="rect">
            <a:avLst/>
          </a:prstGeom>
        </p:spPr>
      </p:pic>
      <p:sp>
        <p:nvSpPr>
          <p:cNvPr id="10" name="TextBox 9">
            <a:extLst>
              <a:ext uri="{FF2B5EF4-FFF2-40B4-BE49-F238E27FC236}">
                <a16:creationId xmlns:a16="http://schemas.microsoft.com/office/drawing/2014/main" id="{76CECFE8-CBDA-363F-34BD-64D7677FDD52}"/>
              </a:ext>
            </a:extLst>
          </p:cNvPr>
          <p:cNvSpPr txBox="1"/>
          <p:nvPr/>
        </p:nvSpPr>
        <p:spPr>
          <a:xfrm>
            <a:off x="4475525" y="4295736"/>
            <a:ext cx="711199" cy="107722"/>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Azure Data Studio</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41A045DA-E3E6-A1E4-6EB0-194B195FF853}"/>
              </a:ext>
            </a:extLst>
          </p:cNvPr>
          <p:cNvPicPr>
            <a:picLocks noChangeAspect="1"/>
          </p:cNvPicPr>
          <p:nvPr/>
        </p:nvPicPr>
        <p:blipFill>
          <a:blip r:embed="rId4"/>
          <a:stretch>
            <a:fillRect/>
          </a:stretch>
        </p:blipFill>
        <p:spPr>
          <a:xfrm>
            <a:off x="3058682" y="2655980"/>
            <a:ext cx="377461" cy="136340"/>
          </a:xfrm>
          <a:prstGeom prst="rect">
            <a:avLst/>
          </a:prstGeom>
        </p:spPr>
      </p:pic>
      <p:sp>
        <p:nvSpPr>
          <p:cNvPr id="14" name="TextBox 13">
            <a:extLst>
              <a:ext uri="{FF2B5EF4-FFF2-40B4-BE49-F238E27FC236}">
                <a16:creationId xmlns:a16="http://schemas.microsoft.com/office/drawing/2014/main" id="{589A2A3A-D7B4-341F-FB09-B7EFF284BC94}"/>
              </a:ext>
            </a:extLst>
          </p:cNvPr>
          <p:cNvSpPr txBox="1"/>
          <p:nvPr/>
        </p:nvSpPr>
        <p:spPr>
          <a:xfrm>
            <a:off x="3115831" y="2664292"/>
            <a:ext cx="711199" cy="107722"/>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Bastion</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565E622-7261-40B0-3E80-BDB85B2AD074}"/>
              </a:ext>
            </a:extLst>
          </p:cNvPr>
          <p:cNvSpPr txBox="1"/>
          <p:nvPr/>
        </p:nvSpPr>
        <p:spPr>
          <a:xfrm>
            <a:off x="8209325" y="4346833"/>
            <a:ext cx="1022305" cy="323165"/>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(On SQL MI Link based Online  migration DMS is not necessary to be used)</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F794BE0B-CA69-DDE8-714E-5481B86F8199}"/>
              </a:ext>
            </a:extLst>
          </p:cNvPr>
          <p:cNvSpPr txBox="1"/>
          <p:nvPr/>
        </p:nvSpPr>
        <p:spPr>
          <a:xfrm>
            <a:off x="6095683" y="4049941"/>
            <a:ext cx="1189037" cy="107722"/>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(For offline migration scenario)</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7323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B7B2A9-9774-4B1E-A853-BDF6B02DC354}"/>
              </a:ext>
            </a:extLst>
          </p:cNvPr>
          <p:cNvPicPr>
            <a:picLocks noChangeAspect="1"/>
          </p:cNvPicPr>
          <p:nvPr/>
        </p:nvPicPr>
        <p:blipFill>
          <a:blip r:embed="rId3"/>
          <a:stretch>
            <a:fillRect/>
          </a:stretch>
        </p:blipFill>
        <p:spPr>
          <a:xfrm>
            <a:off x="1117211" y="2020208"/>
            <a:ext cx="10180931" cy="4231833"/>
          </a:xfrm>
          <a:prstGeom prst="rect">
            <a:avLst/>
          </a:prstGeom>
        </p:spPr>
      </p:pic>
      <p:sp>
        <p:nvSpPr>
          <p:cNvPr id="8" name="Title 1">
            <a:extLst>
              <a:ext uri="{FF2B5EF4-FFF2-40B4-BE49-F238E27FC236}">
                <a16:creationId xmlns:a16="http://schemas.microsoft.com/office/drawing/2014/main" id="{7061AC89-98E0-47FA-802D-C002570A9EFA}"/>
              </a:ext>
            </a:extLst>
          </p:cNvPr>
          <p:cNvSpPr>
            <a:spLocks noGrp="1"/>
          </p:cNvSpPr>
          <p:nvPr>
            <p:ph type="title"/>
          </p:nvPr>
        </p:nvSpPr>
        <p:spPr>
          <a:xfrm>
            <a:off x="433404" y="991138"/>
            <a:ext cx="9527287" cy="553998"/>
          </a:xfrm>
        </p:spPr>
        <p:txBody>
          <a:bodyPr/>
          <a:lstStyle/>
          <a:p>
            <a:pPr defTabSz="932742">
              <a:lnSpc>
                <a:spcPct val="100000"/>
              </a:lnSpc>
            </a:pPr>
            <a:r>
              <a:rPr lang="en-US" sz="3600" spc="-50" dirty="0">
                <a:solidFill>
                  <a:schemeClr val="tx1"/>
                </a:solidFill>
              </a:rPr>
              <a:t>Pre-Deployment Planning</a:t>
            </a:r>
          </a:p>
        </p:txBody>
      </p:sp>
      <p:grpSp>
        <p:nvGrpSpPr>
          <p:cNvPr id="6" name="Group 5">
            <a:extLst>
              <a:ext uri="{FF2B5EF4-FFF2-40B4-BE49-F238E27FC236}">
                <a16:creationId xmlns:a16="http://schemas.microsoft.com/office/drawing/2014/main" id="{97C58F91-406A-433F-A505-12EEBFA81A99}"/>
              </a:ext>
            </a:extLst>
          </p:cNvPr>
          <p:cNvGrpSpPr/>
          <p:nvPr/>
        </p:nvGrpSpPr>
        <p:grpSpPr>
          <a:xfrm>
            <a:off x="263769" y="6349458"/>
            <a:ext cx="8845062" cy="425736"/>
            <a:chOff x="263769" y="6349458"/>
            <a:chExt cx="8845062" cy="425736"/>
          </a:xfrm>
        </p:grpSpPr>
        <p:sp>
          <p:nvSpPr>
            <p:cNvPr id="5" name="TextBox 4">
              <a:extLst>
                <a:ext uri="{FF2B5EF4-FFF2-40B4-BE49-F238E27FC236}">
                  <a16:creationId xmlns:a16="http://schemas.microsoft.com/office/drawing/2014/main" id="{F25E7934-BE5C-43BC-817A-C04ECED8193F}"/>
                </a:ext>
              </a:extLst>
            </p:cNvPr>
            <p:cNvSpPr txBox="1"/>
            <p:nvPr/>
          </p:nvSpPr>
          <p:spPr>
            <a:xfrm>
              <a:off x="263769" y="6349458"/>
              <a:ext cx="884506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C3C41"/>
                  </a:solidFill>
                  <a:effectLst/>
                  <a:uLnTx/>
                  <a:uFillTx/>
                  <a:latin typeface="Segoe UI"/>
                  <a:ea typeface="+mn-ea"/>
                  <a:cs typeface="+mn-cs"/>
                  <a:hlinkClick r:id="rId4"/>
                </a:rPr>
                <a:t>Resource limits - Azure SQL Managed Instance | Microsoft Docs</a:t>
              </a:r>
              <a:endParaRPr kumimoji="0" lang="en-DE" sz="10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3C09F33A-9145-4CBB-AF83-FFE324FAC65E}"/>
                </a:ext>
              </a:extLst>
            </p:cNvPr>
            <p:cNvSpPr txBox="1"/>
            <p:nvPr/>
          </p:nvSpPr>
          <p:spPr>
            <a:xfrm>
              <a:off x="263769" y="6528973"/>
              <a:ext cx="671732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C3C41"/>
                  </a:solidFill>
                  <a:effectLst/>
                  <a:uLnTx/>
                  <a:uFillTx/>
                  <a:latin typeface="Segoe UI"/>
                  <a:ea typeface="+mn-ea"/>
                  <a:cs typeface="+mn-cs"/>
                  <a:hlinkClick r:id="rId5"/>
                </a:rPr>
                <a:t>Single database </a:t>
              </a:r>
              <a:r>
                <a:rPr kumimoji="0" lang="en-GB" sz="1000" b="0" i="0" u="none" strike="noStrike" kern="1200" cap="none" spc="0" normalizeH="0" baseline="0" noProof="0" dirty="0" err="1">
                  <a:ln>
                    <a:noFill/>
                  </a:ln>
                  <a:solidFill>
                    <a:srgbClr val="3C3C41"/>
                  </a:solidFill>
                  <a:effectLst/>
                  <a:uLnTx/>
                  <a:uFillTx/>
                  <a:latin typeface="Segoe UI"/>
                  <a:ea typeface="+mn-ea"/>
                  <a:cs typeface="+mn-cs"/>
                  <a:hlinkClick r:id="rId5"/>
                </a:rPr>
                <a:t>vCore</a:t>
              </a:r>
              <a:r>
                <a:rPr kumimoji="0" lang="en-GB" sz="1000" b="0" i="0" u="none" strike="noStrike" kern="1200" cap="none" spc="0" normalizeH="0" baseline="0" noProof="0" dirty="0">
                  <a:ln>
                    <a:noFill/>
                  </a:ln>
                  <a:solidFill>
                    <a:srgbClr val="3C3C41"/>
                  </a:solidFill>
                  <a:effectLst/>
                  <a:uLnTx/>
                  <a:uFillTx/>
                  <a:latin typeface="Segoe UI"/>
                  <a:ea typeface="+mn-ea"/>
                  <a:cs typeface="+mn-cs"/>
                  <a:hlinkClick r:id="rId5"/>
                </a:rPr>
                <a:t> resource limits - Azure SQL Database | Microsoft Docs</a:t>
              </a:r>
              <a:endParaRPr kumimoji="0" lang="en-DE" sz="10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134A5680-C4C5-455D-A19C-3B257F473C09}"/>
              </a:ext>
            </a:extLst>
          </p:cNvPr>
          <p:cNvPicPr>
            <a:picLocks noChangeAspect="1"/>
          </p:cNvPicPr>
          <p:nvPr/>
        </p:nvPicPr>
        <p:blipFill>
          <a:blip r:embed="rId6"/>
          <a:stretch>
            <a:fillRect/>
          </a:stretch>
        </p:blipFill>
        <p:spPr>
          <a:xfrm>
            <a:off x="9579769" y="277015"/>
            <a:ext cx="2240196" cy="953175"/>
          </a:xfrm>
          <a:prstGeom prst="rect">
            <a:avLst/>
          </a:prstGeom>
        </p:spPr>
      </p:pic>
    </p:spTree>
    <p:extLst>
      <p:ext uri="{BB962C8B-B14F-4D97-AF65-F5344CB8AC3E}">
        <p14:creationId xmlns:p14="http://schemas.microsoft.com/office/powerpoint/2010/main" val="312929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7C3E8B-6BA4-48A5-BBE5-8B192A70A1A0}"/>
              </a:ext>
            </a:extLst>
          </p:cNvPr>
          <p:cNvSpPr>
            <a:spLocks noGrp="1"/>
          </p:cNvSpPr>
          <p:nvPr>
            <p:ph type="title"/>
          </p:nvPr>
        </p:nvSpPr>
        <p:spPr/>
        <p:txBody>
          <a:bodyPr/>
          <a:lstStyle/>
          <a:p>
            <a:r>
              <a:rPr lang="de-DE" dirty="0"/>
              <a:t>Azure SQL Database @Azure Portal</a:t>
            </a:r>
          </a:p>
        </p:txBody>
      </p:sp>
      <p:pic>
        <p:nvPicPr>
          <p:cNvPr id="4" name="Grafik 3">
            <a:extLst>
              <a:ext uri="{FF2B5EF4-FFF2-40B4-BE49-F238E27FC236}">
                <a16:creationId xmlns:a16="http://schemas.microsoft.com/office/drawing/2014/main" id="{A82DF4E0-C468-406C-9BFE-54504F8D4C0A}"/>
              </a:ext>
            </a:extLst>
          </p:cNvPr>
          <p:cNvPicPr>
            <a:picLocks noChangeAspect="1"/>
          </p:cNvPicPr>
          <p:nvPr/>
        </p:nvPicPr>
        <p:blipFill>
          <a:blip r:embed="rId3"/>
          <a:stretch>
            <a:fillRect/>
          </a:stretch>
        </p:blipFill>
        <p:spPr>
          <a:xfrm>
            <a:off x="578836" y="1166124"/>
            <a:ext cx="10906125" cy="4913438"/>
          </a:xfrm>
          <a:prstGeom prst="rect">
            <a:avLst/>
          </a:prstGeom>
        </p:spPr>
      </p:pic>
    </p:spTree>
    <p:extLst>
      <p:ext uri="{BB962C8B-B14F-4D97-AF65-F5344CB8AC3E}">
        <p14:creationId xmlns:p14="http://schemas.microsoft.com/office/powerpoint/2010/main" val="77785413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12.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3.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7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5.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6.xml><?xml version="1.0" encoding="utf-8"?>
<a:theme xmlns:a="http://schemas.openxmlformats.org/drawingml/2006/main" name="1_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7.xml><?xml version="1.0" encoding="utf-8"?>
<a:theme xmlns:a="http://schemas.openxmlformats.org/drawingml/2006/main" name="6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8.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9.xml><?xml version="1.0" encoding="utf-8"?>
<a:theme xmlns:a="http://schemas.openxmlformats.org/drawingml/2006/main" name="8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SQL Server 2017">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solidFill>
            <a:schemeClr val="tx2"/>
          </a:solid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6.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8.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bbde0cd5-345d-40f2-a72b-d50d4c06888f" xsi:nil="true"/>
    <_STS_x0020_Hashtags xmlns="bbde0cd5-345d-40f2-a72b-d50d4c06888f"/>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177B93AB302C246BAD51C318DA32D91" ma:contentTypeVersion="24" ma:contentTypeDescription="Create a new document." ma:contentTypeScope="" ma:versionID="d03af942e14f8b98f95eabed0e1813f1">
  <xsd:schema xmlns:xsd="http://www.w3.org/2001/XMLSchema" xmlns:xs="http://www.w3.org/2001/XMLSchema" xmlns:p="http://schemas.microsoft.com/office/2006/metadata/properties" xmlns:ns1="http://schemas.microsoft.com/sharepoint/v3" xmlns:ns3="4ec9ed70-ba22-4fed-b5eb-a9a937a93d79" xmlns:ns4="bbde0cd5-345d-40f2-a72b-d50d4c06888f" targetNamespace="http://schemas.microsoft.com/office/2006/metadata/properties" ma:root="true" ma:fieldsID="01df1171670dbcc37c722e0491972c67" ns1:_="" ns3:_="" ns4:_="">
    <xsd:import namespace="http://schemas.microsoft.com/sharepoint/v3"/>
    <xsd:import namespace="4ec9ed70-ba22-4fed-b5eb-a9a937a93d79"/>
    <xsd:import namespace="bbde0cd5-345d-40f2-a72b-d50d4c06888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1:_ip_UnifiedCompliancePolicyProperties" minOccurs="0"/>
                <xsd:element ref="ns1:_ip_UnifiedCompliancePolicyUIActio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description="" ma:hidden="true" ma:internalName="_ip_UnifiedCompliancePolicyProperties">
      <xsd:simpleType>
        <xsd:restriction base="dms:Note"/>
      </xsd:simpleType>
    </xsd:element>
    <xsd:element name="_ip_UnifiedCompliancePolicyUIAction" ma:index="1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c9ed70-ba22-4fed-b5eb-a9a937a93d7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de0cd5-345d-40f2-a72b-d50d4c06888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73881408-4132-4772-aa5a-c16c63f1d553}"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MediaServiceLocation" ma:index="22" nillable="true" ma:displayName="MediaServiceLocation" ma:internalName="MediaServiceLocation"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true">
      <xsd:simpleType>
        <xsd:restriction base="dms:Note">
          <xsd:maxLength value="255"/>
        </xsd:restriction>
      </xsd:simpleType>
    </xsd:element>
    <xsd:element name="MediaLengthInSeconds" ma:index="27" nillable="true" ma:displayName="Length (seconds)" ma:internalName="MediaLengthInSeconds" ma:readOnly="true">
      <xsd:simpleType>
        <xsd:restriction base="dms:Unknown"/>
      </xsd:simpleType>
    </xsd:element>
    <xsd:element name="_activity" ma:index="28" nillable="true" ma:displayName="_activity" ma:hidden="true" ma:internalName="_activity">
      <xsd:simpleType>
        <xsd:restriction base="dms:Note"/>
      </xsd:simple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ystemTags" ma:index="30" nillable="true" ma:displayName="MediaServiceSystemTags" ma:hidden="true" ma:internalName="MediaServiceSystemTags"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41E14B-42CF-48E5-AD46-6C493849F16F}">
  <ds:schemaRefs>
    <ds:schemaRef ds:uri="http://schemas.microsoft.com/sharepoint/v3"/>
    <ds:schemaRef ds:uri="http://www.w3.org/XML/1998/namespace"/>
    <ds:schemaRef ds:uri="http://purl.org/dc/elements/1.1/"/>
    <ds:schemaRef ds:uri="http://schemas.microsoft.com/office/2006/metadata/properties"/>
    <ds:schemaRef ds:uri="4ec9ed70-ba22-4fed-b5eb-a9a937a93d79"/>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bbde0cd5-345d-40f2-a72b-d50d4c06888f"/>
    <ds:schemaRef ds:uri="http://purl.org/dc/dcmitype/"/>
  </ds:schemaRefs>
</ds:datastoreItem>
</file>

<file path=customXml/itemProps2.xml><?xml version="1.0" encoding="utf-8"?>
<ds:datastoreItem xmlns:ds="http://schemas.openxmlformats.org/officeDocument/2006/customXml" ds:itemID="{B0ECF8B2-E216-4552-9067-1B5F5E6266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c9ed70-ba22-4fed-b5eb-a9a937a93d79"/>
    <ds:schemaRef ds:uri="bbde0cd5-345d-40f2-a72b-d50d4c0688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66AD81-E402-4FB8-BBBF-88EE890D2853}">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13172</Words>
  <Application>Microsoft Office PowerPoint</Application>
  <PresentationFormat>Widescreen</PresentationFormat>
  <Paragraphs>2004</Paragraphs>
  <Slides>70</Slides>
  <Notes>66</Notes>
  <HiddenSlides>8</HiddenSlides>
  <MMClips>0</MMClips>
  <ScaleCrop>false</ScaleCrop>
  <HeadingPairs>
    <vt:vector size="8" baseType="variant">
      <vt:variant>
        <vt:lpstr>Fonts Used</vt:lpstr>
      </vt:variant>
      <vt:variant>
        <vt:i4>19</vt:i4>
      </vt:variant>
      <vt:variant>
        <vt:lpstr>Theme</vt:lpstr>
      </vt:variant>
      <vt:variant>
        <vt:i4>19</vt:i4>
      </vt:variant>
      <vt:variant>
        <vt:lpstr>Embedded OLE Servers</vt:lpstr>
      </vt:variant>
      <vt:variant>
        <vt:i4>1</vt:i4>
      </vt:variant>
      <vt:variant>
        <vt:lpstr>Slide Titles</vt:lpstr>
      </vt:variant>
      <vt:variant>
        <vt:i4>70</vt:i4>
      </vt:variant>
    </vt:vector>
  </HeadingPairs>
  <TitlesOfParts>
    <vt:vector size="109" baseType="lpstr">
      <vt:lpstr>Arial</vt:lpstr>
      <vt:lpstr>Arial</vt:lpstr>
      <vt:lpstr>az_ea_font</vt:lpstr>
      <vt:lpstr>Calibri</vt:lpstr>
      <vt:lpstr>Consolas</vt:lpstr>
      <vt:lpstr>Courier New</vt:lpstr>
      <vt:lpstr>Roboto</vt:lpstr>
      <vt:lpstr>Segoe Semibold</vt:lpstr>
      <vt:lpstr>Segoe UI</vt:lpstr>
      <vt:lpstr>Segoe UI </vt:lpstr>
      <vt:lpstr>Segoe UI Black</vt:lpstr>
      <vt:lpstr>Segoe UI Light</vt:lpstr>
      <vt:lpstr>Segoe UI Semibold</vt:lpstr>
      <vt:lpstr>Segoe UI Semilight</vt:lpstr>
      <vt:lpstr>SegoeUI</vt:lpstr>
      <vt:lpstr>SFMono-Regular</vt:lpstr>
      <vt:lpstr>Times New Roman</vt:lpstr>
      <vt:lpstr>Wingdings</vt:lpstr>
      <vt:lpstr>Wingdings 3</vt:lpstr>
      <vt:lpstr>2_Dynamics 365</vt:lpstr>
      <vt:lpstr>1_WHITE TEMPLATE</vt:lpstr>
      <vt:lpstr>WHITE TEMPLATE</vt:lpstr>
      <vt:lpstr>1_SQL Server 2017</vt:lpstr>
      <vt:lpstr>SQL Server 2017</vt:lpstr>
      <vt:lpstr>2_WHITE TEMPLATE</vt:lpstr>
      <vt:lpstr>2_9-51052_Microsoft_Ready_Template_Light</vt:lpstr>
      <vt:lpstr>Azure PPT Template - 2018</vt:lpstr>
      <vt:lpstr>3_White Template</vt:lpstr>
      <vt:lpstr>3_9-51052_Microsoft_Ready_Template_Light</vt:lpstr>
      <vt:lpstr>9-51052_Microsoft_Ready_Template_Light</vt:lpstr>
      <vt:lpstr>4_WHITE TEMPLATE</vt:lpstr>
      <vt:lpstr>5_WHITE TEMPLATE</vt:lpstr>
      <vt:lpstr>7_Black Template</vt:lpstr>
      <vt:lpstr>1_Black Template</vt:lpstr>
      <vt:lpstr>1_5-30664_S4_Q1_FY16_Light_Template</vt:lpstr>
      <vt:lpstr>6_White Template</vt:lpstr>
      <vt:lpstr>7_WHITE TEMPLATE</vt:lpstr>
      <vt:lpstr>8_White Template</vt:lpstr>
      <vt:lpstr>think-cell Slide</vt:lpstr>
      <vt:lpstr>PowerPoint Presentation</vt:lpstr>
      <vt:lpstr>Coaches / Presenters</vt:lpstr>
      <vt:lpstr>Coaches / Presenters</vt:lpstr>
      <vt:lpstr>Azure SQL MIgrathon Agenda</vt:lpstr>
      <vt:lpstr>What is SQL Modernisation ? </vt:lpstr>
      <vt:lpstr>Saving opportunity for modernizing  your data estate is significant</vt:lpstr>
      <vt:lpstr>Azure SQL</vt:lpstr>
      <vt:lpstr>Pre-Deployment Planning</vt:lpstr>
      <vt:lpstr>Azure SQL Database @Azure Portal</vt:lpstr>
      <vt:lpstr>SQL Server on Azure VMs  provides the promise of the cloud while maintaining OS control   </vt:lpstr>
      <vt:lpstr>IaaS vs PaaS (Selection)</vt:lpstr>
      <vt:lpstr>Azure SQL Managed Instance (MI)    eases migration to PaaS</vt:lpstr>
      <vt:lpstr>Azure SQL managed instance eases cloud migration  </vt:lpstr>
      <vt:lpstr>Service tiers – Managed Instance</vt:lpstr>
      <vt:lpstr>Azure SQL Database  is built for modern cloud apps </vt:lpstr>
      <vt:lpstr>Service tiers – Azure SQL Database</vt:lpstr>
      <vt:lpstr>General Purpose </vt:lpstr>
      <vt:lpstr>Business Critical</vt:lpstr>
      <vt:lpstr>Comparing Azure SQL options</vt:lpstr>
      <vt:lpstr>Comparing Azure SQL options (continued) </vt:lpstr>
      <vt:lpstr>What are the Migration Paths ? </vt:lpstr>
      <vt:lpstr>Migrating databases to azure</vt:lpstr>
      <vt:lpstr>Which Azure SQL offering is right for you?</vt:lpstr>
      <vt:lpstr> Database migration process overview</vt:lpstr>
      <vt:lpstr>Tools and services for your migration journey</vt:lpstr>
      <vt:lpstr>Tools and services for your migration journey</vt:lpstr>
      <vt:lpstr>Lab Environment &amp;  Format of the Azure SQL Hack</vt:lpstr>
      <vt:lpstr>Lab Architecture</vt:lpstr>
      <vt:lpstr>Format of the Azure SQL MIgrathon</vt:lpstr>
      <vt:lpstr>Login Data &amp; Connect via Bastion</vt:lpstr>
      <vt:lpstr>LAB 1:  Assessing &amp; Migrating  SQL Server Databases to Azure SQL</vt:lpstr>
      <vt:lpstr>Administering &amp; Monitoring SQL Managed Instance  </vt:lpstr>
      <vt:lpstr>Administration, Monitoring and Tuning Azure SQL Database in the Cloud </vt:lpstr>
      <vt:lpstr>PowerPoint Presentation</vt:lpstr>
      <vt:lpstr>Core Database Administration Automation</vt:lpstr>
      <vt:lpstr>PowerPoint Presentation</vt:lpstr>
      <vt:lpstr>PowerPoint Presentation</vt:lpstr>
      <vt:lpstr>Monitoring and Troubleshooting</vt:lpstr>
      <vt:lpstr>PowerPoint Presentation</vt:lpstr>
      <vt:lpstr>PowerPoint Presentation</vt:lpstr>
      <vt:lpstr>Query Store – Flightrecorder for the Admin</vt:lpstr>
      <vt:lpstr>sys.dm_db_resource_stats</vt:lpstr>
      <vt:lpstr>SQL Managed Instance Overview Blade – Azure Portal</vt:lpstr>
      <vt:lpstr>Diagnostics -&gt; Log Analytics Workspace</vt:lpstr>
      <vt:lpstr>Azure Monitor SQL Insights : SQL Database, SQL MI, SQL VMs</vt:lpstr>
      <vt:lpstr>Azure Monitor SQL Insights : SQL Database, SQL MI, SQL VMs</vt:lpstr>
      <vt:lpstr>Q&amp;A</vt:lpstr>
      <vt:lpstr>LAB 2:  Administering &amp; Monitoring  Azure SQL Managed Instance  </vt:lpstr>
      <vt:lpstr>Securing SQL Managed Instance  </vt:lpstr>
      <vt:lpstr>Create a strategy for securing Azure SQL</vt:lpstr>
      <vt:lpstr>PowerPoint Presentation</vt:lpstr>
      <vt:lpstr>Network Security – Azure SQL Database</vt:lpstr>
      <vt:lpstr>Network Security - Private Link for Azure SQL Database</vt:lpstr>
      <vt:lpstr>Network Security – SQL Managed Instance</vt:lpstr>
      <vt:lpstr>PowerPoint Presentation</vt:lpstr>
      <vt:lpstr>Azure SQL / Authentication Options</vt:lpstr>
      <vt:lpstr>PowerPoint Presentation</vt:lpstr>
      <vt:lpstr>PowerPoint Presentation</vt:lpstr>
      <vt:lpstr>SQL Auditing</vt:lpstr>
      <vt:lpstr>PowerPoint Presentation</vt:lpstr>
      <vt:lpstr>Manage Security Advanced Threat Protection with Azure SQL Defender</vt:lpstr>
      <vt:lpstr>Manage Security Vulnerability Assessment  with Azure SQL Defender</vt:lpstr>
      <vt:lpstr>Manage Security Discover, classify and track access to sensitive data </vt:lpstr>
      <vt:lpstr>LAB 3:  Securing your Azure SQL Managed Instance </vt:lpstr>
      <vt:lpstr>PowerPoint Presentation</vt:lpstr>
      <vt:lpstr>SQL Migration Offerings</vt:lpstr>
      <vt:lpstr>Production Deployment Oversight for Migration to Azure SQL or Arc-Enabled Data Services</vt:lpstr>
      <vt:lpstr>SQL + Apps Migration Factory (SMF)</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
  <cp:lastModifiedBy/>
  <cp:revision>10</cp:revision>
  <dcterms:modified xsi:type="dcterms:W3CDTF">2024-03-26T21:45:52Z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0x0101001177B93AB302C246BAD51C318DA32D91</vt:lpwstr>
  </property>
</Properties>
</file>